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043" r:id="rId3"/>
    <p:sldId id="1045" r:id="rId4"/>
    <p:sldId id="1044" r:id="rId5"/>
    <p:sldId id="1047" r:id="rId6"/>
    <p:sldId id="1041" r:id="rId7"/>
    <p:sldId id="1048" r:id="rId8"/>
    <p:sldId id="257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A954C-D72A-4447-87A2-B7C71257F036}" v="9" dt="2023-07-12T09:22:08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run Xavier" userId="a9b12838-8605-4e63-92d4-7589031be0f6" providerId="ADAL" clId="{608A954C-D72A-4447-87A2-B7C71257F036}"/>
    <pc:docChg chg="undo custSel addSld delSld modSld sldOrd">
      <pc:chgData name="Debrun Xavier" userId="a9b12838-8605-4e63-92d4-7589031be0f6" providerId="ADAL" clId="{608A954C-D72A-4447-87A2-B7C71257F036}" dt="2023-07-12T12:38:29.792" v="5929" actId="20577"/>
      <pc:docMkLst>
        <pc:docMk/>
      </pc:docMkLst>
      <pc:sldChg chg="modSp mod">
        <pc:chgData name="Debrun Xavier" userId="a9b12838-8605-4e63-92d4-7589031be0f6" providerId="ADAL" clId="{608A954C-D72A-4447-87A2-B7C71257F036}" dt="2023-07-12T12:38:29.792" v="5929" actId="20577"/>
        <pc:sldMkLst>
          <pc:docMk/>
          <pc:sldMk cId="657169460" sldId="256"/>
        </pc:sldMkLst>
        <pc:spChg chg="mod">
          <ac:chgData name="Debrun Xavier" userId="a9b12838-8605-4e63-92d4-7589031be0f6" providerId="ADAL" clId="{608A954C-D72A-4447-87A2-B7C71257F036}" dt="2023-07-12T12:38:29.792" v="5929" actId="20577"/>
          <ac:spMkLst>
            <pc:docMk/>
            <pc:sldMk cId="657169460" sldId="256"/>
            <ac:spMk id="3" creationId="{4E515C92-C8E8-A3D6-E47B-00B7028DAABE}"/>
          </ac:spMkLst>
        </pc:spChg>
      </pc:sldChg>
      <pc:sldChg chg="modSp new mod ord">
        <pc:chgData name="Debrun Xavier" userId="a9b12838-8605-4e63-92d4-7589031be0f6" providerId="ADAL" clId="{608A954C-D72A-4447-87A2-B7C71257F036}" dt="2023-07-12T12:38:11.169" v="5922" actId="20577"/>
        <pc:sldMkLst>
          <pc:docMk/>
          <pc:sldMk cId="4254177290" sldId="257"/>
        </pc:sldMkLst>
        <pc:spChg chg="mod">
          <ac:chgData name="Debrun Xavier" userId="a9b12838-8605-4e63-92d4-7589031be0f6" providerId="ADAL" clId="{608A954C-D72A-4447-87A2-B7C71257F036}" dt="2023-07-12T09:55:07.683" v="5829" actId="20577"/>
          <ac:spMkLst>
            <pc:docMk/>
            <pc:sldMk cId="4254177290" sldId="257"/>
            <ac:spMk id="2" creationId="{5FD5185C-A8D3-0DE7-89BF-1DF4E1F72AFF}"/>
          </ac:spMkLst>
        </pc:spChg>
        <pc:spChg chg="mod">
          <ac:chgData name="Debrun Xavier" userId="a9b12838-8605-4e63-92d4-7589031be0f6" providerId="ADAL" clId="{608A954C-D72A-4447-87A2-B7C71257F036}" dt="2023-07-12T12:38:11.169" v="5922" actId="20577"/>
          <ac:spMkLst>
            <pc:docMk/>
            <pc:sldMk cId="4254177290" sldId="257"/>
            <ac:spMk id="3" creationId="{B1B40721-196A-46C3-4246-F7487E52DDD7}"/>
          </ac:spMkLst>
        </pc:spChg>
      </pc:sldChg>
      <pc:sldChg chg="add del">
        <pc:chgData name="Debrun Xavier" userId="a9b12838-8605-4e63-92d4-7589031be0f6" providerId="ADAL" clId="{608A954C-D72A-4447-87A2-B7C71257F036}" dt="2023-06-28T08:49:11.514" v="37" actId="47"/>
        <pc:sldMkLst>
          <pc:docMk/>
          <pc:sldMk cId="1529425106" sldId="258"/>
        </pc:sldMkLst>
      </pc:sldChg>
      <pc:sldChg chg="add del">
        <pc:chgData name="Debrun Xavier" userId="a9b12838-8605-4e63-92d4-7589031be0f6" providerId="ADAL" clId="{608A954C-D72A-4447-87A2-B7C71257F036}" dt="2023-06-28T08:52:47.103" v="205" actId="47"/>
        <pc:sldMkLst>
          <pc:docMk/>
          <pc:sldMk cId="1077769375" sldId="259"/>
        </pc:sldMkLst>
      </pc:sldChg>
      <pc:sldChg chg="add del">
        <pc:chgData name="Debrun Xavier" userId="a9b12838-8605-4e63-92d4-7589031be0f6" providerId="ADAL" clId="{608A954C-D72A-4447-87A2-B7C71257F036}" dt="2023-06-28T09:49:07.792" v="2405" actId="47"/>
        <pc:sldMkLst>
          <pc:docMk/>
          <pc:sldMk cId="2962588969" sldId="260"/>
        </pc:sldMkLst>
      </pc:sldChg>
      <pc:sldChg chg="modSp add mod">
        <pc:chgData name="Debrun Xavier" userId="a9b12838-8605-4e63-92d4-7589031be0f6" providerId="ADAL" clId="{608A954C-D72A-4447-87A2-B7C71257F036}" dt="2023-07-12T09:52:44.541" v="5781" actId="20577"/>
        <pc:sldMkLst>
          <pc:docMk/>
          <pc:sldMk cId="1147883139" sldId="1041"/>
        </pc:sldMkLst>
        <pc:spChg chg="mod">
          <ac:chgData name="Debrun Xavier" userId="a9b12838-8605-4e63-92d4-7589031be0f6" providerId="ADAL" clId="{608A954C-D72A-4447-87A2-B7C71257F036}" dt="2023-07-12T09:52:44.541" v="5781" actId="20577"/>
          <ac:spMkLst>
            <pc:docMk/>
            <pc:sldMk cId="1147883139" sldId="1041"/>
            <ac:spMk id="2" creationId="{C2744000-8825-4BA4-A5BE-5F1473E892C5}"/>
          </ac:spMkLst>
        </pc:spChg>
        <pc:spChg chg="mod">
          <ac:chgData name="Debrun Xavier" userId="a9b12838-8605-4e63-92d4-7589031be0f6" providerId="ADAL" clId="{608A954C-D72A-4447-87A2-B7C71257F036}" dt="2023-06-28T14:45:34.992" v="5316" actId="1076"/>
          <ac:spMkLst>
            <pc:docMk/>
            <pc:sldMk cId="1147883139" sldId="1041"/>
            <ac:spMk id="10" creationId="{B2C5E573-3ADC-4C65-A46C-424CA1A401F3}"/>
          </ac:spMkLst>
        </pc:spChg>
        <pc:picChg chg="mod">
          <ac:chgData name="Debrun Xavier" userId="a9b12838-8605-4e63-92d4-7589031be0f6" providerId="ADAL" clId="{608A954C-D72A-4447-87A2-B7C71257F036}" dt="2023-06-28T14:45:42.936" v="5318" actId="1076"/>
          <ac:picMkLst>
            <pc:docMk/>
            <pc:sldMk cId="1147883139" sldId="1041"/>
            <ac:picMk id="11" creationId="{29F60471-8C3B-4335-BEBD-1210A9C2A0BB}"/>
          </ac:picMkLst>
        </pc:picChg>
      </pc:sldChg>
      <pc:sldChg chg="add del">
        <pc:chgData name="Debrun Xavier" userId="a9b12838-8605-4e63-92d4-7589031be0f6" providerId="ADAL" clId="{608A954C-D72A-4447-87A2-B7C71257F036}" dt="2023-06-28T10:06:20.077" v="3078" actId="47"/>
        <pc:sldMkLst>
          <pc:docMk/>
          <pc:sldMk cId="3212647702" sldId="1042"/>
        </pc:sldMkLst>
      </pc:sldChg>
      <pc:sldChg chg="modSp new mod">
        <pc:chgData name="Debrun Xavier" userId="a9b12838-8605-4e63-92d4-7589031be0f6" providerId="ADAL" clId="{608A954C-D72A-4447-87A2-B7C71257F036}" dt="2023-07-12T09:23:04.595" v="5520" actId="20577"/>
        <pc:sldMkLst>
          <pc:docMk/>
          <pc:sldMk cId="3430315929" sldId="1043"/>
        </pc:sldMkLst>
        <pc:spChg chg="mod">
          <ac:chgData name="Debrun Xavier" userId="a9b12838-8605-4e63-92d4-7589031be0f6" providerId="ADAL" clId="{608A954C-D72A-4447-87A2-B7C71257F036}" dt="2023-06-28T09:13:42.878" v="1418" actId="6549"/>
          <ac:spMkLst>
            <pc:docMk/>
            <pc:sldMk cId="3430315929" sldId="1043"/>
            <ac:spMk id="2" creationId="{1444EACA-DE95-2E96-A5D2-0355ADB9BBED}"/>
          </ac:spMkLst>
        </pc:spChg>
        <pc:spChg chg="mod">
          <ac:chgData name="Debrun Xavier" userId="a9b12838-8605-4e63-92d4-7589031be0f6" providerId="ADAL" clId="{608A954C-D72A-4447-87A2-B7C71257F036}" dt="2023-07-12T09:23:04.595" v="5520" actId="20577"/>
          <ac:spMkLst>
            <pc:docMk/>
            <pc:sldMk cId="3430315929" sldId="1043"/>
            <ac:spMk id="3" creationId="{39A96750-2C40-613E-BB64-B5D7E0DAAD42}"/>
          </ac:spMkLst>
        </pc:spChg>
      </pc:sldChg>
      <pc:sldChg chg="modSp new mod">
        <pc:chgData name="Debrun Xavier" userId="a9b12838-8605-4e63-92d4-7589031be0f6" providerId="ADAL" clId="{608A954C-D72A-4447-87A2-B7C71257F036}" dt="2023-06-28T14:51:03.232" v="5375" actId="27636"/>
        <pc:sldMkLst>
          <pc:docMk/>
          <pc:sldMk cId="1779528993" sldId="1044"/>
        </pc:sldMkLst>
        <pc:spChg chg="mod">
          <ac:chgData name="Debrun Xavier" userId="a9b12838-8605-4e63-92d4-7589031be0f6" providerId="ADAL" clId="{608A954C-D72A-4447-87A2-B7C71257F036}" dt="2023-06-28T09:44:58.104" v="2295" actId="20577"/>
          <ac:spMkLst>
            <pc:docMk/>
            <pc:sldMk cId="1779528993" sldId="1044"/>
            <ac:spMk id="2" creationId="{F11223CF-ED1F-8272-A9C9-0DEE6D446B74}"/>
          </ac:spMkLst>
        </pc:spChg>
        <pc:spChg chg="mod">
          <ac:chgData name="Debrun Xavier" userId="a9b12838-8605-4e63-92d4-7589031be0f6" providerId="ADAL" clId="{608A954C-D72A-4447-87A2-B7C71257F036}" dt="2023-06-28T14:51:03.232" v="5375" actId="27636"/>
          <ac:spMkLst>
            <pc:docMk/>
            <pc:sldMk cId="1779528993" sldId="1044"/>
            <ac:spMk id="3" creationId="{7C79CC6B-0EAB-3A95-5229-B5A2C95EBF44}"/>
          </ac:spMkLst>
        </pc:spChg>
      </pc:sldChg>
      <pc:sldChg chg="modSp new mod">
        <pc:chgData name="Debrun Xavier" userId="a9b12838-8605-4e63-92d4-7589031be0f6" providerId="ADAL" clId="{608A954C-D72A-4447-87A2-B7C71257F036}" dt="2023-07-12T09:49:41.326" v="5658" actId="5793"/>
        <pc:sldMkLst>
          <pc:docMk/>
          <pc:sldMk cId="1518622497" sldId="1045"/>
        </pc:sldMkLst>
        <pc:spChg chg="mod">
          <ac:chgData name="Debrun Xavier" userId="a9b12838-8605-4e63-92d4-7589031be0f6" providerId="ADAL" clId="{608A954C-D72A-4447-87A2-B7C71257F036}" dt="2023-06-28T14:02:49.328" v="3877" actId="14100"/>
          <ac:spMkLst>
            <pc:docMk/>
            <pc:sldMk cId="1518622497" sldId="1045"/>
            <ac:spMk id="2" creationId="{6EF42861-08E0-906A-DD36-8972B44A6B87}"/>
          </ac:spMkLst>
        </pc:spChg>
        <pc:spChg chg="mod">
          <ac:chgData name="Debrun Xavier" userId="a9b12838-8605-4e63-92d4-7589031be0f6" providerId="ADAL" clId="{608A954C-D72A-4447-87A2-B7C71257F036}" dt="2023-07-12T09:49:41.326" v="5658" actId="5793"/>
          <ac:spMkLst>
            <pc:docMk/>
            <pc:sldMk cId="1518622497" sldId="1045"/>
            <ac:spMk id="3" creationId="{CEEFD261-7E45-5063-AF4B-705BEC56CC67}"/>
          </ac:spMkLst>
        </pc:spChg>
      </pc:sldChg>
      <pc:sldChg chg="new del">
        <pc:chgData name="Debrun Xavier" userId="a9b12838-8605-4e63-92d4-7589031be0f6" providerId="ADAL" clId="{608A954C-D72A-4447-87A2-B7C71257F036}" dt="2023-06-28T09:48:07.586" v="2349" actId="47"/>
        <pc:sldMkLst>
          <pc:docMk/>
          <pc:sldMk cId="1340149894" sldId="1046"/>
        </pc:sldMkLst>
      </pc:sldChg>
      <pc:sldChg chg="addSp delSp modSp new mod modClrScheme chgLayout">
        <pc:chgData name="Debrun Xavier" userId="a9b12838-8605-4e63-92d4-7589031be0f6" providerId="ADAL" clId="{608A954C-D72A-4447-87A2-B7C71257F036}" dt="2023-06-28T09:48:49.162" v="2404" actId="478"/>
        <pc:sldMkLst>
          <pc:docMk/>
          <pc:sldMk cId="3363643114" sldId="1047"/>
        </pc:sldMkLst>
        <pc:spChg chg="del mod ord">
          <ac:chgData name="Debrun Xavier" userId="a9b12838-8605-4e63-92d4-7589031be0f6" providerId="ADAL" clId="{608A954C-D72A-4447-87A2-B7C71257F036}" dt="2023-06-28T09:48:17.615" v="2350" actId="700"/>
          <ac:spMkLst>
            <pc:docMk/>
            <pc:sldMk cId="3363643114" sldId="1047"/>
            <ac:spMk id="2" creationId="{A06D2AB6-D5EB-08CC-7012-ED221B657B77}"/>
          </ac:spMkLst>
        </pc:spChg>
        <pc:spChg chg="del mod ord">
          <ac:chgData name="Debrun Xavier" userId="a9b12838-8605-4e63-92d4-7589031be0f6" providerId="ADAL" clId="{608A954C-D72A-4447-87A2-B7C71257F036}" dt="2023-06-28T09:48:17.615" v="2350" actId="700"/>
          <ac:spMkLst>
            <pc:docMk/>
            <pc:sldMk cId="3363643114" sldId="1047"/>
            <ac:spMk id="3" creationId="{3D66352D-4A63-AE04-E2E5-6B12E991C775}"/>
          </ac:spMkLst>
        </pc:spChg>
        <pc:spChg chg="add mod ord">
          <ac:chgData name="Debrun Xavier" userId="a9b12838-8605-4e63-92d4-7589031be0f6" providerId="ADAL" clId="{608A954C-D72A-4447-87A2-B7C71257F036}" dt="2023-06-28T09:48:43.766" v="2403" actId="313"/>
          <ac:spMkLst>
            <pc:docMk/>
            <pc:sldMk cId="3363643114" sldId="1047"/>
            <ac:spMk id="4" creationId="{51537FC6-A4AF-C93A-A553-E59DF04E7C22}"/>
          </ac:spMkLst>
        </pc:spChg>
        <pc:spChg chg="add del mod ord">
          <ac:chgData name="Debrun Xavier" userId="a9b12838-8605-4e63-92d4-7589031be0f6" providerId="ADAL" clId="{608A954C-D72A-4447-87A2-B7C71257F036}" dt="2023-06-28T09:48:49.162" v="2404" actId="478"/>
          <ac:spMkLst>
            <pc:docMk/>
            <pc:sldMk cId="3363643114" sldId="1047"/>
            <ac:spMk id="5" creationId="{C716E7E5-A107-B224-B0A6-C9A1B0E6B5F1}"/>
          </ac:spMkLst>
        </pc:spChg>
      </pc:sldChg>
      <pc:sldChg chg="new del">
        <pc:chgData name="Debrun Xavier" userId="a9b12838-8605-4e63-92d4-7589031be0f6" providerId="ADAL" clId="{608A954C-D72A-4447-87A2-B7C71257F036}" dt="2023-06-28T09:51:56.321" v="2418" actId="47"/>
        <pc:sldMkLst>
          <pc:docMk/>
          <pc:sldMk cId="187990819" sldId="1048"/>
        </pc:sldMkLst>
      </pc:sldChg>
      <pc:sldChg chg="new del">
        <pc:chgData name="Debrun Xavier" userId="a9b12838-8605-4e63-92d4-7589031be0f6" providerId="ADAL" clId="{608A954C-D72A-4447-87A2-B7C71257F036}" dt="2023-06-28T14:04:43.542" v="3922" actId="47"/>
        <pc:sldMkLst>
          <pc:docMk/>
          <pc:sldMk cId="2494719601" sldId="1048"/>
        </pc:sldMkLst>
      </pc:sldChg>
      <pc:sldChg chg="modSp new mod ord">
        <pc:chgData name="Debrun Xavier" userId="a9b12838-8605-4e63-92d4-7589031be0f6" providerId="ADAL" clId="{608A954C-D72A-4447-87A2-B7C71257F036}" dt="2023-07-12T09:54:51.620" v="5827" actId="113"/>
        <pc:sldMkLst>
          <pc:docMk/>
          <pc:sldMk cId="3522029082" sldId="1048"/>
        </pc:sldMkLst>
        <pc:spChg chg="mod">
          <ac:chgData name="Debrun Xavier" userId="a9b12838-8605-4e63-92d4-7589031be0f6" providerId="ADAL" clId="{608A954C-D72A-4447-87A2-B7C71257F036}" dt="2023-06-28T14:05:16.535" v="3973" actId="14100"/>
          <ac:spMkLst>
            <pc:docMk/>
            <pc:sldMk cId="3522029082" sldId="1048"/>
            <ac:spMk id="2" creationId="{B0790AA6-2A9E-A974-A365-EA87478383BF}"/>
          </ac:spMkLst>
        </pc:spChg>
        <pc:spChg chg="mod">
          <ac:chgData name="Debrun Xavier" userId="a9b12838-8605-4e63-92d4-7589031be0f6" providerId="ADAL" clId="{608A954C-D72A-4447-87A2-B7C71257F036}" dt="2023-07-12T09:54:51.620" v="5827" actId="113"/>
          <ac:spMkLst>
            <pc:docMk/>
            <pc:sldMk cId="3522029082" sldId="1048"/>
            <ac:spMk id="3" creationId="{12E1F65D-F9D3-B530-CCFF-202A5DBE71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13622-FD88-4273-5451-5867D4E6D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AFB8B-671F-19BA-0742-B416AFD8C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A0698-51F7-A0B3-A0C7-A44DC4CE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4805B-26C7-D26B-6F3E-CD049A28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AD2D0-AC4C-018A-F996-7B9E958CB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88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789D-633A-1FB4-7BF4-F57798D7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F0A44-8951-F206-14C5-5C909B1C6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4ACE9-49D2-7B83-08C2-633EF7200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3147-29D6-5B39-7BC7-8DDCB12A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C4B0C-12E6-7D17-FFAA-820EA25E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011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66C530-C04E-AB8C-5D3D-24E6D3249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BCF13-CA06-A4D9-10A3-67343C07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B0869-6288-9842-2B6F-E1CA2832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E5021-9AFB-B142-5E1B-B30731B5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10B8D-AFF1-B911-93B6-F3EB8D80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0585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184817-515D-4870-8CED-0DECE6FF2FC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 #1</a:t>
            </a:r>
          </a:p>
          <a:p>
            <a:pPr lvl="2"/>
            <a:r>
              <a:rPr lang="en-GB" noProof="0" dirty="0"/>
              <a:t>Sub-bullet #2</a:t>
            </a:r>
          </a:p>
          <a:p>
            <a:pPr lvl="3"/>
            <a:r>
              <a:rPr lang="en-GB" noProof="0" dirty="0"/>
              <a:t>Text</a:t>
            </a:r>
          </a:p>
          <a:p>
            <a:pPr lvl="4"/>
            <a:r>
              <a:rPr lang="en-GB" noProof="0" dirty="0"/>
              <a:t>Header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 #1</a:t>
            </a:r>
          </a:p>
          <a:p>
            <a:pPr lvl="7"/>
            <a:r>
              <a:rPr lang="en-GB" noProof="0" dirty="0"/>
              <a:t>Sub-bullet #2</a:t>
            </a:r>
          </a:p>
          <a:p>
            <a:pPr lvl="8"/>
            <a:r>
              <a:rPr lang="en-GB" noProof="0" dirty="0"/>
              <a:t>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D5A26-B4B5-47D7-AE48-D5B9A7EF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8000" y="6948118"/>
            <a:ext cx="2092881" cy="168364"/>
          </a:xfrm>
          <a:prstGeom prst="rect">
            <a:avLst/>
          </a:prstGeom>
        </p:spPr>
        <p:txBody>
          <a:bodyPr/>
          <a:lstStyle/>
          <a:p>
            <a:fld id="{ED02F216-F139-423A-A170-E3824D3790AE}" type="datetime4">
              <a:rPr lang="nl-NL" noProof="0" smtClean="0"/>
              <a:t>12 juli 2023</a:t>
            </a:fld>
            <a:endParaRPr lang="nl-NL" noProof="0"/>
          </a:p>
        </p:txBody>
      </p:sp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3E6332B5-4E0D-48E2-A746-713C0031DBB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tx1">
              <a:alpha val="41000"/>
            </a:schemeClr>
          </a:solidFill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ED0570C-5D59-4CEA-9C5A-337C38542850}"/>
                </a:ext>
              </a:extLst>
            </p:cNvPr>
            <p:cNvSpPr/>
            <p:nvPr userDrawn="1"/>
          </p:nvSpPr>
          <p:spPr>
            <a:xfrm>
              <a:off x="0" y="0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6089C17-91EE-4AB2-9242-F63160729382}"/>
                </a:ext>
              </a:extLst>
            </p:cNvPr>
            <p:cNvSpPr/>
            <p:nvPr userDrawn="1"/>
          </p:nvSpPr>
          <p:spPr>
            <a:xfrm>
              <a:off x="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BB3FEBA-7B62-4E99-8D51-2AC8A0D99579}"/>
                </a:ext>
              </a:extLst>
            </p:cNvPr>
            <p:cNvSpPr/>
            <p:nvPr userDrawn="1"/>
          </p:nvSpPr>
          <p:spPr>
            <a:xfrm>
              <a:off x="11544000" y="0"/>
              <a:ext cx="648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C9103F86-0214-4851-ACB1-809B33D2053E}"/>
                </a:ext>
              </a:extLst>
            </p:cNvPr>
            <p:cNvSpPr/>
            <p:nvPr userDrawn="1"/>
          </p:nvSpPr>
          <p:spPr>
            <a:xfrm>
              <a:off x="0" y="1437668"/>
              <a:ext cx="12192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52240780-C3BD-4C0B-8338-C7AE9FAF0182}"/>
                </a:ext>
              </a:extLst>
            </p:cNvPr>
            <p:cNvSpPr/>
            <p:nvPr userDrawn="1"/>
          </p:nvSpPr>
          <p:spPr>
            <a:xfrm>
              <a:off x="0" y="6498000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B4F7650-87ED-4B56-87F3-DAA3310867FA}"/>
                </a:ext>
              </a:extLst>
            </p:cNvPr>
            <p:cNvSpPr/>
            <p:nvPr userDrawn="1"/>
          </p:nvSpPr>
          <p:spPr>
            <a:xfrm>
              <a:off x="0" y="5969636"/>
              <a:ext cx="1219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33A31BCB-F11B-4BFE-AA80-F585CAD56C3E}"/>
                </a:ext>
              </a:extLst>
            </p:cNvPr>
            <p:cNvSpPr/>
            <p:nvPr userDrawn="1"/>
          </p:nvSpPr>
          <p:spPr>
            <a:xfrm>
              <a:off x="11832000" y="0"/>
              <a:ext cx="360000" cy="6857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noProof="0"/>
            </a:p>
          </p:txBody>
        </p:sp>
      </p:grp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A68025ED-2AE7-4928-83FA-D4E2819100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4530" y="5170531"/>
            <a:ext cx="1687469" cy="1687469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09BFCB4D-D097-4029-806F-0084CBBC90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3067" y="5329068"/>
            <a:ext cx="1528932" cy="152893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939907-F15D-4115-88E8-76C634F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‹#›</a:t>
            </a:fld>
            <a:endParaRPr lang="nl-NL" noProof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F34DD24-E2DA-49EF-A65F-B7D7817147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0" y="-1786"/>
            <a:ext cx="956930" cy="958715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rgbClr val="004489">
              <a:alpha val="30000"/>
            </a:srgb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94A1D1F7-00A4-41D7-980C-9D52B2DE7D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90927" y="89311"/>
            <a:ext cx="775076" cy="776522"/>
          </a:xfrm>
          <a:custGeom>
            <a:avLst/>
            <a:gdLst>
              <a:gd name="connsiteX0" fmla="*/ 1528932 w 1528932"/>
              <a:gd name="connsiteY0" fmla="*/ 0 h 1528932"/>
              <a:gd name="connsiteX1" fmla="*/ 1528932 w 1528932"/>
              <a:gd name="connsiteY1" fmla="*/ 1528932 h 1528932"/>
              <a:gd name="connsiteX2" fmla="*/ 0 w 1528932"/>
              <a:gd name="connsiteY2" fmla="*/ 1528932 h 15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8932" h="1528932">
                <a:moveTo>
                  <a:pt x="1528932" y="0"/>
                </a:moveTo>
                <a:lnTo>
                  <a:pt x="1528932" y="1528932"/>
                </a:lnTo>
                <a:lnTo>
                  <a:pt x="0" y="1528932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nl-NL" dirty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166976CA-E049-4BB4-9FA9-89412434A9F6}"/>
              </a:ext>
            </a:extLst>
          </p:cNvPr>
          <p:cNvGrpSpPr/>
          <p:nvPr userDrawn="1"/>
        </p:nvGrpSpPr>
        <p:grpSpPr>
          <a:xfrm>
            <a:off x="0" y="-490815"/>
            <a:ext cx="3411940" cy="300251"/>
            <a:chOff x="0" y="-371522"/>
            <a:chExt cx="3411940" cy="300251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:a16="http://schemas.microsoft.com/office/drawing/2014/main" id="{29B17579-6A95-47F2-AD27-186C4D8DE524}"/>
                </a:ext>
              </a:extLst>
            </p:cNvPr>
            <p:cNvSpPr/>
            <p:nvPr userDrawn="1"/>
          </p:nvSpPr>
          <p:spPr>
            <a:xfrm>
              <a:off x="0" y="-371522"/>
              <a:ext cx="3411940" cy="30025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nl-NL" sz="1400" noProof="0" dirty="0" err="1"/>
                <a:t>Text</a:t>
              </a:r>
              <a:r>
                <a:rPr lang="nl-NL" sz="1400" noProof="0" dirty="0"/>
                <a:t> 100%</a:t>
              </a:r>
            </a:p>
          </p:txBody>
        </p:sp>
        <p:sp>
          <p:nvSpPr>
            <p:cNvPr id="26" name="Rechthoekige driehoek 25">
              <a:extLst>
                <a:ext uri="{FF2B5EF4-FFF2-40B4-BE49-F238E27FC236}">
                  <a16:creationId xmlns:a16="http://schemas.microsoft.com/office/drawing/2014/main" id="{13603636-DFC6-422F-8EE6-879662AFB861}"/>
                </a:ext>
              </a:extLst>
            </p:cNvPr>
            <p:cNvSpPr/>
            <p:nvPr userDrawn="1"/>
          </p:nvSpPr>
          <p:spPr>
            <a:xfrm flipH="1">
              <a:off x="3111690" y="-371521"/>
              <a:ext cx="300250" cy="3002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3C233-5E7F-4EE2-AF64-98AD852024D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Source(s): </a:t>
            </a:r>
          </a:p>
          <a:p>
            <a:pPr marL="85725" indent="-85725"/>
            <a:r>
              <a:rPr lang="en-GB" baseline="30000" dirty="0"/>
              <a:t>1	</a:t>
            </a:r>
            <a:r>
              <a:rPr lang="en-GB" dirty="0"/>
              <a:t>Footnote</a:t>
            </a:r>
          </a:p>
          <a:p>
            <a:pPr marL="85725" indent="-85725"/>
            <a:r>
              <a:rPr lang="en-GB" baseline="30000" dirty="0"/>
              <a:t>2	</a:t>
            </a:r>
            <a:r>
              <a:rPr lang="en-GB" dirty="0"/>
              <a:t>Footnote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65D7DFA-329E-4E2E-92CB-0B9F038357D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9500" y="180000"/>
            <a:ext cx="10800000" cy="8640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800" b="0" baseline="0">
                <a:solidFill>
                  <a:srgbClr val="0076C8"/>
                </a:solidFill>
                <a:latin typeface="+mj-lt"/>
              </a:defRPr>
            </a:lvl1pPr>
            <a:lvl2pPr marL="0" indent="0">
              <a:spcAft>
                <a:spcPts val="0"/>
              </a:spcAft>
              <a:buNone/>
              <a:defRPr sz="1800">
                <a:solidFill>
                  <a:srgbClr val="0076C8"/>
                </a:solidFill>
              </a:defRPr>
            </a:lvl2pPr>
            <a:lvl3pPr marL="542925" indent="0">
              <a:buNone/>
              <a:defRPr/>
            </a:lvl3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17014792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0A80A-2ACC-5887-F151-169A8C17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5295-2DDA-126F-C75A-EF122FD0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6F2E4-4BF8-5FB4-9163-DCEE770E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5F8EE-9CDB-A330-3932-6950C3BD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4D8C-B43E-E47B-1851-37650812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39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7C1B-59C7-2C00-9ACE-C4F819927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DD85D-6BFA-726C-D121-1E98DBBB0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FB85E-465F-FD3A-E7EE-480A5689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ACF44-F20E-5C12-FA82-D98F323C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AE322-C3B1-EF19-AF5C-0A036E0D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730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702D-6B72-BF6A-F5BF-CA214F75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A16CB-7B34-0E37-13E9-722BAE338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FA906-F28A-DA88-5137-911656FF8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2B140-29B3-41E6-D23C-2005404E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4B666-7833-7C86-A641-3ED6D34E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1E952-D26C-D548-8F95-7E69B265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796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AA86-0955-29BB-FB1D-75C62DB85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72C18-A488-70E4-2634-F1CFA267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E6EB1-6A5A-D857-D040-1AA8F95A9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CD70A-BBFC-5DA6-081C-06933DBC6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C76915-AE7E-5013-9A84-D010BC4EA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96F6AD-0F5B-D702-9231-FA1E69D9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BD4A82-FF20-5A1B-1A71-03F89A15B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5B6F67-B86A-2B16-1B8F-D0EE744B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269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27853-06A8-5B34-5F6D-DAC6C455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E4DF5-7B63-14A3-903F-4945EB27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FD100-4701-20DC-C915-9ECC3C173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3D272-D537-6273-3F9F-91475293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407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3D3E-8666-577F-F9AC-7F84126A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C8AD7-BF0E-DAC8-E5A9-16737ADCB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5574-761E-6D56-3905-471AF8B0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274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816E-5EB0-3A14-09A2-53EFD874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DBFB-B4ED-803F-3D43-8852B4FC4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D4765-7E92-C314-2138-8C0B46862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611F6-D8A7-EAD7-1BCB-703B8042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B042D-761B-B97A-0873-576903DB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3D66C-E14E-B936-79FE-3D980F72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378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480F1-1981-31AE-99F9-6FE5E3CF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C32E3-53AC-38FC-1A3D-F21C627CC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10205-59E8-B27B-7D10-27538A76D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2DCF9-7215-5E9A-65AA-32A24D23C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24011-F72D-3C90-D5AC-3FDE2913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60040-1BE6-C160-166E-BA6B62EE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53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2981D-C4D5-70DF-3884-415B8E35C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7AAD6-2759-777C-A715-E79AC2667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C22B1-F9FA-EA9E-777A-A0FCFB498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9AC6-3CF7-40B3-AC09-E5CAD80040A9}" type="datetimeFigureOut">
              <a:rPr lang="fr-BE" smtClean="0"/>
              <a:t>12/07/2023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92F76-A790-F5DF-D0E1-717E6F5E4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36B04-9A37-493B-3829-DE840F489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0665-3215-47D3-BB93-2920BDD9049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130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1B03-5893-7D7F-3574-C0EA98315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38283"/>
          </a:xfrm>
        </p:spPr>
        <p:txBody>
          <a:bodyPr/>
          <a:lstStyle/>
          <a:p>
            <a:r>
              <a:rPr lang="fr-BE" dirty="0"/>
              <a:t>Fiscal </a:t>
            </a:r>
            <a:r>
              <a:rPr lang="fr-BE" dirty="0" err="1"/>
              <a:t>rules</a:t>
            </a:r>
            <a:r>
              <a:rPr lang="fr-BE" dirty="0"/>
              <a:t>, </a:t>
            </a:r>
            <a:r>
              <a:rPr lang="fr-BE" dirty="0" err="1"/>
              <a:t>debt</a:t>
            </a:r>
            <a:r>
              <a:rPr lang="fr-BE" dirty="0"/>
              <a:t> </a:t>
            </a:r>
            <a:r>
              <a:rPr lang="fr-BE" dirty="0" err="1"/>
              <a:t>sustainability</a:t>
            </a:r>
            <a:r>
              <a:rPr lang="fr-BE" dirty="0"/>
              <a:t> and inflation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15C92-C8E8-A3D6-E47B-00B7028DA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953" y="3602038"/>
            <a:ext cx="10897299" cy="1655762"/>
          </a:xfrm>
        </p:spPr>
        <p:txBody>
          <a:bodyPr>
            <a:normAutofit fontScale="62500" lnSpcReduction="20000"/>
          </a:bodyPr>
          <a:lstStyle/>
          <a:p>
            <a:r>
              <a:rPr lang="fr-BE" sz="3600" dirty="0"/>
              <a:t>Xavier Debrun</a:t>
            </a:r>
          </a:p>
          <a:p>
            <a:r>
              <a:rPr lang="fr-BE" sz="2400" i="1" dirty="0"/>
              <a:t>National Bank of Belgium and </a:t>
            </a:r>
            <a:r>
              <a:rPr lang="fr-BE" sz="2400" i="1" dirty="0" err="1"/>
              <a:t>European</a:t>
            </a:r>
            <a:r>
              <a:rPr lang="fr-BE" sz="2400" i="1" dirty="0"/>
              <a:t> Fiscal </a:t>
            </a:r>
            <a:r>
              <a:rPr lang="fr-BE" sz="2400" i="1" dirty="0" err="1"/>
              <a:t>Board</a:t>
            </a:r>
            <a:endParaRPr lang="fr-BE" sz="2400" i="1" dirty="0"/>
          </a:p>
          <a:p>
            <a:r>
              <a:rPr lang="fr-BE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Banque de France and CEPR workshop on the </a:t>
            </a:r>
            <a:r>
              <a:rPr lang="fr-BE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reform</a:t>
            </a:r>
            <a:r>
              <a:rPr lang="fr-BE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the EU fiscal </a:t>
            </a:r>
            <a:r>
              <a:rPr lang="fr-BE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governance</a:t>
            </a:r>
            <a:r>
              <a:rPr lang="fr-BE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June 29, 2023</a:t>
            </a:r>
          </a:p>
          <a:p>
            <a:endParaRPr lang="fr-BE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fr-BE" sz="2400" b="1" dirty="0" err="1"/>
              <a:t>Views</a:t>
            </a:r>
            <a:r>
              <a:rPr lang="fr-BE" sz="2400" b="1" dirty="0"/>
              <a:t> </a:t>
            </a:r>
            <a:r>
              <a:rPr lang="fr-BE" sz="2400" b="1" dirty="0" err="1"/>
              <a:t>expressed</a:t>
            </a:r>
            <a:r>
              <a:rPr lang="fr-BE" sz="2400" b="1" dirty="0"/>
              <a:t> </a:t>
            </a:r>
            <a:r>
              <a:rPr lang="fr-BE" sz="2400" b="1" dirty="0" err="1"/>
              <a:t>here</a:t>
            </a:r>
            <a:r>
              <a:rPr lang="fr-BE" sz="2400" b="1" dirty="0"/>
              <a:t> are </a:t>
            </a:r>
            <a:r>
              <a:rPr lang="fr-BE" sz="2400" b="1" dirty="0" err="1"/>
              <a:t>personal</a:t>
            </a:r>
            <a:r>
              <a:rPr lang="fr-BE" sz="2400" b="1" dirty="0"/>
              <a:t> and do </a:t>
            </a:r>
            <a:r>
              <a:rPr lang="fr-BE" sz="2400" b="1" u="sng" dirty="0"/>
              <a:t>not</a:t>
            </a:r>
            <a:r>
              <a:rPr lang="fr-BE" sz="2400" b="1" dirty="0"/>
              <a:t> </a:t>
            </a:r>
            <a:r>
              <a:rPr lang="fr-BE" sz="2400" b="1" dirty="0" err="1"/>
              <a:t>necessarily</a:t>
            </a:r>
            <a:r>
              <a:rPr lang="fr-BE" sz="2400" b="1" dirty="0"/>
              <a:t> </a:t>
            </a:r>
            <a:r>
              <a:rPr lang="fr-BE" sz="2400" b="1" dirty="0" err="1"/>
              <a:t>reflect</a:t>
            </a:r>
            <a:r>
              <a:rPr lang="fr-BE" sz="2400" b="1" dirty="0"/>
              <a:t> </a:t>
            </a:r>
            <a:r>
              <a:rPr lang="fr-BE" sz="2400" b="1" dirty="0" err="1"/>
              <a:t>those</a:t>
            </a:r>
            <a:r>
              <a:rPr lang="fr-BE" sz="2400" b="1" dirty="0"/>
              <a:t> of the National Bank of Belgium or the </a:t>
            </a:r>
            <a:r>
              <a:rPr lang="fr-BE" sz="2400" b="1" dirty="0" err="1"/>
              <a:t>European</a:t>
            </a:r>
            <a:r>
              <a:rPr lang="fr-BE" sz="2400" b="1" dirty="0"/>
              <a:t> Fiscal </a:t>
            </a:r>
            <a:r>
              <a:rPr lang="fr-BE" sz="2400" b="1" dirty="0" err="1"/>
              <a:t>Board</a:t>
            </a:r>
            <a:endParaRPr lang="fr-BE" sz="2400" b="1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716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EACA-DE95-2E96-A5D2-0355ADB9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725"/>
          </a:xfrm>
        </p:spPr>
        <p:txBody>
          <a:bodyPr/>
          <a:lstStyle/>
          <a:p>
            <a:r>
              <a:rPr lang="fr-BE" dirty="0" err="1"/>
              <a:t>Why</a:t>
            </a:r>
            <a:r>
              <a:rPr lang="fr-BE" dirty="0"/>
              <a:t> do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need</a:t>
            </a:r>
            <a:r>
              <a:rPr lang="fr-BE" dirty="0"/>
              <a:t> fiscal </a:t>
            </a:r>
            <a:r>
              <a:rPr lang="fr-BE" dirty="0" err="1"/>
              <a:t>rules</a:t>
            </a:r>
            <a:r>
              <a:rPr lang="fr-B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96750-2C40-613E-BB64-B5D7E0DAA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009"/>
            <a:ext cx="10515600" cy="4809863"/>
          </a:xfrm>
        </p:spPr>
        <p:txBody>
          <a:bodyPr>
            <a:normAutofit fontScale="92500"/>
          </a:bodyPr>
          <a:lstStyle/>
          <a:p>
            <a:r>
              <a:rPr lang="fr-BE" dirty="0"/>
              <a:t>General argument (</a:t>
            </a:r>
            <a:r>
              <a:rPr lang="fr-BE" dirty="0" err="1"/>
              <a:t>rules</a:t>
            </a:r>
            <a:r>
              <a:rPr lang="fr-BE" dirty="0"/>
              <a:t> vs. </a:t>
            </a:r>
            <a:r>
              <a:rPr lang="fr-BE" dirty="0" err="1"/>
              <a:t>discretion</a:t>
            </a:r>
            <a:r>
              <a:rPr lang="fr-BE" dirty="0"/>
              <a:t>): </a:t>
            </a:r>
            <a:r>
              <a:rPr lang="fr-BE" dirty="0" err="1"/>
              <a:t>constrained</a:t>
            </a:r>
            <a:r>
              <a:rPr lang="fr-BE" dirty="0"/>
              <a:t> </a:t>
            </a:r>
            <a:r>
              <a:rPr lang="fr-BE" dirty="0" err="1"/>
              <a:t>discretion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optimal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Discretion is a priori good:</a:t>
            </a:r>
            <a:r>
              <a:rPr lang="en-US" sz="2000" dirty="0"/>
              <a:t> ability to adapt policy at any time to respond to changing needs, priorities and circumstances.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If discretion enables </a:t>
            </a:r>
            <a:r>
              <a:rPr lang="en-US" sz="2000" b="1" dirty="0"/>
              <a:t>optimal</a:t>
            </a:r>
            <a:r>
              <a:rPr lang="en-US" sz="2000" dirty="0"/>
              <a:t> policies, no need for rules.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In a democracy, accountability to the people encourages policymakers to do the right thing.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But as J. Madison warns: “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 dependence on the people is, no doubt, the primary control on the government; but experience has taught mankind the necessity of </a:t>
            </a:r>
            <a:r>
              <a:rPr lang="en-US" sz="2000" b="1" dirty="0"/>
              <a:t>auxiliary precautions</a:t>
            </a:r>
            <a:r>
              <a:rPr lang="en-US" sz="2000" dirty="0"/>
              <a:t>.”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democratic accountability is NOT enough!</a:t>
            </a:r>
          </a:p>
          <a:p>
            <a:pPr lvl="1"/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Auxiliary precautions =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constraints on elected policymakers’ discretion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(independent Judiciary).</a:t>
            </a:r>
            <a:endParaRPr lang="fr-BE" sz="2000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3031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2861-08E0-906A-DD36-8972B44A6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443"/>
          </a:xfrm>
        </p:spPr>
        <p:txBody>
          <a:bodyPr/>
          <a:lstStyle/>
          <a:p>
            <a:r>
              <a:rPr lang="fr-BE" dirty="0" err="1"/>
              <a:t>Why</a:t>
            </a:r>
            <a:r>
              <a:rPr lang="fr-BE" dirty="0"/>
              <a:t> do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need</a:t>
            </a:r>
            <a:r>
              <a:rPr lang="fr-BE" dirty="0"/>
              <a:t> fiscal </a:t>
            </a:r>
            <a:r>
              <a:rPr lang="fr-BE" dirty="0" err="1"/>
              <a:t>rules</a:t>
            </a:r>
            <a:r>
              <a:rPr lang="fr-BE" dirty="0"/>
              <a:t>? (</a:t>
            </a:r>
            <a:r>
              <a:rPr lang="fr-BE" dirty="0" err="1"/>
              <a:t>Specifics</a:t>
            </a:r>
            <a:r>
              <a:rPr lang="fr-BE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FD261-7E45-5063-AF4B-705BEC56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8"/>
            <a:ext cx="10515600" cy="4977642"/>
          </a:xfrm>
        </p:spPr>
        <p:txBody>
          <a:bodyPr>
            <a:normAutofit fontScale="92500" lnSpcReduction="10000"/>
          </a:bodyPr>
          <a:lstStyle/>
          <a:p>
            <a:r>
              <a:rPr lang="fr-BE" sz="2000" b="1" dirty="0"/>
              <a:t>Secure </a:t>
            </a:r>
            <a:r>
              <a:rPr lang="fr-BE" sz="2000" b="1" dirty="0" err="1"/>
              <a:t>government</a:t>
            </a:r>
            <a:r>
              <a:rPr lang="fr-BE" sz="2000" b="1" dirty="0"/>
              <a:t> </a:t>
            </a:r>
            <a:r>
              <a:rPr lang="fr-BE" sz="2000" b="1" dirty="0" err="1"/>
              <a:t>solvency</a:t>
            </a:r>
            <a:r>
              <a:rPr lang="fr-BE" sz="2000" b="1" dirty="0"/>
              <a:t> :</a:t>
            </a:r>
          </a:p>
          <a:p>
            <a:pPr lvl="1"/>
            <a:r>
              <a:rPr lang="fr-BE" sz="1800" dirty="0"/>
              <a:t>Solvency </a:t>
            </a:r>
            <a:r>
              <a:rPr lang="fr-BE" sz="1800" dirty="0" err="1"/>
              <a:t>is</a:t>
            </a:r>
            <a:r>
              <a:rPr lang="fr-BE" sz="1800" dirty="0"/>
              <a:t> a </a:t>
            </a:r>
            <a:r>
              <a:rPr lang="fr-BE" sz="1800" dirty="0" err="1"/>
              <a:t>constraint</a:t>
            </a:r>
            <a:r>
              <a:rPr lang="fr-BE" sz="1800" dirty="0"/>
              <a:t>, not a </a:t>
            </a:r>
            <a:r>
              <a:rPr lang="fr-BE" sz="1800" dirty="0" err="1"/>
              <a:t>choice</a:t>
            </a:r>
            <a:r>
              <a:rPr lang="fr-BE" sz="1800" dirty="0"/>
              <a:t>; </a:t>
            </a:r>
            <a:r>
              <a:rPr lang="fr-BE" sz="1800" dirty="0" err="1"/>
              <a:t>so</a:t>
            </a:r>
            <a:r>
              <a:rPr lang="fr-BE" sz="1800" dirty="0"/>
              <a:t> </a:t>
            </a:r>
            <a:r>
              <a:rPr lang="fr-BE" sz="1800" dirty="0" err="1"/>
              <a:t>it</a:t>
            </a:r>
            <a:r>
              <a:rPr lang="fr-BE" sz="1800" dirty="0"/>
              <a:t> </a:t>
            </a:r>
            <a:r>
              <a:rPr lang="fr-BE" sz="1800" dirty="0" err="1"/>
              <a:t>is</a:t>
            </a:r>
            <a:r>
              <a:rPr lang="fr-BE" sz="1800" dirty="0"/>
              <a:t> </a:t>
            </a:r>
            <a:r>
              <a:rPr lang="fr-BE" sz="1800" dirty="0" err="1"/>
              <a:t>always</a:t>
            </a:r>
            <a:r>
              <a:rPr lang="fr-BE" sz="1800" dirty="0"/>
              <a:t> </a:t>
            </a:r>
            <a:r>
              <a:rPr lang="fr-BE" sz="1800" dirty="0" err="1"/>
              <a:t>fulfilled</a:t>
            </a:r>
            <a:r>
              <a:rPr lang="fr-BE" sz="1800" dirty="0"/>
              <a:t>… </a:t>
            </a:r>
            <a:r>
              <a:rPr lang="fr-BE" sz="1800" b="1" dirty="0"/>
              <a:t>ex-post</a:t>
            </a:r>
            <a:r>
              <a:rPr lang="fr-BE" sz="1800" dirty="0"/>
              <a:t>.</a:t>
            </a:r>
          </a:p>
          <a:p>
            <a:pPr lvl="1"/>
            <a:r>
              <a:rPr lang="fr-BE" sz="1800" dirty="0"/>
              <a:t>Ex-ante, </a:t>
            </a:r>
            <a:r>
              <a:rPr lang="fr-BE" sz="1800" dirty="0" err="1"/>
              <a:t>policymakers</a:t>
            </a:r>
            <a:r>
              <a:rPr lang="fr-BE" sz="1800" dirty="0"/>
              <a:t> can </a:t>
            </a:r>
            <a:r>
              <a:rPr lang="fr-BE" sz="1800" dirty="0" err="1"/>
              <a:t>choose</a:t>
            </a:r>
            <a:r>
              <a:rPr lang="fr-BE" sz="1800" dirty="0"/>
              <a:t> </a:t>
            </a:r>
            <a:r>
              <a:rPr lang="fr-BE" sz="1800" b="1" dirty="0"/>
              <a:t>how</a:t>
            </a:r>
            <a:r>
              <a:rPr lang="fr-BE" sz="1800" dirty="0"/>
              <a:t> to </a:t>
            </a:r>
            <a:r>
              <a:rPr lang="fr-BE" sz="1800" dirty="0" err="1"/>
              <a:t>fulfill</a:t>
            </a:r>
            <a:r>
              <a:rPr lang="fr-BE" sz="1800" dirty="0"/>
              <a:t> </a:t>
            </a:r>
            <a:r>
              <a:rPr lang="fr-BE" sz="1800" dirty="0" err="1"/>
              <a:t>it</a:t>
            </a:r>
            <a:r>
              <a:rPr lang="fr-BE" sz="1800" dirty="0"/>
              <a:t>:</a:t>
            </a:r>
          </a:p>
          <a:p>
            <a:pPr lvl="2"/>
            <a:r>
              <a:rPr lang="fr-BE" sz="1600" dirty="0"/>
              <a:t>Good </a:t>
            </a:r>
            <a:r>
              <a:rPr lang="fr-BE" sz="1600" dirty="0" err="1"/>
              <a:t>way</a:t>
            </a:r>
            <a:r>
              <a:rPr lang="fr-BE" sz="1600" dirty="0"/>
              <a:t>: </a:t>
            </a:r>
            <a:r>
              <a:rPr lang="fr-BE" sz="1600" dirty="0" err="1"/>
              <a:t>primary</a:t>
            </a:r>
            <a:r>
              <a:rPr lang="fr-BE" sz="1600" dirty="0"/>
              <a:t> </a:t>
            </a:r>
            <a:r>
              <a:rPr lang="fr-BE" sz="1600" dirty="0" err="1"/>
              <a:t>surpluses</a:t>
            </a:r>
            <a:r>
              <a:rPr lang="fr-BE" sz="1600" dirty="0"/>
              <a:t> consistent </a:t>
            </a:r>
            <a:r>
              <a:rPr lang="fr-BE" sz="1600" dirty="0" err="1"/>
              <a:t>with</a:t>
            </a:r>
            <a:r>
              <a:rPr lang="fr-BE" sz="1600" dirty="0"/>
              <a:t> </a:t>
            </a:r>
            <a:r>
              <a:rPr lang="fr-BE" sz="1600" dirty="0" err="1"/>
              <a:t>intertemporal</a:t>
            </a:r>
            <a:r>
              <a:rPr lang="fr-BE" sz="1600" dirty="0"/>
              <a:t> budget </a:t>
            </a:r>
            <a:r>
              <a:rPr lang="fr-BE" sz="1600" dirty="0" err="1"/>
              <a:t>constraint</a:t>
            </a:r>
            <a:r>
              <a:rPr lang="fr-BE" sz="1600" dirty="0"/>
              <a:t>.</a:t>
            </a:r>
          </a:p>
          <a:p>
            <a:pPr lvl="2"/>
            <a:r>
              <a:rPr lang="fr-BE" sz="1600" dirty="0"/>
              <a:t>Bad </a:t>
            </a:r>
            <a:r>
              <a:rPr lang="fr-BE" sz="1600" dirty="0" err="1"/>
              <a:t>ways</a:t>
            </a:r>
            <a:r>
              <a:rPr lang="fr-BE" sz="1600" dirty="0"/>
              <a:t>: inflation, default, </a:t>
            </a:r>
            <a:r>
              <a:rPr lang="fr-BE" sz="1600" dirty="0" err="1"/>
              <a:t>restructuring</a:t>
            </a:r>
            <a:r>
              <a:rPr lang="fr-BE" sz="1600" dirty="0"/>
              <a:t>,…</a:t>
            </a:r>
          </a:p>
          <a:p>
            <a:pPr lvl="1">
              <a:lnSpc>
                <a:spcPct val="110000"/>
              </a:lnSpc>
            </a:pPr>
            <a:r>
              <a:rPr lang="fr-BE" sz="1800" dirty="0" err="1"/>
              <a:t>Institutional</a:t>
            </a:r>
            <a:r>
              <a:rPr lang="fr-BE" sz="1800" dirty="0"/>
              <a:t> design </a:t>
            </a:r>
            <a:r>
              <a:rPr lang="fr-BE" sz="1800" dirty="0" err="1"/>
              <a:t>is</a:t>
            </a:r>
            <a:r>
              <a:rPr lang="fr-BE" sz="1800" dirty="0"/>
              <a:t> </a:t>
            </a:r>
            <a:r>
              <a:rPr lang="fr-BE" sz="1800" dirty="0" err="1"/>
              <a:t>paramount</a:t>
            </a:r>
            <a:r>
              <a:rPr lang="fr-BE" sz="1800" dirty="0"/>
              <a:t> </a:t>
            </a:r>
            <a:r>
              <a:rPr lang="fr-BE" sz="1800" dirty="0" err="1"/>
              <a:t>because</a:t>
            </a:r>
            <a:r>
              <a:rPr lang="fr-BE" sz="1800" dirty="0"/>
              <a:t> </a:t>
            </a:r>
            <a:r>
              <a:rPr lang="fr-BE" sz="1800" dirty="0" err="1"/>
              <a:t>it</a:t>
            </a:r>
            <a:r>
              <a:rPr lang="fr-BE" sz="1800" dirty="0"/>
              <a:t> </a:t>
            </a:r>
            <a:r>
              <a:rPr lang="fr-BE" sz="1800" dirty="0" err="1"/>
              <a:t>is</a:t>
            </a:r>
            <a:r>
              <a:rPr lang="fr-BE" sz="1800" dirty="0"/>
              <a:t> not a priori </a:t>
            </a:r>
            <a:r>
              <a:rPr lang="fr-BE" sz="1800" dirty="0" err="1"/>
              <a:t>clear</a:t>
            </a:r>
            <a:r>
              <a:rPr lang="fr-BE" sz="1800" dirty="0"/>
              <a:t> </a:t>
            </a:r>
            <a:r>
              <a:rPr lang="fr-BE" sz="1800" dirty="0" err="1"/>
              <a:t>who</a:t>
            </a:r>
            <a:r>
              <a:rPr lang="fr-BE" sz="1800" dirty="0"/>
              <a:t> </a:t>
            </a:r>
            <a:r>
              <a:rPr lang="fr-BE" sz="1800" dirty="0" err="1"/>
              <a:t>should</a:t>
            </a:r>
            <a:r>
              <a:rPr lang="fr-BE" sz="1800" dirty="0"/>
              <a:t> </a:t>
            </a:r>
            <a:r>
              <a:rPr lang="fr-BE" sz="1800" dirty="0" err="1"/>
              <a:t>ensure</a:t>
            </a:r>
            <a:r>
              <a:rPr lang="fr-BE" sz="1800" dirty="0"/>
              <a:t> </a:t>
            </a:r>
            <a:r>
              <a:rPr lang="fr-BE" sz="1800" dirty="0" err="1"/>
              <a:t>solvency</a:t>
            </a:r>
            <a:r>
              <a:rPr lang="fr-BE" sz="1800" dirty="0"/>
              <a:t> of the </a:t>
            </a:r>
            <a:r>
              <a:rPr lang="fr-BE" sz="1800" dirty="0" err="1"/>
              <a:t>consolidated</a:t>
            </a:r>
            <a:r>
              <a:rPr lang="fr-BE" sz="1800" dirty="0"/>
              <a:t> public </a:t>
            </a:r>
            <a:r>
              <a:rPr lang="fr-BE" sz="1800" dirty="0" err="1"/>
              <a:t>sector</a:t>
            </a:r>
            <a:r>
              <a:rPr lang="fr-BE" sz="1800" dirty="0"/>
              <a:t>: the </a:t>
            </a:r>
            <a:r>
              <a:rPr lang="fr-BE" sz="1800" dirty="0" err="1"/>
              <a:t>treasury</a:t>
            </a:r>
            <a:r>
              <a:rPr lang="fr-BE" sz="1800" dirty="0"/>
              <a:t> or the central </a:t>
            </a:r>
            <a:r>
              <a:rPr lang="fr-BE" sz="1800" dirty="0" err="1"/>
              <a:t>bank</a:t>
            </a:r>
            <a:r>
              <a:rPr lang="fr-BE" sz="1800" dirty="0"/>
              <a:t> (Sargent-</a:t>
            </a:r>
            <a:r>
              <a:rPr lang="fr-BE" sz="1800" dirty="0" err="1"/>
              <a:t>Wallace’s</a:t>
            </a:r>
            <a:r>
              <a:rPr lang="fr-BE" sz="1800" dirty="0"/>
              <a:t> </a:t>
            </a:r>
            <a:r>
              <a:rPr lang="fr-BE" sz="1800" dirty="0" err="1"/>
              <a:t>game</a:t>
            </a:r>
            <a:r>
              <a:rPr lang="fr-BE" sz="1800" dirty="0"/>
              <a:t> of </a:t>
            </a:r>
            <a:r>
              <a:rPr lang="fr-BE" sz="1800" dirty="0" err="1"/>
              <a:t>chicken</a:t>
            </a:r>
            <a:r>
              <a:rPr lang="fr-BE" sz="1800" dirty="0"/>
              <a:t>; the </a:t>
            </a:r>
            <a:r>
              <a:rPr lang="fr-BE" sz="1800" dirty="0" err="1"/>
              <a:t>whole</a:t>
            </a:r>
            <a:r>
              <a:rPr lang="fr-BE" sz="1800" dirty="0"/>
              <a:t> FTPL and </a:t>
            </a:r>
            <a:r>
              <a:rPr lang="fr-BE" sz="1800" dirty="0" err="1"/>
              <a:t>related</a:t>
            </a:r>
            <a:r>
              <a:rPr lang="fr-BE" sz="1800" dirty="0"/>
              <a:t> </a:t>
            </a:r>
            <a:r>
              <a:rPr lang="fr-BE" sz="1800" dirty="0" err="1"/>
              <a:t>literature</a:t>
            </a:r>
            <a:r>
              <a:rPr lang="fr-BE" sz="1800" dirty="0"/>
              <a:t>)?</a:t>
            </a:r>
          </a:p>
          <a:p>
            <a:pPr marL="0" indent="0">
              <a:buNone/>
            </a:pPr>
            <a:endParaRPr lang="fr-BE" sz="2000" dirty="0"/>
          </a:p>
          <a:p>
            <a:pPr>
              <a:lnSpc>
                <a:spcPct val="110000"/>
              </a:lnSpc>
            </a:pPr>
            <a:r>
              <a:rPr lang="fr-BE" sz="2000" dirty="0"/>
              <a:t>At a minimum, </a:t>
            </a:r>
            <a:r>
              <a:rPr lang="fr-BE" sz="2000" b="1" dirty="0"/>
              <a:t>fiscal </a:t>
            </a:r>
            <a:r>
              <a:rPr lang="fr-BE" sz="2000" b="1" dirty="0" err="1"/>
              <a:t>rules</a:t>
            </a:r>
            <a:r>
              <a:rPr lang="fr-BE" sz="2000" b="1" dirty="0"/>
              <a:t> must </a:t>
            </a:r>
            <a:r>
              <a:rPr lang="fr-BE" sz="2000" b="1" dirty="0" err="1"/>
              <a:t>assign</a:t>
            </a:r>
            <a:r>
              <a:rPr lang="fr-BE" sz="2000" b="1" dirty="0"/>
              <a:t> the </a:t>
            </a:r>
            <a:r>
              <a:rPr lang="fr-BE" sz="2000" b="1" dirty="0" err="1"/>
              <a:t>task</a:t>
            </a:r>
            <a:r>
              <a:rPr lang="fr-BE" sz="2000" b="1" dirty="0"/>
              <a:t> of </a:t>
            </a:r>
            <a:r>
              <a:rPr lang="fr-BE" sz="2000" b="1" dirty="0" err="1"/>
              <a:t>preserving</a:t>
            </a:r>
            <a:r>
              <a:rPr lang="fr-BE" sz="2000" b="1" dirty="0"/>
              <a:t> </a:t>
            </a:r>
            <a:r>
              <a:rPr lang="fr-BE" sz="2000" b="1" dirty="0" err="1"/>
              <a:t>solvency</a:t>
            </a:r>
            <a:r>
              <a:rPr lang="fr-BE" sz="2000" b="1" dirty="0"/>
              <a:t> to the </a:t>
            </a:r>
            <a:r>
              <a:rPr lang="fr-BE" sz="2000" b="1" dirty="0" err="1"/>
              <a:t>treasury</a:t>
            </a:r>
            <a:r>
              <a:rPr lang="fr-BE" sz="2000" b="1" dirty="0"/>
              <a:t> </a:t>
            </a:r>
            <a:r>
              <a:rPr lang="fr-BE" sz="2000" b="1" dirty="0" err="1"/>
              <a:t>alone</a:t>
            </a:r>
            <a:r>
              <a:rPr lang="fr-BE" sz="2000" b="1" dirty="0"/>
              <a:t>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BE" sz="2000" dirty="0"/>
              <a:t>call </a:t>
            </a:r>
            <a:r>
              <a:rPr lang="fr-BE" sz="2000" dirty="0" err="1"/>
              <a:t>it</a:t>
            </a:r>
            <a:r>
              <a:rPr lang="fr-BE" sz="2000" dirty="0"/>
              <a:t> </a:t>
            </a:r>
            <a:r>
              <a:rPr lang="fr-BE" sz="2000" dirty="0" err="1"/>
              <a:t>monetary</a:t>
            </a:r>
            <a:r>
              <a:rPr lang="fr-BE" sz="2000" dirty="0"/>
              <a:t> dominance </a:t>
            </a:r>
            <a:r>
              <a:rPr lang="fr-BE" sz="2000" dirty="0">
                <a:sym typeface="Wingdings" panose="05000000000000000000" pitchFamily="2" charset="2"/>
              </a:rPr>
              <a:t> </a:t>
            </a:r>
            <a:r>
              <a:rPr lang="fr-BE" sz="2000" b="1" dirty="0">
                <a:sym typeface="Wingdings" panose="05000000000000000000" pitchFamily="2" charset="2"/>
              </a:rPr>
              <a:t>complication in </a:t>
            </a:r>
            <a:r>
              <a:rPr lang="fr-BE" sz="2000" b="1" dirty="0" err="1">
                <a:sym typeface="Wingdings" panose="05000000000000000000" pitchFamily="2" charset="2"/>
              </a:rPr>
              <a:t>currency</a:t>
            </a:r>
            <a:r>
              <a:rPr lang="fr-BE" sz="2000" b="1" dirty="0">
                <a:sym typeface="Wingdings" panose="05000000000000000000" pitchFamily="2" charset="2"/>
              </a:rPr>
              <a:t> union: the </a:t>
            </a:r>
            <a:r>
              <a:rPr lang="fr-BE" sz="2000" b="1" dirty="0" err="1">
                <a:sym typeface="Wingdings" panose="05000000000000000000" pitchFamily="2" charset="2"/>
              </a:rPr>
              <a:t>weakest</a:t>
            </a:r>
            <a:r>
              <a:rPr lang="fr-BE" sz="2000" b="1" dirty="0">
                <a:sym typeface="Wingdings" panose="05000000000000000000" pitchFamily="2" charset="2"/>
              </a:rPr>
              <a:t> fiscal </a:t>
            </a:r>
            <a:r>
              <a:rPr lang="fr-BE" sz="2000" b="1" dirty="0" err="1">
                <a:sym typeface="Wingdings" panose="05000000000000000000" pitchFamily="2" charset="2"/>
              </a:rPr>
              <a:t>link</a:t>
            </a:r>
            <a:r>
              <a:rPr lang="fr-BE" sz="2000" b="1" dirty="0">
                <a:sym typeface="Wingdings" panose="05000000000000000000" pitchFamily="2" charset="2"/>
              </a:rPr>
              <a:t> </a:t>
            </a:r>
            <a:r>
              <a:rPr lang="fr-BE" sz="2000" b="1" dirty="0" err="1">
                <a:sym typeface="Wingdings" panose="05000000000000000000" pitchFamily="2" charset="2"/>
              </a:rPr>
              <a:t>matters</a:t>
            </a:r>
            <a:r>
              <a:rPr lang="fr-BE" sz="2000" b="1" dirty="0">
                <a:sym typeface="Wingdings" panose="05000000000000000000" pitchFamily="2" charset="2"/>
              </a:rPr>
              <a:t>  </a:t>
            </a:r>
            <a:r>
              <a:rPr lang="fr-BE" sz="2000" b="1" dirty="0" err="1">
                <a:sym typeface="Wingdings" panose="05000000000000000000" pitchFamily="2" charset="2"/>
              </a:rPr>
              <a:t>need</a:t>
            </a:r>
            <a:r>
              <a:rPr lang="fr-BE" sz="2000" b="1" dirty="0">
                <a:sym typeface="Wingdings" panose="05000000000000000000" pitchFamily="2" charset="2"/>
              </a:rPr>
              <a:t> </a:t>
            </a:r>
            <a:r>
              <a:rPr lang="fr-BE" sz="2000" b="1" dirty="0" err="1">
                <a:sym typeface="Wingdings" panose="05000000000000000000" pitchFamily="2" charset="2"/>
              </a:rPr>
              <a:t>common</a:t>
            </a:r>
            <a:r>
              <a:rPr lang="fr-BE" sz="2000" b="1" dirty="0">
                <a:sym typeface="Wingdings" panose="05000000000000000000" pitchFamily="2" charset="2"/>
              </a:rPr>
              <a:t> </a:t>
            </a:r>
            <a:r>
              <a:rPr lang="fr-BE" sz="2000" b="1" dirty="0" err="1">
                <a:sym typeface="Wingdings" panose="05000000000000000000" pitchFamily="2" charset="2"/>
              </a:rPr>
              <a:t>rules</a:t>
            </a:r>
            <a:r>
              <a:rPr lang="fr-BE" sz="2000" b="1" dirty="0">
                <a:sym typeface="Wingdings" panose="05000000000000000000" pitchFamily="2" charset="2"/>
              </a:rPr>
              <a:t> </a:t>
            </a:r>
            <a:r>
              <a:rPr lang="fr-BE" sz="2000" b="1" dirty="0" err="1">
                <a:sym typeface="Wingdings" panose="05000000000000000000" pitchFamily="2" charset="2"/>
              </a:rPr>
              <a:t>applying</a:t>
            </a:r>
            <a:r>
              <a:rPr lang="fr-BE" sz="2000" b="1" dirty="0">
                <a:sym typeface="Wingdings" panose="05000000000000000000" pitchFamily="2" charset="2"/>
              </a:rPr>
              <a:t> to </a:t>
            </a:r>
            <a:r>
              <a:rPr lang="fr-BE" sz="2000" b="1" dirty="0" err="1">
                <a:sym typeface="Wingdings" panose="05000000000000000000" pitchFamily="2" charset="2"/>
              </a:rPr>
              <a:t>every</a:t>
            </a:r>
            <a:r>
              <a:rPr lang="fr-BE" sz="2000" b="1" dirty="0">
                <a:sym typeface="Wingdings" panose="05000000000000000000" pitchFamily="2" charset="2"/>
              </a:rPr>
              <a:t> </a:t>
            </a:r>
            <a:r>
              <a:rPr lang="fr-BE" sz="2000" b="1" dirty="0" err="1">
                <a:sym typeface="Wingdings" panose="05000000000000000000" pitchFamily="2" charset="2"/>
              </a:rPr>
              <a:t>member</a:t>
            </a:r>
            <a:r>
              <a:rPr lang="fr-BE" sz="2000" b="1" dirty="0">
                <a:sym typeface="Wingdings" panose="05000000000000000000" pitchFamily="2" charset="2"/>
              </a:rPr>
              <a:t> state.</a:t>
            </a:r>
          </a:p>
          <a:p>
            <a:endParaRPr lang="fr-BE" sz="2000" b="1" dirty="0"/>
          </a:p>
          <a:p>
            <a:r>
              <a:rPr lang="fr-BE" sz="2000" b="1" dirty="0"/>
              <a:t>In the end, </a:t>
            </a:r>
            <a:r>
              <a:rPr lang="fr-BE" sz="2000" b="1" dirty="0" err="1"/>
              <a:t>it</a:t>
            </a:r>
            <a:r>
              <a:rPr lang="fr-BE" sz="2000" b="1" dirty="0"/>
              <a:t> </a:t>
            </a:r>
            <a:r>
              <a:rPr lang="fr-BE" sz="2000" b="1" dirty="0" err="1"/>
              <a:t>is</a:t>
            </a:r>
            <a:r>
              <a:rPr lang="fr-BE" sz="2000" b="1" dirty="0"/>
              <a:t> about </a:t>
            </a:r>
            <a:r>
              <a:rPr lang="fr-BE" sz="2000" b="1" dirty="0" err="1"/>
              <a:t>coordinating</a:t>
            </a:r>
            <a:r>
              <a:rPr lang="fr-BE" sz="2000" b="1" dirty="0"/>
              <a:t> the </a:t>
            </a:r>
            <a:r>
              <a:rPr lang="fr-BE" sz="2000" b="1" dirty="0" err="1"/>
              <a:t>monetary</a:t>
            </a:r>
            <a:r>
              <a:rPr lang="fr-BE" sz="2000" b="1" dirty="0"/>
              <a:t>-fiscal </a:t>
            </a:r>
            <a:r>
              <a:rPr lang="fr-BE" sz="2000" b="1" dirty="0" err="1"/>
              <a:t>policy</a:t>
            </a:r>
            <a:r>
              <a:rPr lang="fr-BE" sz="2000" b="1" dirty="0"/>
              <a:t> mix:</a:t>
            </a:r>
          </a:p>
          <a:p>
            <a:pPr lvl="1"/>
            <a:r>
              <a:rPr lang="fr-BE" sz="1800" dirty="0"/>
              <a:t>To </a:t>
            </a:r>
            <a:r>
              <a:rPr lang="fr-BE" sz="1800" dirty="0" err="1"/>
              <a:t>ensure</a:t>
            </a:r>
            <a:r>
              <a:rPr lang="fr-BE" sz="1800" dirty="0"/>
              <a:t> </a:t>
            </a:r>
            <a:r>
              <a:rPr lang="fr-BE" sz="1800" dirty="0" err="1"/>
              <a:t>monetary</a:t>
            </a:r>
            <a:r>
              <a:rPr lang="fr-BE" sz="1800" dirty="0"/>
              <a:t> dominance: the </a:t>
            </a:r>
            <a:r>
              <a:rPr lang="fr-BE" sz="1800" dirty="0" err="1"/>
              <a:t>independent</a:t>
            </a:r>
            <a:r>
              <a:rPr lang="fr-BE" sz="1800" dirty="0"/>
              <a:t> central </a:t>
            </a:r>
            <a:r>
              <a:rPr lang="fr-BE" sz="1800" dirty="0" err="1"/>
              <a:t>bank</a:t>
            </a:r>
            <a:r>
              <a:rPr lang="fr-BE" sz="1800" dirty="0"/>
              <a:t> </a:t>
            </a:r>
            <a:r>
              <a:rPr lang="fr-BE" sz="1800" dirty="0" err="1"/>
              <a:t>controls</a:t>
            </a:r>
            <a:r>
              <a:rPr lang="fr-BE" sz="1800" dirty="0"/>
              <a:t> inflation </a:t>
            </a:r>
            <a:r>
              <a:rPr lang="fr-BE" sz="1800" dirty="0" err="1"/>
              <a:t>with</a:t>
            </a:r>
            <a:r>
              <a:rPr lang="fr-BE" sz="1800" dirty="0"/>
              <a:t> </a:t>
            </a:r>
            <a:r>
              <a:rPr lang="fr-BE" sz="1800" dirty="0" err="1"/>
              <a:t>monetary</a:t>
            </a:r>
            <a:r>
              <a:rPr lang="fr-BE" sz="1800" dirty="0"/>
              <a:t> </a:t>
            </a:r>
            <a:r>
              <a:rPr lang="fr-BE" sz="1800" dirty="0" err="1"/>
              <a:t>policy</a:t>
            </a:r>
            <a:r>
              <a:rPr lang="fr-BE" sz="1800" dirty="0"/>
              <a:t>.</a:t>
            </a:r>
          </a:p>
          <a:p>
            <a:pPr lvl="1"/>
            <a:r>
              <a:rPr lang="fr-BE" sz="1800" dirty="0"/>
              <a:t>For macro </a:t>
            </a:r>
            <a:r>
              <a:rPr lang="fr-BE" sz="1800" dirty="0" err="1"/>
              <a:t>stabilization</a:t>
            </a:r>
            <a:r>
              <a:rPr lang="fr-BE" sz="1800" dirty="0"/>
              <a:t> </a:t>
            </a:r>
            <a:r>
              <a:rPr lang="fr-BE" sz="1800" dirty="0" err="1"/>
              <a:t>purposes</a:t>
            </a:r>
            <a:r>
              <a:rPr lang="fr-BE" sz="1800" dirty="0"/>
              <a:t>: </a:t>
            </a:r>
            <a:r>
              <a:rPr lang="fr-BE" sz="1800" dirty="0" err="1"/>
              <a:t>inconsistent</a:t>
            </a:r>
            <a:r>
              <a:rPr lang="fr-BE" sz="1800" dirty="0"/>
              <a:t> </a:t>
            </a:r>
            <a:r>
              <a:rPr lang="fr-BE" sz="1800" dirty="0" err="1"/>
              <a:t>policy</a:t>
            </a:r>
            <a:r>
              <a:rPr lang="fr-BE" sz="1800" dirty="0"/>
              <a:t> mix </a:t>
            </a:r>
            <a:r>
              <a:rPr lang="fr-BE" sz="1800" dirty="0" err="1"/>
              <a:t>is</a:t>
            </a:r>
            <a:r>
              <a:rPr lang="fr-BE" sz="1800" dirty="0"/>
              <a:t> inefficient.</a:t>
            </a:r>
          </a:p>
        </p:txBody>
      </p:sp>
    </p:spTree>
    <p:extLst>
      <p:ext uri="{BB962C8B-B14F-4D97-AF65-F5344CB8AC3E}">
        <p14:creationId xmlns:p14="http://schemas.microsoft.com/office/powerpoint/2010/main" val="151862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23CF-ED1F-8272-A9C9-0DEE6D44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/>
              <a:t>Aside</a:t>
            </a:r>
            <a:r>
              <a:rPr lang="fr-BE" sz="3600" dirty="0"/>
              <a:t>: </a:t>
            </a:r>
            <a:r>
              <a:rPr lang="fr-BE" sz="3600" dirty="0" err="1"/>
              <a:t>Debt</a:t>
            </a:r>
            <a:r>
              <a:rPr lang="fr-BE" sz="3600" dirty="0"/>
              <a:t> </a:t>
            </a:r>
            <a:r>
              <a:rPr lang="fr-BE" sz="3600" dirty="0" err="1"/>
              <a:t>sustainability</a:t>
            </a:r>
            <a:r>
              <a:rPr lang="fr-BE" sz="3600" dirty="0"/>
              <a:t> </a:t>
            </a:r>
            <a:r>
              <a:rPr lang="fr-BE" sz="3600" dirty="0" err="1"/>
              <a:t>is</a:t>
            </a:r>
            <a:r>
              <a:rPr lang="fr-BE" sz="3600" dirty="0"/>
              <a:t> </a:t>
            </a:r>
            <a:br>
              <a:rPr lang="fr-BE" sz="3600" dirty="0"/>
            </a:br>
            <a:r>
              <a:rPr lang="fr-BE" sz="3600" dirty="0"/>
              <a:t>more </a:t>
            </a:r>
            <a:r>
              <a:rPr lang="fr-BE" sz="3600" dirty="0" err="1"/>
              <a:t>than</a:t>
            </a:r>
            <a:r>
              <a:rPr lang="fr-BE" sz="3600" dirty="0"/>
              <a:t> a central </a:t>
            </a:r>
            <a:r>
              <a:rPr lang="fr-BE" sz="3600" dirty="0" err="1"/>
              <a:t>banker’s</a:t>
            </a:r>
            <a:r>
              <a:rPr lang="fr-BE" sz="3600" dirty="0"/>
              <a:t> obsession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9CC6B-0EAB-3A95-5229-B5A2C95E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413"/>
            <a:ext cx="10515600" cy="4486275"/>
          </a:xfrm>
        </p:spPr>
        <p:txBody>
          <a:bodyPr>
            <a:normAutofit fontScale="70000" lnSpcReduction="20000"/>
          </a:bodyPr>
          <a:lstStyle/>
          <a:p>
            <a:r>
              <a:rPr lang="fr-BE" dirty="0"/>
              <a:t>Of course, </a:t>
            </a:r>
            <a:r>
              <a:rPr lang="fr-BE" dirty="0" err="1"/>
              <a:t>rules</a:t>
            </a:r>
            <a:r>
              <a:rPr lang="fr-BE" dirty="0"/>
              <a:t> </a:t>
            </a:r>
            <a:r>
              <a:rPr lang="fr-BE" dirty="0" err="1"/>
              <a:t>clarify</a:t>
            </a:r>
            <a:r>
              <a:rPr lang="fr-BE" dirty="0"/>
              <a:t> the </a:t>
            </a:r>
            <a:r>
              <a:rPr lang="fr-BE" dirty="0" err="1"/>
              <a:t>policy</a:t>
            </a:r>
            <a:r>
              <a:rPr lang="fr-BE" dirty="0"/>
              <a:t> </a:t>
            </a:r>
            <a:r>
              <a:rPr lang="fr-BE" dirty="0" err="1"/>
              <a:t>assignment</a:t>
            </a:r>
            <a:r>
              <a:rPr lang="fr-BE" dirty="0"/>
              <a:t>:</a:t>
            </a:r>
          </a:p>
          <a:p>
            <a:pPr lvl="1"/>
            <a:endParaRPr lang="fr-BE" sz="21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Monetary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policy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closes the output gap to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deliver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price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stability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lvl="1"/>
            <a:endParaRPr lang="fr-BE" sz="21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Fiscal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policy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does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all the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rest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(allocative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efficiency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, redistribution,…)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while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not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interfering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 macro </a:t>
            </a:r>
            <a:r>
              <a:rPr lang="fr-BE" sz="2100" dirty="0" err="1">
                <a:solidFill>
                  <a:schemeClr val="accent3">
                    <a:lumMod val="75000"/>
                  </a:schemeClr>
                </a:solidFill>
              </a:rPr>
              <a:t>stability</a:t>
            </a:r>
            <a:r>
              <a:rPr lang="fr-BE" sz="21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BE" dirty="0" err="1"/>
              <a:t>Debt</a:t>
            </a:r>
            <a:r>
              <a:rPr lang="fr-BE" dirty="0"/>
              <a:t> </a:t>
            </a:r>
            <a:r>
              <a:rPr lang="fr-BE" dirty="0" err="1"/>
              <a:t>sustainability</a:t>
            </a:r>
            <a:r>
              <a:rPr lang="fr-BE" dirty="0"/>
              <a:t> </a:t>
            </a:r>
            <a:r>
              <a:rPr lang="fr-BE" dirty="0">
                <a:sym typeface="Wingdings" panose="05000000000000000000" pitchFamily="2" charset="2"/>
              </a:rPr>
              <a:t>= </a:t>
            </a:r>
            <a:r>
              <a:rPr lang="fr-BE" dirty="0" err="1">
                <a:sym typeface="Wingdings" panose="05000000000000000000" pitchFamily="2" charset="2"/>
              </a:rPr>
              <a:t>preserving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/>
              <a:t>governements</a:t>
            </a:r>
            <a:r>
              <a:rPr lang="fr-BE" dirty="0"/>
              <a:t>’ </a:t>
            </a:r>
            <a:r>
              <a:rPr lang="fr-BE" dirty="0" err="1"/>
              <a:t>capacity</a:t>
            </a:r>
            <a:r>
              <a:rPr lang="fr-BE" dirty="0"/>
              <a:t> to </a:t>
            </a:r>
            <a:r>
              <a:rPr lang="fr-BE" dirty="0" err="1"/>
              <a:t>borrow</a:t>
            </a:r>
            <a:r>
              <a:rPr lang="fr-BE" dirty="0"/>
              <a:t> </a:t>
            </a:r>
            <a:r>
              <a:rPr lang="fr-BE" dirty="0" err="1"/>
              <a:t>now</a:t>
            </a:r>
            <a:r>
              <a:rPr lang="fr-BE" dirty="0"/>
              <a:t> and in the future.</a:t>
            </a:r>
          </a:p>
          <a:p>
            <a:pPr>
              <a:lnSpc>
                <a:spcPct val="150000"/>
              </a:lnSpc>
            </a:pPr>
            <a:r>
              <a:rPr lang="fr-BE" dirty="0" err="1"/>
              <a:t>Ability</a:t>
            </a:r>
            <a:r>
              <a:rPr lang="fr-BE" dirty="0"/>
              <a:t> to issue public </a:t>
            </a:r>
            <a:r>
              <a:rPr lang="fr-BE" dirty="0" err="1"/>
              <a:t>debt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highly</a:t>
            </a:r>
            <a:r>
              <a:rPr lang="fr-BE" dirty="0"/>
              <a:t> </a:t>
            </a:r>
            <a:r>
              <a:rPr lang="fr-BE" dirty="0" err="1"/>
              <a:t>valuable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an </a:t>
            </a:r>
            <a:r>
              <a:rPr lang="fr-BE" dirty="0" err="1"/>
              <a:t>economic</a:t>
            </a:r>
            <a:r>
              <a:rPr lang="fr-BE" dirty="0"/>
              <a:t> perspective:</a:t>
            </a:r>
          </a:p>
          <a:p>
            <a:pPr lvl="1">
              <a:lnSpc>
                <a:spcPct val="150000"/>
              </a:lnSpc>
            </a:pP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State can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insure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otherwise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b="1" dirty="0" err="1">
                <a:solidFill>
                  <a:schemeClr val="accent3">
                    <a:lumMod val="75000"/>
                  </a:schemeClr>
                </a:solidFill>
              </a:rPr>
              <a:t>uninsurable</a:t>
            </a:r>
            <a:r>
              <a:rPr lang="fr-BE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b="1" dirty="0" err="1">
                <a:solidFill>
                  <a:schemeClr val="accent3">
                    <a:lumMod val="75000"/>
                  </a:schemeClr>
                </a:solidFill>
              </a:rPr>
              <a:t>risks</a:t>
            </a:r>
            <a:r>
              <a:rPr lang="fr-BE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because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correlated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across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economic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agents, like a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recession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or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too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big as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natural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disaster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or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pandemic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).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Disconnect expenditure trajectory from fickle tax revenues and vice versa (tax smoothing).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Borrow resources from future (higher) income of the economy.</a:t>
            </a:r>
          </a:p>
          <a:p>
            <a:pPr lvl="1">
              <a:lnSpc>
                <a:spcPct val="150000"/>
              </a:lnSpc>
            </a:pP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Contribute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to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financial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stability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given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its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role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as a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safe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</a:rPr>
              <a:t>liquid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 asset.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7952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537FC6-A4AF-C93A-A553-E59DF04E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But… ‘’Houston, </a:t>
            </a:r>
            <a:r>
              <a:rPr lang="fr-BE" dirty="0" err="1"/>
              <a:t>we</a:t>
            </a:r>
            <a:r>
              <a:rPr lang="fr-BE" dirty="0"/>
              <a:t> have </a:t>
            </a:r>
            <a:r>
              <a:rPr lang="fr-BE" dirty="0" err="1"/>
              <a:t>problems</a:t>
            </a:r>
            <a:r>
              <a:rPr lang="fr-BE" dirty="0"/>
              <a:t>…’’</a:t>
            </a:r>
          </a:p>
        </p:txBody>
      </p:sp>
    </p:spTree>
    <p:extLst>
      <p:ext uri="{BB962C8B-B14F-4D97-AF65-F5344CB8AC3E}">
        <p14:creationId xmlns:p14="http://schemas.microsoft.com/office/powerpoint/2010/main" val="336364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C2744000-8825-4BA4-A5BE-5F1473E89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581838"/>
            <a:ext cx="4682398" cy="50377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Frustrating </a:t>
            </a:r>
            <a:r>
              <a:rPr lang="en-US" sz="2000" b="1" dirty="0"/>
              <a:t>struggle</a:t>
            </a:r>
            <a:r>
              <a:rPr lang="en-US" sz="2000" dirty="0"/>
              <a:t> with a trilemma.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Sedimentation process (</a:t>
            </a:r>
            <a:r>
              <a:rPr lang="en-US" sz="2000" b="1" dirty="0"/>
              <a:t>partial</a:t>
            </a:r>
            <a:r>
              <a:rPr lang="en-US" sz="2000" dirty="0"/>
              <a:t> reforms: each element of flexibility requires safeguards to close related loophole).</a:t>
            </a:r>
          </a:p>
          <a:p>
            <a:pPr>
              <a:lnSpc>
                <a:spcPct val="110000"/>
              </a:lnSpc>
            </a:pPr>
            <a:r>
              <a:rPr lang="fr-BE" sz="2000" b="1" dirty="0"/>
              <a:t>Even harder in EU </a:t>
            </a:r>
            <a:r>
              <a:rPr lang="fr-BE" sz="2000" b="1" dirty="0" err="1"/>
              <a:t>context</a:t>
            </a:r>
            <a:r>
              <a:rPr lang="fr-BE" sz="2000" b="1" dirty="0"/>
              <a:t>: </a:t>
            </a:r>
            <a:r>
              <a:rPr lang="fr-BE" sz="2000" dirty="0"/>
              <a:t>national vs. supranational </a:t>
            </a:r>
            <a:r>
              <a:rPr lang="fr-BE" sz="2000" dirty="0" err="1"/>
              <a:t>constraints</a:t>
            </a:r>
            <a:r>
              <a:rPr lang="fr-BE" sz="2000" dirty="0"/>
              <a:t> (</a:t>
            </a:r>
            <a:r>
              <a:rPr lang="fr-BE" sz="2000" dirty="0" err="1"/>
              <a:t>complicated</a:t>
            </a:r>
            <a:r>
              <a:rPr lang="fr-BE" sz="2000" dirty="0"/>
              <a:t> by </a:t>
            </a:r>
            <a:r>
              <a:rPr lang="fr-BE" sz="2000" dirty="0" err="1"/>
              <a:t>heterogeinty</a:t>
            </a:r>
            <a:r>
              <a:rPr lang="fr-BE" sz="2000" dirty="0"/>
              <a:t>, in </a:t>
            </a:r>
            <a:r>
              <a:rPr lang="fr-BE" sz="2000" dirty="0" err="1"/>
              <a:t>particular</a:t>
            </a:r>
            <a:r>
              <a:rPr lang="fr-BE" sz="2000" dirty="0"/>
              <a:t> </a:t>
            </a:r>
            <a:r>
              <a:rPr lang="fr-BE" sz="2000" dirty="0" err="1"/>
              <a:t>unequal</a:t>
            </a:r>
            <a:r>
              <a:rPr lang="fr-BE" sz="2000" dirty="0"/>
              <a:t> </a:t>
            </a:r>
            <a:r>
              <a:rPr lang="fr-BE" sz="2000" dirty="0" err="1"/>
              <a:t>reliance</a:t>
            </a:r>
            <a:r>
              <a:rPr lang="fr-BE" sz="2000" dirty="0"/>
              <a:t> on </a:t>
            </a:r>
            <a:r>
              <a:rPr lang="fr-BE" sz="2000" dirty="0" err="1"/>
              <a:t>external</a:t>
            </a:r>
            <a:r>
              <a:rPr lang="fr-BE" sz="2000" dirty="0"/>
              <a:t> </a:t>
            </a:r>
            <a:r>
              <a:rPr lang="fr-BE" sz="2000" dirty="0" err="1"/>
              <a:t>anchor</a:t>
            </a:r>
            <a:r>
              <a:rPr lang="fr-BE" sz="2000" dirty="0"/>
              <a:t> for macro </a:t>
            </a:r>
            <a:r>
              <a:rPr lang="fr-BE" sz="2000" dirty="0" err="1"/>
              <a:t>credibility</a:t>
            </a:r>
            <a:r>
              <a:rPr lang="fr-BE" sz="2000" dirty="0"/>
              <a:t>.) Issue </a:t>
            </a:r>
            <a:r>
              <a:rPr lang="fr-BE" sz="2000" dirty="0" err="1"/>
              <a:t>is</a:t>
            </a:r>
            <a:r>
              <a:rPr lang="fr-BE" sz="2000" dirty="0"/>
              <a:t> a </a:t>
            </a:r>
            <a:r>
              <a:rPr lang="fr-BE" sz="2000" dirty="0" err="1"/>
              <a:t>corollary</a:t>
            </a:r>
            <a:r>
              <a:rPr lang="fr-BE" sz="2000" dirty="0"/>
              <a:t> of </a:t>
            </a:r>
            <a:r>
              <a:rPr lang="fr-BE" sz="2000" dirty="0" err="1"/>
              <a:t>applying</a:t>
            </a:r>
            <a:r>
              <a:rPr lang="fr-BE" sz="2000" dirty="0"/>
              <a:t> </a:t>
            </a:r>
            <a:r>
              <a:rPr lang="fr-BE" sz="2000" dirty="0" err="1"/>
              <a:t>rules</a:t>
            </a:r>
            <a:r>
              <a:rPr lang="fr-BE" sz="2000" dirty="0"/>
              <a:t> in a </a:t>
            </a:r>
            <a:r>
              <a:rPr lang="fr-BE" sz="2000" dirty="0" err="1"/>
              <a:t>decentralized</a:t>
            </a:r>
            <a:r>
              <a:rPr lang="fr-BE" sz="2000" dirty="0"/>
              <a:t> </a:t>
            </a:r>
            <a:r>
              <a:rPr lang="fr-BE" sz="2000" dirty="0" err="1"/>
              <a:t>context</a:t>
            </a:r>
            <a:r>
              <a:rPr lang="fr-BE" sz="20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Lesson from past experience: cannot get the rule right AND enforce it.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Yet, empirically, even if not complied with, rules are effective (</a:t>
            </a:r>
            <a:r>
              <a:rPr lang="en-US" sz="2000" dirty="0">
                <a:sym typeface="Symbol" panose="05050102010706020507" pitchFamily="18" charset="2"/>
              </a:rPr>
              <a:t> fiscal behavior… magnet effect).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97666-4E70-43B8-890E-222BD1C9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F216-F139-423A-A170-E3824D3790AE}" type="datetime4">
              <a:rPr lang="nl-NL" noProof="0" smtClean="0"/>
              <a:t>12 juli 2023</a:t>
            </a:fld>
            <a:endParaRPr lang="nl-NL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B699-D16A-4093-9419-B005D13F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DC5B-6873-43DB-ADC7-B15ACCE0DFDB}" type="slidenum">
              <a:rPr lang="nl-NL" noProof="0" smtClean="0"/>
              <a:t>6</a:t>
            </a:fld>
            <a:endParaRPr lang="nl-NL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2C5E573-3ADC-4C65-A46C-424CA1A401F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36888" y="331137"/>
            <a:ext cx="10800000" cy="864000"/>
          </a:xfrm>
        </p:spPr>
        <p:txBody>
          <a:bodyPr>
            <a:normAutofit fontScale="92500"/>
          </a:bodyPr>
          <a:lstStyle/>
          <a:p>
            <a:r>
              <a:rPr lang="fr-BE" sz="4400" dirty="0">
                <a:solidFill>
                  <a:schemeClr val="tx1"/>
                </a:solidFill>
                <a:ea typeface="+mj-ea"/>
                <a:cs typeface="+mj-cs"/>
              </a:rPr>
              <a:t>Re-</a:t>
            </a:r>
            <a:r>
              <a:rPr lang="fr-BE" sz="4400" dirty="0" err="1">
                <a:solidFill>
                  <a:schemeClr val="tx1"/>
                </a:solidFill>
                <a:ea typeface="+mj-ea"/>
                <a:cs typeface="+mj-cs"/>
              </a:rPr>
              <a:t>discovering</a:t>
            </a:r>
            <a:r>
              <a:rPr lang="fr-BE" sz="44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fr-BE" sz="4400" dirty="0" err="1">
                <a:solidFill>
                  <a:schemeClr val="tx1"/>
                </a:solidFill>
                <a:ea typeface="+mj-ea"/>
                <a:cs typeface="+mj-cs"/>
              </a:rPr>
              <a:t>that</a:t>
            </a:r>
            <a:r>
              <a:rPr lang="fr-BE" sz="44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fr-BE" sz="4400" dirty="0" err="1">
                <a:solidFill>
                  <a:schemeClr val="tx1"/>
                </a:solidFill>
                <a:ea typeface="+mj-ea"/>
                <a:cs typeface="+mj-cs"/>
              </a:rPr>
              <a:t>designing</a:t>
            </a:r>
            <a:r>
              <a:rPr lang="fr-BE" sz="4400" dirty="0">
                <a:solidFill>
                  <a:schemeClr val="tx1"/>
                </a:solidFill>
                <a:ea typeface="+mj-ea"/>
                <a:cs typeface="+mj-cs"/>
              </a:rPr>
              <a:t> fiscal </a:t>
            </a:r>
            <a:r>
              <a:rPr lang="fr-BE" sz="4400" dirty="0" err="1">
                <a:solidFill>
                  <a:schemeClr val="tx1"/>
                </a:solidFill>
                <a:ea typeface="+mj-ea"/>
                <a:cs typeface="+mj-cs"/>
              </a:rPr>
              <a:t>rules</a:t>
            </a:r>
            <a:r>
              <a:rPr lang="fr-BE" sz="44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fr-BE" sz="4400" dirty="0" err="1">
                <a:solidFill>
                  <a:schemeClr val="tx1"/>
                </a:solidFill>
                <a:ea typeface="+mj-ea"/>
                <a:cs typeface="+mj-cs"/>
              </a:rPr>
              <a:t>is</a:t>
            </a:r>
            <a:r>
              <a:rPr lang="fr-BE" sz="4400" dirty="0">
                <a:solidFill>
                  <a:schemeClr val="tx1"/>
                </a:solidFill>
                <a:ea typeface="+mj-ea"/>
                <a:cs typeface="+mj-cs"/>
              </a:rPr>
              <a:t> hard</a:t>
            </a:r>
          </a:p>
          <a:p>
            <a:endParaRPr lang="fr-B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F60471-8C3B-4335-BEBD-1210A9C2A0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98" y="1581838"/>
            <a:ext cx="6430101" cy="3460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88313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0AA6-2A9E-A974-A365-EA874783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892"/>
          </a:xfrm>
        </p:spPr>
        <p:txBody>
          <a:bodyPr/>
          <a:lstStyle/>
          <a:p>
            <a:r>
              <a:rPr lang="fr-BE" dirty="0" err="1"/>
              <a:t>Legacies</a:t>
            </a:r>
            <a:r>
              <a:rPr lang="fr-BE" dirty="0"/>
              <a:t> are not </a:t>
            </a:r>
            <a:r>
              <a:rPr lang="fr-BE" dirty="0" err="1"/>
              <a:t>helping</a:t>
            </a:r>
            <a:endParaRPr lang="fr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1F65D-F9D3-B530-CCFF-202A5DBE7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788"/>
            <a:ext cx="10515600" cy="4835234"/>
          </a:xfrm>
        </p:spPr>
        <p:txBody>
          <a:bodyPr>
            <a:normAutofit fontScale="62500" lnSpcReduction="20000"/>
          </a:bodyPr>
          <a:lstStyle/>
          <a:p>
            <a:r>
              <a:rPr lang="fr-BE" sz="3200" dirty="0"/>
              <a:t>Low-for-long </a:t>
            </a:r>
            <a:r>
              <a:rPr lang="fr-BE" sz="3200" dirty="0" err="1"/>
              <a:t>policy</a:t>
            </a:r>
            <a:r>
              <a:rPr lang="fr-BE" sz="3200" dirty="0"/>
              <a:t> </a:t>
            </a:r>
            <a:r>
              <a:rPr lang="fr-BE" sz="3200" dirty="0" err="1"/>
              <a:t>left</a:t>
            </a:r>
            <a:r>
              <a:rPr lang="fr-BE" sz="3200" dirty="0"/>
              <a:t> </a:t>
            </a:r>
            <a:r>
              <a:rPr lang="fr-BE" sz="3200" dirty="0" err="1"/>
              <a:t>its</a:t>
            </a:r>
            <a:r>
              <a:rPr lang="fr-BE" sz="3200" dirty="0"/>
              <a:t> mark on fiscal </a:t>
            </a:r>
            <a:r>
              <a:rPr lang="fr-BE" sz="3200" dirty="0" err="1"/>
              <a:t>behavior</a:t>
            </a:r>
            <a:r>
              <a:rPr lang="fr-BE" sz="3200" dirty="0"/>
              <a:t>: </a:t>
            </a:r>
          </a:p>
          <a:p>
            <a:pPr lvl="1"/>
            <a:endParaRPr lang="fr-BE" dirty="0"/>
          </a:p>
          <a:p>
            <a:pPr lvl="1">
              <a:lnSpc>
                <a:spcPct val="120000"/>
              </a:lnSpc>
            </a:pPr>
            <a:r>
              <a:rPr lang="fr-BE" dirty="0" err="1"/>
              <a:t>sustainability</a:t>
            </a:r>
            <a:r>
              <a:rPr lang="fr-BE" dirty="0"/>
              <a:t> </a:t>
            </a:r>
            <a:r>
              <a:rPr lang="fr-BE" dirty="0" err="1"/>
              <a:t>did</a:t>
            </a:r>
            <a:r>
              <a:rPr lang="fr-BE" dirty="0"/>
              <a:t> not </a:t>
            </a:r>
            <a:r>
              <a:rPr lang="fr-BE" dirty="0" err="1"/>
              <a:t>require</a:t>
            </a:r>
            <a:r>
              <a:rPr lang="fr-BE" dirty="0"/>
              <a:t> </a:t>
            </a:r>
            <a:r>
              <a:rPr lang="fr-BE" dirty="0" err="1"/>
              <a:t>significant</a:t>
            </a:r>
            <a:r>
              <a:rPr lang="fr-BE" dirty="0"/>
              <a:t> (if </a:t>
            </a:r>
            <a:r>
              <a:rPr lang="fr-BE" dirty="0" err="1"/>
              <a:t>any</a:t>
            </a:r>
            <a:r>
              <a:rPr lang="fr-BE" dirty="0"/>
              <a:t>) </a:t>
            </a:r>
            <a:r>
              <a:rPr lang="fr-BE" dirty="0" err="1"/>
              <a:t>primary</a:t>
            </a:r>
            <a:r>
              <a:rPr lang="fr-BE" dirty="0"/>
              <a:t> </a:t>
            </a:r>
            <a:r>
              <a:rPr lang="fr-BE" dirty="0" err="1"/>
              <a:t>surpluses</a:t>
            </a:r>
            <a:r>
              <a:rPr lang="fr-BE" dirty="0"/>
              <a:t>; no hard </a:t>
            </a:r>
            <a:r>
              <a:rPr lang="fr-BE" dirty="0" err="1"/>
              <a:t>trade-offs</a:t>
            </a:r>
            <a:r>
              <a:rPr lang="fr-BE" dirty="0"/>
              <a:t> for the budget + </a:t>
            </a:r>
            <a:r>
              <a:rPr lang="fr-BE" dirty="0" err="1"/>
              <a:t>economic</a:t>
            </a:r>
            <a:r>
              <a:rPr lang="fr-BE" dirty="0"/>
              <a:t> </a:t>
            </a:r>
            <a:r>
              <a:rPr lang="fr-BE" dirty="0" err="1"/>
              <a:t>costs</a:t>
            </a:r>
            <a:r>
              <a:rPr lang="fr-BE" dirty="0"/>
              <a:t> of public </a:t>
            </a:r>
            <a:r>
              <a:rPr lang="fr-BE" dirty="0" err="1"/>
              <a:t>debt</a:t>
            </a:r>
            <a:r>
              <a:rPr lang="fr-BE" dirty="0"/>
              <a:t> are </a:t>
            </a:r>
            <a:r>
              <a:rPr lang="fr-BE" dirty="0" err="1"/>
              <a:t>low</a:t>
            </a:r>
            <a:r>
              <a:rPr lang="fr-BE" dirty="0"/>
              <a:t> (Blanchard).</a:t>
            </a:r>
          </a:p>
          <a:p>
            <a:pPr lvl="1">
              <a:lnSpc>
                <a:spcPct val="120000"/>
              </a:lnSpc>
            </a:pPr>
            <a:endParaRPr lang="fr-BE" dirty="0"/>
          </a:p>
          <a:p>
            <a:pPr>
              <a:lnSpc>
                <a:spcPct val="120000"/>
              </a:lnSpc>
            </a:pPr>
            <a:r>
              <a:rPr lang="fr-BE" sz="3200" dirty="0"/>
              <a:t>Crises (</a:t>
            </a:r>
            <a:r>
              <a:rPr lang="fr-BE" sz="3200" dirty="0" err="1"/>
              <a:t>pandemic</a:t>
            </a:r>
            <a:r>
              <a:rPr lang="fr-BE" sz="3200" dirty="0"/>
              <a:t> + </a:t>
            </a:r>
            <a:r>
              <a:rPr lang="fr-BE" sz="3200" dirty="0" err="1"/>
              <a:t>war</a:t>
            </a:r>
            <a:r>
              <a:rPr lang="fr-BE" sz="3200" dirty="0"/>
              <a:t>) </a:t>
            </a:r>
            <a:r>
              <a:rPr lang="fr-BE" sz="3200" dirty="0" err="1"/>
              <a:t>led</a:t>
            </a:r>
            <a:r>
              <a:rPr lang="fr-BE" sz="3200" dirty="0"/>
              <a:t> to:</a:t>
            </a:r>
          </a:p>
          <a:p>
            <a:pPr lvl="1">
              <a:lnSpc>
                <a:spcPct val="120000"/>
              </a:lnSpc>
            </a:pPr>
            <a:endParaRPr lang="fr-BE" dirty="0"/>
          </a:p>
          <a:p>
            <a:pPr lvl="1">
              <a:lnSpc>
                <a:spcPct val="120000"/>
              </a:lnSpc>
            </a:pPr>
            <a:r>
              <a:rPr lang="fr-BE" b="1" dirty="0"/>
              <a:t>Congruent </a:t>
            </a:r>
            <a:r>
              <a:rPr lang="fr-BE" b="1" dirty="0" err="1"/>
              <a:t>policy</a:t>
            </a:r>
            <a:r>
              <a:rPr lang="fr-BE" b="1" dirty="0"/>
              <a:t> mix </a:t>
            </a:r>
            <a:r>
              <a:rPr lang="fr-BE" dirty="0"/>
              <a:t>(</a:t>
            </a:r>
            <a:r>
              <a:rPr lang="fr-BE" dirty="0" err="1"/>
              <a:t>superficial</a:t>
            </a:r>
            <a:r>
              <a:rPr lang="fr-BE" dirty="0"/>
              <a:t> ‘’coordination’’ of MP and FP, </a:t>
            </a:r>
            <a:r>
              <a:rPr lang="fr-BE" dirty="0" err="1"/>
              <a:t>while</a:t>
            </a:r>
            <a:r>
              <a:rPr lang="fr-BE" dirty="0"/>
              <a:t> </a:t>
            </a:r>
            <a:r>
              <a:rPr lang="fr-BE" dirty="0" err="1"/>
              <a:t>they</a:t>
            </a:r>
            <a:r>
              <a:rPr lang="fr-BE" dirty="0"/>
              <a:t> </a:t>
            </a:r>
            <a:r>
              <a:rPr lang="fr-BE" dirty="0" err="1"/>
              <a:t>temporarily</a:t>
            </a:r>
            <a:r>
              <a:rPr lang="fr-BE" dirty="0"/>
              <a:t> </a:t>
            </a:r>
            <a:r>
              <a:rPr lang="fr-BE" dirty="0" err="1"/>
              <a:t>became</a:t>
            </a:r>
            <a:r>
              <a:rPr lang="fr-BE" dirty="0"/>
              <a:t> </a:t>
            </a:r>
            <a:r>
              <a:rPr lang="fr-BE" dirty="0" err="1"/>
              <a:t>strategic</a:t>
            </a:r>
            <a:r>
              <a:rPr lang="fr-BE" dirty="0"/>
              <a:t> </a:t>
            </a:r>
            <a:r>
              <a:rPr lang="fr-BE" dirty="0" err="1"/>
              <a:t>complements</a:t>
            </a:r>
            <a:r>
              <a:rPr lang="fr-BE" dirty="0"/>
              <a:t> </a:t>
            </a:r>
            <a:r>
              <a:rPr lang="fr-BE" dirty="0" err="1"/>
              <a:t>instead</a:t>
            </a:r>
            <a:r>
              <a:rPr lang="fr-BE" dirty="0"/>
              <a:t> of substitutes).</a:t>
            </a:r>
          </a:p>
          <a:p>
            <a:pPr lvl="1">
              <a:lnSpc>
                <a:spcPct val="120000"/>
              </a:lnSpc>
            </a:pPr>
            <a:endParaRPr lang="fr-BE" dirty="0"/>
          </a:p>
          <a:p>
            <a:pPr lvl="1">
              <a:lnSpc>
                <a:spcPct val="120000"/>
              </a:lnSpc>
            </a:pPr>
            <a:r>
              <a:rPr lang="fr-BE" b="1" dirty="0" err="1"/>
              <a:t>Greater</a:t>
            </a:r>
            <a:r>
              <a:rPr lang="fr-BE" b="1" dirty="0"/>
              <a:t> </a:t>
            </a:r>
            <a:r>
              <a:rPr lang="fr-BE" b="1" dirty="0" err="1"/>
              <a:t>demands</a:t>
            </a:r>
            <a:r>
              <a:rPr lang="fr-BE" b="1" dirty="0"/>
              <a:t> on the state as the </a:t>
            </a:r>
            <a:r>
              <a:rPr lang="fr-BE" b="1" dirty="0" err="1"/>
              <a:t>insurer</a:t>
            </a:r>
            <a:r>
              <a:rPr lang="fr-BE" b="1" dirty="0"/>
              <a:t> and financier of last </a:t>
            </a:r>
            <a:r>
              <a:rPr lang="fr-BE" b="1" dirty="0" err="1"/>
              <a:t>resort</a:t>
            </a:r>
            <a:r>
              <a:rPr lang="fr-BE" dirty="0"/>
              <a:t>; the state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powerful</a:t>
            </a:r>
            <a:r>
              <a:rPr lang="fr-BE" dirty="0"/>
              <a:t> and effective in </a:t>
            </a:r>
            <a:r>
              <a:rPr lang="fr-BE" dirty="0" err="1"/>
              <a:t>sheltering</a:t>
            </a:r>
            <a:r>
              <a:rPr lang="fr-BE" dirty="0"/>
              <a:t> people and </a:t>
            </a:r>
            <a:r>
              <a:rPr lang="fr-BE" dirty="0" err="1"/>
              <a:t>firms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any</a:t>
            </a:r>
            <a:r>
              <a:rPr lang="fr-BE" dirty="0"/>
              <a:t> </a:t>
            </a:r>
            <a:r>
              <a:rPr lang="fr-BE" dirty="0" err="1"/>
              <a:t>severe</a:t>
            </a:r>
            <a:r>
              <a:rPr lang="fr-BE" dirty="0"/>
              <a:t> and </a:t>
            </a:r>
            <a:r>
              <a:rPr lang="fr-BE" dirty="0" err="1"/>
              <a:t>uninsurable</a:t>
            </a:r>
            <a:r>
              <a:rPr lang="fr-BE" dirty="0"/>
              <a:t> </a:t>
            </a:r>
            <a:r>
              <a:rPr lang="fr-BE" dirty="0" err="1"/>
              <a:t>risk</a:t>
            </a:r>
            <a:r>
              <a:rPr lang="fr-BE" dirty="0"/>
              <a:t>.</a:t>
            </a:r>
          </a:p>
          <a:p>
            <a:pPr lvl="1">
              <a:lnSpc>
                <a:spcPct val="120000"/>
              </a:lnSpc>
            </a:pPr>
            <a:endParaRPr lang="fr-BE" dirty="0"/>
          </a:p>
          <a:p>
            <a:pPr lvl="1">
              <a:lnSpc>
                <a:spcPct val="120000"/>
              </a:lnSpc>
            </a:pPr>
            <a:r>
              <a:rPr lang="fr-BE" b="1" dirty="0"/>
              <a:t>Fiscal/</a:t>
            </a:r>
            <a:r>
              <a:rPr lang="fr-BE" b="1" dirty="0" err="1"/>
              <a:t>financial</a:t>
            </a:r>
            <a:r>
              <a:rPr lang="fr-BE" b="1" dirty="0"/>
              <a:t> dominance by </a:t>
            </a:r>
            <a:r>
              <a:rPr lang="fr-BE" b="1" dirty="0" err="1"/>
              <a:t>stealth</a:t>
            </a:r>
            <a:r>
              <a:rPr lang="fr-BE" b="1" dirty="0"/>
              <a:t> if fiscal consolidation </a:t>
            </a:r>
            <a:r>
              <a:rPr lang="fr-BE" b="1" dirty="0" err="1"/>
              <a:t>is</a:t>
            </a:r>
            <a:r>
              <a:rPr lang="fr-BE" b="1" dirty="0"/>
              <a:t> </a:t>
            </a:r>
            <a:r>
              <a:rPr lang="fr-BE" b="1" dirty="0" err="1"/>
              <a:t>too</a:t>
            </a:r>
            <a:r>
              <a:rPr lang="fr-BE" b="1" dirty="0"/>
              <a:t> slow to the point of </a:t>
            </a:r>
            <a:r>
              <a:rPr lang="fr-BE" b="1" dirty="0" err="1"/>
              <a:t>eroding</a:t>
            </a:r>
            <a:r>
              <a:rPr lang="fr-BE" b="1" dirty="0"/>
              <a:t> fiscal </a:t>
            </a:r>
            <a:r>
              <a:rPr lang="fr-BE" b="1" dirty="0" err="1"/>
              <a:t>credibility</a:t>
            </a:r>
            <a:r>
              <a:rPr lang="fr-BE" b="1" dirty="0"/>
              <a:t>. </a:t>
            </a:r>
            <a:r>
              <a:rPr lang="fr-BE" dirty="0" err="1">
                <a:sym typeface="Wingdings" panose="05000000000000000000" pitchFamily="2" charset="2"/>
              </a:rPr>
              <a:t>We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could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then</a:t>
            </a:r>
            <a:r>
              <a:rPr lang="fr-BE" dirty="0">
                <a:sym typeface="Wingdings" panose="05000000000000000000" pitchFamily="2" charset="2"/>
              </a:rPr>
              <a:t> live </a:t>
            </a:r>
            <a:r>
              <a:rPr lang="fr-BE" dirty="0" err="1">
                <a:sym typeface="Wingdings" panose="05000000000000000000" pitchFamily="2" charset="2"/>
              </a:rPr>
              <a:t>under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threat</a:t>
            </a:r>
            <a:r>
              <a:rPr lang="fr-BE" dirty="0">
                <a:sym typeface="Wingdings" panose="05000000000000000000" pitchFamily="2" charset="2"/>
              </a:rPr>
              <a:t> of self-</a:t>
            </a:r>
            <a:r>
              <a:rPr lang="fr-BE" dirty="0" err="1">
                <a:sym typeface="Wingdings" panose="05000000000000000000" pitchFamily="2" charset="2"/>
              </a:rPr>
              <a:t>fulfilling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debt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crisis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that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could</a:t>
            </a:r>
            <a:r>
              <a:rPr lang="fr-BE" dirty="0">
                <a:sym typeface="Wingdings" panose="05000000000000000000" pitchFamily="2" charset="2"/>
              </a:rPr>
              <a:t> test central </a:t>
            </a:r>
            <a:r>
              <a:rPr lang="fr-BE" dirty="0" err="1">
                <a:sym typeface="Wingdings" panose="05000000000000000000" pitchFamily="2" charset="2"/>
              </a:rPr>
              <a:t>banks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resolve</a:t>
            </a:r>
            <a:r>
              <a:rPr lang="fr-BE" dirty="0">
                <a:sym typeface="Wingdings" panose="05000000000000000000" pitchFamily="2" charset="2"/>
              </a:rPr>
              <a:t> to </a:t>
            </a:r>
            <a:r>
              <a:rPr lang="fr-BE" dirty="0" err="1">
                <a:sym typeface="Wingdings" panose="05000000000000000000" pitchFamily="2" charset="2"/>
              </a:rPr>
              <a:t>stay</a:t>
            </a:r>
            <a:r>
              <a:rPr lang="fr-BE" dirty="0">
                <a:sym typeface="Wingdings" panose="05000000000000000000" pitchFamily="2" charset="2"/>
              </a:rPr>
              <a:t> out of the sovereign bond </a:t>
            </a:r>
            <a:r>
              <a:rPr lang="fr-BE" dirty="0" err="1">
                <a:sym typeface="Wingdings" panose="05000000000000000000" pitchFamily="2" charset="2"/>
              </a:rPr>
              <a:t>market</a:t>
            </a:r>
            <a:r>
              <a:rPr lang="fr-BE" dirty="0">
                <a:sym typeface="Wingdings" panose="05000000000000000000" pitchFamily="2" charset="2"/>
              </a:rPr>
              <a:t> (</a:t>
            </a:r>
            <a:r>
              <a:rPr lang="fr-BE" dirty="0" err="1">
                <a:sym typeface="Wingdings" panose="05000000000000000000" pitchFamily="2" charset="2"/>
              </a:rPr>
              <a:t>see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rationale</a:t>
            </a:r>
            <a:r>
              <a:rPr lang="fr-BE" dirty="0">
                <a:sym typeface="Wingdings" panose="05000000000000000000" pitchFamily="2" charset="2"/>
              </a:rPr>
              <a:t> for the Transmission Protection Instrument in the EA)  </a:t>
            </a:r>
            <a:r>
              <a:rPr lang="fr-BE" dirty="0" err="1">
                <a:sym typeface="Wingdings" panose="05000000000000000000" pitchFamily="2" charset="2"/>
              </a:rPr>
              <a:t>very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different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context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from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previous</a:t>
            </a:r>
            <a:r>
              <a:rPr lang="fr-BE" dirty="0">
                <a:sym typeface="Wingdings" panose="05000000000000000000" pitchFamily="2" charset="2"/>
              </a:rPr>
              <a:t> SGP </a:t>
            </a:r>
            <a:r>
              <a:rPr lang="fr-BE" dirty="0" err="1">
                <a:sym typeface="Wingdings" panose="05000000000000000000" pitchFamily="2" charset="2"/>
              </a:rPr>
              <a:t>reform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which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was</a:t>
            </a:r>
            <a:r>
              <a:rPr lang="fr-BE" dirty="0">
                <a:sym typeface="Wingdings" panose="05000000000000000000" pitchFamily="2" charset="2"/>
              </a:rPr>
              <a:t> made </a:t>
            </a:r>
            <a:r>
              <a:rPr lang="fr-BE" b="1" dirty="0" err="1">
                <a:sym typeface="Wingdings" panose="05000000000000000000" pitchFamily="2" charset="2"/>
              </a:rPr>
              <a:t>before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b="1" i="1" dirty="0" err="1">
                <a:sym typeface="Wingdings" panose="05000000000000000000" pitchFamily="2" charset="2"/>
              </a:rPr>
              <a:t>whatever</a:t>
            </a:r>
            <a:r>
              <a:rPr lang="fr-BE" b="1" i="1" dirty="0">
                <a:sym typeface="Wingdings" panose="05000000000000000000" pitchFamily="2" charset="2"/>
              </a:rPr>
              <a:t> </a:t>
            </a:r>
            <a:r>
              <a:rPr lang="fr-BE" b="1" i="1" dirty="0" err="1">
                <a:sym typeface="Wingdings" panose="05000000000000000000" pitchFamily="2" charset="2"/>
              </a:rPr>
              <a:t>it</a:t>
            </a:r>
            <a:r>
              <a:rPr lang="fr-BE" b="1" i="1" dirty="0">
                <a:sym typeface="Wingdings" panose="05000000000000000000" pitchFamily="2" charset="2"/>
              </a:rPr>
              <a:t> </a:t>
            </a:r>
            <a:r>
              <a:rPr lang="fr-BE" b="1" i="1" dirty="0" err="1">
                <a:sym typeface="Wingdings" panose="05000000000000000000" pitchFamily="2" charset="2"/>
              </a:rPr>
              <a:t>takes</a:t>
            </a:r>
            <a:r>
              <a:rPr lang="fr-BE" dirty="0">
                <a:sym typeface="Wingdings" panose="05000000000000000000" pitchFamily="2" charset="2"/>
              </a:rPr>
              <a:t> and </a:t>
            </a:r>
            <a:r>
              <a:rPr lang="fr-BE" dirty="0" err="1">
                <a:sym typeface="Wingdings" panose="05000000000000000000" pitchFamily="2" charset="2"/>
              </a:rPr>
              <a:t>its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operational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forms</a:t>
            </a:r>
            <a:r>
              <a:rPr lang="fr-BE" dirty="0">
                <a:sym typeface="Wingdings" panose="05000000000000000000" pitchFamily="2" charset="2"/>
              </a:rPr>
              <a:t> (OMT and TPI).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2202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5185C-A8D3-0DE7-89BF-1DF4E1F7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0669"/>
          </a:xfrm>
        </p:spPr>
        <p:txBody>
          <a:bodyPr/>
          <a:lstStyle/>
          <a:p>
            <a:r>
              <a:rPr lang="fr-BE" dirty="0" err="1"/>
              <a:t>Other</a:t>
            </a:r>
            <a:r>
              <a:rPr lang="fr-BE" dirty="0"/>
              <a:t> </a:t>
            </a:r>
            <a:r>
              <a:rPr lang="fr-BE" dirty="0" err="1"/>
              <a:t>constraints</a:t>
            </a:r>
            <a:endParaRPr lang="fr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40721-196A-46C3-4246-F7487E5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908"/>
            <a:ext cx="10515600" cy="48989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fr-BE" sz="2000" b="1" dirty="0"/>
              <a:t>The ‘’relocation </a:t>
            </a:r>
            <a:r>
              <a:rPr lang="fr-BE" sz="2000" b="1" dirty="0" err="1"/>
              <a:t>problem</a:t>
            </a:r>
            <a:r>
              <a:rPr lang="fr-BE" sz="2000" b="1" dirty="0"/>
              <a:t>’’: </a:t>
            </a:r>
            <a:r>
              <a:rPr lang="fr-BE" sz="2000" dirty="0"/>
              <a:t>if </a:t>
            </a:r>
            <a:r>
              <a:rPr lang="fr-BE" sz="2000" dirty="0" err="1"/>
              <a:t>sound</a:t>
            </a:r>
            <a:r>
              <a:rPr lang="fr-BE" sz="2000" dirty="0"/>
              <a:t> </a:t>
            </a:r>
            <a:r>
              <a:rPr lang="fr-BE" sz="2000" dirty="0" err="1"/>
              <a:t>policies</a:t>
            </a:r>
            <a:r>
              <a:rPr lang="fr-BE" sz="2000" dirty="0"/>
              <a:t> are not </a:t>
            </a:r>
            <a:r>
              <a:rPr lang="fr-BE" sz="2000" dirty="0" err="1"/>
              <a:t>credible</a:t>
            </a:r>
            <a:r>
              <a:rPr lang="fr-BE" sz="2000" dirty="0"/>
              <a:t>, </a:t>
            </a:r>
            <a:r>
              <a:rPr lang="fr-BE" sz="2000" dirty="0" err="1"/>
              <a:t>what</a:t>
            </a:r>
            <a:r>
              <a:rPr lang="fr-BE" sz="2000" dirty="0"/>
              <a:t> </a:t>
            </a:r>
            <a:r>
              <a:rPr lang="fr-BE" sz="2000" dirty="0" err="1"/>
              <a:t>makes</a:t>
            </a:r>
            <a:r>
              <a:rPr lang="fr-BE" sz="2000" dirty="0"/>
              <a:t> the </a:t>
            </a:r>
            <a:r>
              <a:rPr lang="fr-BE" sz="2000" dirty="0" err="1"/>
              <a:t>rules</a:t>
            </a:r>
            <a:r>
              <a:rPr lang="fr-BE" sz="2000" dirty="0"/>
              <a:t> </a:t>
            </a:r>
            <a:r>
              <a:rPr lang="fr-BE" sz="2000" dirty="0" err="1"/>
              <a:t>constraining</a:t>
            </a:r>
            <a:r>
              <a:rPr lang="fr-BE" sz="2000" dirty="0"/>
              <a:t> </a:t>
            </a:r>
            <a:r>
              <a:rPr lang="fr-BE" sz="2000" dirty="0" err="1"/>
              <a:t>policymakers</a:t>
            </a:r>
            <a:r>
              <a:rPr lang="fr-BE" sz="2000" dirty="0"/>
              <a:t> </a:t>
            </a:r>
            <a:r>
              <a:rPr lang="fr-BE" sz="2000" dirty="0" err="1"/>
              <a:t>credible</a:t>
            </a:r>
            <a:r>
              <a:rPr lang="fr-BE" sz="2000" dirty="0"/>
              <a:t>?</a:t>
            </a:r>
          </a:p>
          <a:p>
            <a:pPr>
              <a:lnSpc>
                <a:spcPct val="110000"/>
              </a:lnSpc>
            </a:pPr>
            <a:r>
              <a:rPr lang="fr-BE" sz="2000" b="1" dirty="0"/>
              <a:t>Optimal state-contingent fiscal </a:t>
            </a:r>
            <a:r>
              <a:rPr lang="fr-BE" sz="2000" b="1" dirty="0" err="1"/>
              <a:t>rules</a:t>
            </a:r>
            <a:r>
              <a:rPr lang="fr-BE" sz="2000" b="1" dirty="0"/>
              <a:t> </a:t>
            </a:r>
            <a:r>
              <a:rPr lang="fr-BE" sz="2000" b="1" dirty="0" err="1"/>
              <a:t>work</a:t>
            </a:r>
            <a:r>
              <a:rPr lang="fr-BE" sz="2000" b="1" dirty="0"/>
              <a:t> </a:t>
            </a:r>
            <a:r>
              <a:rPr lang="fr-BE" sz="2000" b="1" dirty="0" err="1"/>
              <a:t>only</a:t>
            </a:r>
            <a:r>
              <a:rPr lang="fr-BE" sz="2000" b="1" dirty="0"/>
              <a:t> in </a:t>
            </a:r>
            <a:r>
              <a:rPr lang="fr-BE" sz="2000" b="1" dirty="0" err="1"/>
              <a:t>models</a:t>
            </a:r>
            <a:r>
              <a:rPr lang="fr-BE" sz="2000" b="1" dirty="0"/>
              <a:t>.</a:t>
            </a:r>
            <a:r>
              <a:rPr lang="fr-BE" sz="2000" dirty="0"/>
              <a:t> In practice, </a:t>
            </a:r>
            <a:r>
              <a:rPr lang="fr-BE" sz="2000" dirty="0" err="1"/>
              <a:t>any</a:t>
            </a:r>
            <a:r>
              <a:rPr lang="fr-BE" sz="2000" dirty="0"/>
              <a:t> </a:t>
            </a:r>
            <a:r>
              <a:rPr lang="fr-BE" sz="2000" dirty="0" err="1"/>
              <a:t>contingency</a:t>
            </a:r>
            <a:r>
              <a:rPr lang="fr-BE" sz="2000" dirty="0"/>
              <a:t> </a:t>
            </a:r>
            <a:r>
              <a:rPr lang="fr-BE" sz="2000" dirty="0" err="1"/>
              <a:t>is</a:t>
            </a:r>
            <a:r>
              <a:rPr lang="fr-BE" sz="2000" dirty="0"/>
              <a:t> a </a:t>
            </a:r>
            <a:r>
              <a:rPr lang="fr-BE" sz="2000" dirty="0" err="1"/>
              <a:t>gateway</a:t>
            </a:r>
            <a:r>
              <a:rPr lang="fr-BE" sz="2000" dirty="0"/>
              <a:t> for </a:t>
            </a:r>
            <a:r>
              <a:rPr lang="fr-BE" sz="2000" dirty="0" err="1"/>
              <a:t>political</a:t>
            </a:r>
            <a:r>
              <a:rPr lang="fr-BE" sz="2000" dirty="0"/>
              <a:t> intervention (e.g. </a:t>
            </a:r>
            <a:r>
              <a:rPr lang="fr-BE" sz="2000" dirty="0" err="1"/>
              <a:t>we</a:t>
            </a:r>
            <a:r>
              <a:rPr lang="fr-BE" sz="2000" dirty="0"/>
              <a:t> </a:t>
            </a:r>
            <a:r>
              <a:rPr lang="fr-BE" sz="2000" dirty="0" err="1"/>
              <a:t>managed</a:t>
            </a:r>
            <a:r>
              <a:rPr lang="fr-BE" sz="2000" dirty="0"/>
              <a:t> to </a:t>
            </a:r>
            <a:r>
              <a:rPr lang="fr-BE" sz="2000" dirty="0" err="1"/>
              <a:t>politicize</a:t>
            </a:r>
            <a:r>
              <a:rPr lang="fr-BE" sz="2000" dirty="0"/>
              <a:t> the output gap!).</a:t>
            </a:r>
          </a:p>
          <a:p>
            <a:pPr lvl="1">
              <a:lnSpc>
                <a:spcPct val="110000"/>
              </a:lnSpc>
            </a:pPr>
            <a:r>
              <a:rPr lang="fr-BE" sz="1800" b="1" dirty="0"/>
              <a:t>Independent fiscal institutions </a:t>
            </a:r>
            <a:r>
              <a:rPr lang="fr-BE" sz="1800" dirty="0"/>
              <a:t>can expand the </a:t>
            </a:r>
            <a:r>
              <a:rPr lang="fr-BE" sz="1800" dirty="0" err="1"/>
              <a:t>universe</a:t>
            </a:r>
            <a:r>
              <a:rPr lang="fr-BE" sz="1800" dirty="0"/>
              <a:t> of </a:t>
            </a:r>
            <a:r>
              <a:rPr lang="fr-BE" sz="1800" dirty="0" err="1"/>
              <a:t>feasible</a:t>
            </a:r>
            <a:r>
              <a:rPr lang="fr-BE" sz="1800" dirty="0"/>
              <a:t> contingent </a:t>
            </a:r>
            <a:r>
              <a:rPr lang="fr-BE" sz="1800" dirty="0" err="1"/>
              <a:t>rules</a:t>
            </a:r>
            <a:r>
              <a:rPr lang="fr-BE" sz="1800" dirty="0"/>
              <a:t> </a:t>
            </a:r>
            <a:r>
              <a:rPr lang="fr-BE" sz="1800" dirty="0">
                <a:sym typeface="Wingdings" panose="05000000000000000000" pitchFamily="2" charset="2"/>
              </a:rPr>
              <a:t> but </a:t>
            </a:r>
            <a:r>
              <a:rPr lang="fr-BE" sz="1800" dirty="0" err="1">
                <a:sym typeface="Wingdings" panose="05000000000000000000" pitchFamily="2" charset="2"/>
              </a:rPr>
              <a:t>effectiveness</a:t>
            </a:r>
            <a:r>
              <a:rPr lang="fr-BE" sz="1800" dirty="0">
                <a:sym typeface="Wingdings" panose="05000000000000000000" pitchFamily="2" charset="2"/>
              </a:rPr>
              <a:t> and </a:t>
            </a:r>
            <a:r>
              <a:rPr lang="fr-BE" sz="1800" dirty="0" err="1">
                <a:sym typeface="Wingdings" panose="05000000000000000000" pitchFamily="2" charset="2"/>
              </a:rPr>
              <a:t>survival</a:t>
            </a:r>
            <a:r>
              <a:rPr lang="fr-BE" sz="1800" dirty="0">
                <a:sym typeface="Wingdings" panose="05000000000000000000" pitchFamily="2" charset="2"/>
              </a:rPr>
              <a:t> </a:t>
            </a:r>
            <a:r>
              <a:rPr lang="fr-BE" sz="1800" dirty="0" err="1">
                <a:sym typeface="Wingdings" panose="05000000000000000000" pitchFamily="2" charset="2"/>
              </a:rPr>
              <a:t>depends</a:t>
            </a:r>
            <a:r>
              <a:rPr lang="fr-BE" sz="1800" dirty="0">
                <a:sym typeface="Wingdings" panose="05000000000000000000" pitchFamily="2" charset="2"/>
              </a:rPr>
              <a:t> on </a:t>
            </a:r>
            <a:r>
              <a:rPr lang="fr-BE" sz="1800" dirty="0" err="1">
                <a:sym typeface="Wingdings" panose="05000000000000000000" pitchFamily="2" charset="2"/>
              </a:rPr>
              <a:t>political</a:t>
            </a:r>
            <a:r>
              <a:rPr lang="fr-BE" sz="1800" dirty="0">
                <a:sym typeface="Wingdings" panose="05000000000000000000" pitchFamily="2" charset="2"/>
              </a:rPr>
              <a:t> </a:t>
            </a:r>
            <a:r>
              <a:rPr lang="fr-BE" sz="1800" dirty="0" err="1">
                <a:sym typeface="Wingdings" panose="05000000000000000000" pitchFamily="2" charset="2"/>
              </a:rPr>
              <a:t>context</a:t>
            </a:r>
            <a:r>
              <a:rPr lang="fr-BE" sz="1800" dirty="0">
                <a:sym typeface="Wingdings" panose="05000000000000000000" pitchFamily="2" charset="2"/>
              </a:rPr>
              <a:t> (Beetsma, Debrun, Sloof, 2022, EER).</a:t>
            </a:r>
          </a:p>
          <a:p>
            <a:pPr>
              <a:lnSpc>
                <a:spcPct val="110000"/>
              </a:lnSpc>
            </a:pPr>
            <a:r>
              <a:rPr lang="fr-BE" sz="2000" b="1" dirty="0" err="1">
                <a:sym typeface="Wingdings" panose="05000000000000000000" pitchFamily="2" charset="2"/>
              </a:rPr>
              <a:t>Debate</a:t>
            </a:r>
            <a:r>
              <a:rPr lang="fr-BE" sz="2000" b="1" dirty="0">
                <a:sym typeface="Wingdings" panose="05000000000000000000" pitchFamily="2" charset="2"/>
              </a:rPr>
              <a:t> in the EU </a:t>
            </a:r>
            <a:r>
              <a:rPr lang="fr-BE" sz="2000" b="1" dirty="0" err="1">
                <a:sym typeface="Wingdings" panose="05000000000000000000" pitchFamily="2" charset="2"/>
              </a:rPr>
              <a:t>increasingly</a:t>
            </a:r>
            <a:r>
              <a:rPr lang="fr-BE" sz="2000" b="1" dirty="0">
                <a:sym typeface="Wingdings" panose="05000000000000000000" pitchFamily="2" charset="2"/>
              </a:rPr>
              <a:t> </a:t>
            </a:r>
            <a:r>
              <a:rPr lang="fr-BE" sz="2000" b="1" dirty="0" err="1">
                <a:sym typeface="Wingdings" panose="05000000000000000000" pitchFamily="2" charset="2"/>
              </a:rPr>
              <a:t>disappointing</a:t>
            </a:r>
            <a:r>
              <a:rPr lang="fr-BE" sz="2000" b="1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fr-BE" sz="1800" dirty="0"/>
              <a:t>Initial </a:t>
            </a:r>
            <a:r>
              <a:rPr lang="fr-BE" sz="1800" dirty="0" err="1"/>
              <a:t>sense</a:t>
            </a:r>
            <a:r>
              <a:rPr lang="fr-BE" sz="1800" dirty="0"/>
              <a:t> of direction but </a:t>
            </a:r>
            <a:r>
              <a:rPr lang="fr-BE" sz="1800" dirty="0" err="1"/>
              <a:t>political</a:t>
            </a:r>
            <a:r>
              <a:rPr lang="fr-BE" sz="1800" dirty="0"/>
              <a:t> </a:t>
            </a:r>
            <a:r>
              <a:rPr lang="fr-BE" sz="1800" dirty="0" err="1"/>
              <a:t>posturing</a:t>
            </a:r>
            <a:r>
              <a:rPr lang="fr-BE" sz="1800" dirty="0"/>
              <a:t>: </a:t>
            </a:r>
          </a:p>
          <a:p>
            <a:pPr lvl="2">
              <a:lnSpc>
                <a:spcPct val="110000"/>
              </a:lnSpc>
            </a:pPr>
            <a:r>
              <a:rPr lang="fr-BE" sz="1600" dirty="0" err="1"/>
              <a:t>Streamlining</a:t>
            </a:r>
            <a:r>
              <a:rPr lang="fr-BE" sz="1600" dirty="0"/>
              <a:t> (one </a:t>
            </a:r>
            <a:r>
              <a:rPr lang="fr-BE" sz="1600" dirty="0" err="1"/>
              <a:t>debt</a:t>
            </a:r>
            <a:r>
              <a:rPr lang="fr-BE" sz="1600" dirty="0"/>
              <a:t> </a:t>
            </a:r>
            <a:r>
              <a:rPr lang="fr-BE" sz="1600" dirty="0" err="1"/>
              <a:t>anchor</a:t>
            </a:r>
            <a:r>
              <a:rPr lang="fr-BE" sz="1600" dirty="0"/>
              <a:t>, one </a:t>
            </a:r>
            <a:r>
              <a:rPr lang="fr-BE" sz="1600" dirty="0" err="1"/>
              <a:t>operational</a:t>
            </a:r>
            <a:r>
              <a:rPr lang="fr-BE" sz="1600" dirty="0"/>
              <a:t> </a:t>
            </a:r>
            <a:r>
              <a:rPr lang="fr-BE" sz="1600" dirty="0" err="1"/>
              <a:t>target</a:t>
            </a:r>
            <a:r>
              <a:rPr lang="fr-BE" sz="1600" dirty="0"/>
              <a:t>, one escape clause),</a:t>
            </a:r>
          </a:p>
          <a:p>
            <a:pPr lvl="2">
              <a:lnSpc>
                <a:spcPct val="110000"/>
              </a:lnSpc>
            </a:pPr>
            <a:r>
              <a:rPr lang="fr-BE" sz="1600" dirty="0" err="1"/>
              <a:t>Promoting</a:t>
            </a:r>
            <a:r>
              <a:rPr lang="fr-BE" sz="1600" dirty="0"/>
              <a:t> </a:t>
            </a:r>
            <a:r>
              <a:rPr lang="fr-BE" sz="1600" dirty="0" err="1"/>
              <a:t>sustainability</a:t>
            </a:r>
            <a:r>
              <a:rPr lang="fr-BE" sz="1600" dirty="0"/>
              <a:t> </a:t>
            </a:r>
            <a:r>
              <a:rPr lang="fr-BE" sz="1600" dirty="0" err="1"/>
              <a:t>without</a:t>
            </a:r>
            <a:r>
              <a:rPr lang="fr-BE" sz="1600" dirty="0"/>
              <a:t> </a:t>
            </a:r>
            <a:r>
              <a:rPr lang="fr-BE" sz="1600" dirty="0" err="1"/>
              <a:t>coming</a:t>
            </a:r>
            <a:r>
              <a:rPr lang="fr-BE" sz="1600" dirty="0"/>
              <a:t> in the </a:t>
            </a:r>
            <a:r>
              <a:rPr lang="fr-BE" sz="1600" dirty="0" err="1"/>
              <a:t>way</a:t>
            </a:r>
            <a:r>
              <a:rPr lang="fr-BE" sz="1600" dirty="0"/>
              <a:t> of </a:t>
            </a:r>
            <a:r>
              <a:rPr lang="fr-BE" sz="1600" dirty="0" err="1"/>
              <a:t>countercylicality</a:t>
            </a:r>
            <a:r>
              <a:rPr lang="fr-BE" sz="1600" dirty="0"/>
              <a:t>.</a:t>
            </a:r>
          </a:p>
          <a:p>
            <a:pPr lvl="1">
              <a:lnSpc>
                <a:spcPct val="110000"/>
              </a:lnSpc>
            </a:pPr>
            <a:r>
              <a:rPr lang="fr-BE" sz="1800" dirty="0"/>
              <a:t>Moving back to ‘’quasi-intelligent design’’ </a:t>
            </a:r>
            <a:r>
              <a:rPr lang="fr-BE" sz="1800" dirty="0" err="1"/>
              <a:t>driven</a:t>
            </a:r>
            <a:r>
              <a:rPr lang="fr-BE" sz="1800" dirty="0"/>
              <a:t> by the </a:t>
            </a:r>
            <a:r>
              <a:rPr lang="fr-BE" sz="1800" dirty="0" err="1"/>
              <a:t>political</a:t>
            </a:r>
            <a:r>
              <a:rPr lang="fr-BE" sz="1800" dirty="0"/>
              <a:t> </a:t>
            </a:r>
            <a:r>
              <a:rPr lang="fr-BE" sz="1800" dirty="0" err="1"/>
              <a:t>appetite</a:t>
            </a:r>
            <a:r>
              <a:rPr lang="fr-BE" sz="1800" dirty="0"/>
              <a:t> for </a:t>
            </a:r>
            <a:r>
              <a:rPr lang="fr-BE" sz="1800" dirty="0" err="1"/>
              <a:t>special</a:t>
            </a:r>
            <a:r>
              <a:rPr lang="fr-BE" sz="1800" dirty="0"/>
              <a:t> provisions:</a:t>
            </a:r>
          </a:p>
          <a:p>
            <a:pPr lvl="2">
              <a:lnSpc>
                <a:spcPct val="110000"/>
              </a:lnSpc>
            </a:pPr>
            <a:r>
              <a:rPr lang="fr-BE" sz="1600" dirty="0" err="1"/>
              <a:t>Quest</a:t>
            </a:r>
            <a:r>
              <a:rPr lang="fr-BE" sz="1600" dirty="0"/>
              <a:t> for </a:t>
            </a:r>
            <a:r>
              <a:rPr lang="fr-BE" sz="1600" dirty="0" err="1"/>
              <a:t>highly</a:t>
            </a:r>
            <a:r>
              <a:rPr lang="fr-BE" sz="1600" dirty="0"/>
              <a:t> contingent </a:t>
            </a:r>
            <a:r>
              <a:rPr lang="fr-BE" sz="1600" dirty="0" err="1"/>
              <a:t>rule</a:t>
            </a:r>
            <a:r>
              <a:rPr lang="fr-BE" sz="1600" dirty="0"/>
              <a:t> </a:t>
            </a:r>
            <a:r>
              <a:rPr lang="fr-BE" sz="1600" dirty="0" err="1"/>
              <a:t>is</a:t>
            </a:r>
            <a:r>
              <a:rPr lang="fr-BE" sz="1600" dirty="0"/>
              <a:t> </a:t>
            </a:r>
            <a:r>
              <a:rPr lang="fr-BE" sz="1600" dirty="0" err="1"/>
              <a:t>making</a:t>
            </a:r>
            <a:r>
              <a:rPr lang="fr-BE" sz="1600" dirty="0"/>
              <a:t> a come back </a:t>
            </a:r>
            <a:r>
              <a:rPr lang="fr-BE" sz="1600" dirty="0">
                <a:sym typeface="Wingdings" panose="05000000000000000000" pitchFamily="2" charset="2"/>
              </a:rPr>
              <a:t> </a:t>
            </a:r>
            <a:r>
              <a:rPr lang="fr-BE" sz="1600" dirty="0" err="1">
                <a:sym typeface="Wingdings" panose="05000000000000000000" pitchFamily="2" charset="2"/>
              </a:rPr>
              <a:t>simplicity</a:t>
            </a:r>
            <a:r>
              <a:rPr lang="fr-BE" sz="1600" dirty="0">
                <a:sym typeface="Wingdings" panose="05000000000000000000" pitchFamily="2" charset="2"/>
              </a:rPr>
              <a:t> </a:t>
            </a:r>
            <a:r>
              <a:rPr lang="fr-BE" sz="1600" dirty="0" err="1">
                <a:sym typeface="Wingdings" panose="05000000000000000000" pitchFamily="2" charset="2"/>
              </a:rPr>
              <a:t>is</a:t>
            </a:r>
            <a:r>
              <a:rPr lang="fr-BE" sz="1600" dirty="0">
                <a:sym typeface="Wingdings" panose="05000000000000000000" pitchFamily="2" charset="2"/>
              </a:rPr>
              <a:t> </a:t>
            </a:r>
            <a:r>
              <a:rPr lang="fr-BE" sz="1600" dirty="0" err="1">
                <a:sym typeface="Wingdings" panose="05000000000000000000" pitchFamily="2" charset="2"/>
              </a:rPr>
              <a:t>sacrificed</a:t>
            </a:r>
            <a:r>
              <a:rPr lang="fr-BE" sz="1600" dirty="0">
                <a:sym typeface="Wingdings" panose="05000000000000000000" pitchFamily="2" charset="2"/>
              </a:rPr>
              <a:t>.</a:t>
            </a:r>
            <a:endParaRPr lang="fr-BE" sz="1600" dirty="0"/>
          </a:p>
          <a:p>
            <a:pPr lvl="2">
              <a:lnSpc>
                <a:spcPct val="110000"/>
              </a:lnSpc>
            </a:pPr>
            <a:r>
              <a:rPr lang="fr-BE" sz="1600" dirty="0"/>
              <a:t>Objectives </a:t>
            </a:r>
            <a:r>
              <a:rPr lang="fr-BE" sz="1600" dirty="0" err="1"/>
              <a:t>overload</a:t>
            </a:r>
            <a:r>
              <a:rPr lang="fr-BE" sz="1600" dirty="0"/>
              <a:t>: </a:t>
            </a:r>
            <a:r>
              <a:rPr lang="fr-BE" sz="1600" dirty="0" err="1"/>
              <a:t>rules</a:t>
            </a:r>
            <a:r>
              <a:rPr lang="fr-BE" sz="1600" dirty="0"/>
              <a:t> </a:t>
            </a:r>
            <a:r>
              <a:rPr lang="fr-BE" sz="1600" dirty="0" err="1"/>
              <a:t>should</a:t>
            </a:r>
            <a:r>
              <a:rPr lang="fr-BE" sz="1600" dirty="0"/>
              <a:t> </a:t>
            </a:r>
            <a:r>
              <a:rPr lang="fr-BE" sz="1600" dirty="0" err="1"/>
              <a:t>also</a:t>
            </a:r>
            <a:r>
              <a:rPr lang="fr-BE" sz="1600" dirty="0"/>
              <a:t> correct composition </a:t>
            </a:r>
            <a:r>
              <a:rPr lang="fr-BE" sz="1600" dirty="0" err="1"/>
              <a:t>bias</a:t>
            </a:r>
            <a:r>
              <a:rPr lang="fr-BE" sz="1600" dirty="0"/>
              <a:t> (on top of </a:t>
            </a:r>
            <a:r>
              <a:rPr lang="fr-BE" sz="1600" dirty="0" err="1"/>
              <a:t>deficit</a:t>
            </a:r>
            <a:r>
              <a:rPr lang="fr-BE" sz="1600" dirty="0"/>
              <a:t>/</a:t>
            </a:r>
            <a:r>
              <a:rPr lang="fr-BE" sz="1600" dirty="0" err="1"/>
              <a:t>debt</a:t>
            </a:r>
            <a:r>
              <a:rPr lang="fr-BE" sz="1600" dirty="0"/>
              <a:t> </a:t>
            </a:r>
            <a:r>
              <a:rPr lang="fr-BE" sz="1600" dirty="0" err="1"/>
              <a:t>bias</a:t>
            </a:r>
            <a:r>
              <a:rPr lang="fr-BE" sz="1600" dirty="0"/>
              <a:t>): </a:t>
            </a:r>
            <a:r>
              <a:rPr lang="fr-BE" sz="1600" dirty="0" err="1"/>
              <a:t>investment</a:t>
            </a:r>
            <a:r>
              <a:rPr lang="fr-BE" sz="1600" dirty="0"/>
              <a:t>, and green and </a:t>
            </a:r>
            <a:r>
              <a:rPr lang="fr-BE" sz="1600" dirty="0" err="1"/>
              <a:t>costs</a:t>
            </a:r>
            <a:r>
              <a:rPr lang="fr-BE" sz="1600" dirty="0"/>
              <a:t> of </a:t>
            </a:r>
            <a:r>
              <a:rPr lang="fr-BE" sz="1600" dirty="0" err="1"/>
              <a:t>reforms</a:t>
            </a:r>
            <a:r>
              <a:rPr lang="fr-BE" sz="1600" dirty="0"/>
              <a:t>,… Multiple mandate = road to </a:t>
            </a:r>
            <a:r>
              <a:rPr lang="fr-BE" sz="1600" dirty="0" err="1"/>
              <a:t>complexity</a:t>
            </a:r>
            <a:r>
              <a:rPr lang="fr-BE" sz="1600" dirty="0"/>
              <a:t> and/or </a:t>
            </a:r>
            <a:r>
              <a:rPr lang="fr-BE" sz="1600" dirty="0" err="1"/>
              <a:t>exceedingly</a:t>
            </a:r>
            <a:r>
              <a:rPr lang="fr-BE" sz="1600" dirty="0"/>
              <a:t> </a:t>
            </a:r>
            <a:r>
              <a:rPr lang="fr-BE" sz="1600" dirty="0" err="1"/>
              <a:t>discretionary</a:t>
            </a:r>
            <a:r>
              <a:rPr lang="fr-BE" sz="1600" dirty="0"/>
              <a:t> </a:t>
            </a:r>
            <a:r>
              <a:rPr lang="fr-BE" sz="1600" dirty="0" err="1"/>
              <a:t>implementation</a:t>
            </a:r>
            <a:r>
              <a:rPr lang="fr-BE" sz="1600" dirty="0"/>
              <a:t>.</a:t>
            </a:r>
          </a:p>
          <a:p>
            <a:pPr lvl="1">
              <a:lnSpc>
                <a:spcPct val="110000"/>
              </a:lnSpc>
            </a:pPr>
            <a:r>
              <a:rPr lang="fr-BE" sz="2000" dirty="0" err="1"/>
              <a:t>Misplaced</a:t>
            </a:r>
            <a:r>
              <a:rPr lang="fr-BE" sz="2000" dirty="0"/>
              <a:t> expectations on the </a:t>
            </a:r>
            <a:r>
              <a:rPr lang="fr-BE" sz="2000" dirty="0" err="1"/>
              <a:t>role</a:t>
            </a:r>
            <a:r>
              <a:rPr lang="fr-BE" sz="2000" dirty="0"/>
              <a:t> of national </a:t>
            </a:r>
            <a:r>
              <a:rPr lang="fr-BE" sz="2000" dirty="0" err="1"/>
              <a:t>IFIs</a:t>
            </a:r>
            <a:r>
              <a:rPr lang="fr-BE" sz="2000" dirty="0"/>
              <a:t> (</a:t>
            </a:r>
            <a:r>
              <a:rPr lang="fr-BE" sz="2000" dirty="0" err="1"/>
              <a:t>too</a:t>
            </a:r>
            <a:r>
              <a:rPr lang="fr-BE" sz="2000" dirty="0"/>
              <a:t> </a:t>
            </a:r>
            <a:r>
              <a:rPr lang="fr-BE" sz="2000" dirty="0" err="1"/>
              <a:t>much</a:t>
            </a:r>
            <a:r>
              <a:rPr lang="fr-BE" sz="2000" dirty="0"/>
              <a:t> </a:t>
            </a:r>
            <a:r>
              <a:rPr lang="fr-BE" sz="2000" dirty="0" err="1"/>
              <a:t>heterogeneity</a:t>
            </a:r>
            <a:r>
              <a:rPr lang="fr-BE" sz="2000" dirty="0"/>
              <a:t>).</a:t>
            </a:r>
          </a:p>
          <a:p>
            <a:pPr lvl="1">
              <a:lnSpc>
                <a:spcPct val="110000"/>
              </a:lnSpc>
            </a:pPr>
            <a:r>
              <a:rPr lang="fr-BE" sz="2000" dirty="0" err="1"/>
              <a:t>Ecessive</a:t>
            </a:r>
            <a:r>
              <a:rPr lang="fr-BE" sz="2000" dirty="0"/>
              <a:t> </a:t>
            </a:r>
            <a:r>
              <a:rPr lang="fr-BE" sz="2000" dirty="0" err="1"/>
              <a:t>discretion</a:t>
            </a:r>
            <a:r>
              <a:rPr lang="fr-BE" sz="2000" dirty="0"/>
              <a:t> </a:t>
            </a:r>
            <a:r>
              <a:rPr lang="fr-BE" sz="2000" dirty="0" err="1"/>
              <a:t>given</a:t>
            </a:r>
            <a:r>
              <a:rPr lang="fr-BE" sz="2000" dirty="0"/>
              <a:t> to the enforcer (</a:t>
            </a:r>
            <a:r>
              <a:rPr lang="fr-BE" sz="2000" dirty="0" err="1"/>
              <a:t>emulating</a:t>
            </a:r>
            <a:r>
              <a:rPr lang="fr-BE" sz="2000" dirty="0"/>
              <a:t> NGEU </a:t>
            </a:r>
            <a:r>
              <a:rPr lang="fr-BE" sz="2000" dirty="0" err="1"/>
              <a:t>governance</a:t>
            </a:r>
            <a:r>
              <a:rPr lang="fr-BE" sz="2000" dirty="0"/>
              <a:t> </a:t>
            </a:r>
            <a:r>
              <a:rPr lang="fr-BE" sz="2000" dirty="0" err="1"/>
              <a:t>is</a:t>
            </a:r>
            <a:r>
              <a:rPr lang="fr-BE" sz="2000" dirty="0"/>
              <a:t> not the </a:t>
            </a:r>
            <a:r>
              <a:rPr lang="fr-BE" sz="2000" dirty="0" err="1"/>
              <a:t>way</a:t>
            </a:r>
            <a:r>
              <a:rPr lang="fr-BE" sz="2000" dirty="0"/>
              <a:t> to go).</a:t>
            </a:r>
          </a:p>
        </p:txBody>
      </p:sp>
    </p:spTree>
    <p:extLst>
      <p:ext uri="{BB962C8B-B14F-4D97-AF65-F5344CB8AC3E}">
        <p14:creationId xmlns:p14="http://schemas.microsoft.com/office/powerpoint/2010/main" val="425417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1037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Fiscal rules, debt sustainability and inflation</vt:lpstr>
      <vt:lpstr>Why do we need fiscal rules?</vt:lpstr>
      <vt:lpstr>Why do we need fiscal rules? (Specifics)</vt:lpstr>
      <vt:lpstr>Aside: Debt sustainability is  more than a central banker’s obsession</vt:lpstr>
      <vt:lpstr>But… ‘’Houston, we have problems…’’</vt:lpstr>
      <vt:lpstr>PowerPoint Presentation</vt:lpstr>
      <vt:lpstr>Legacies are not helping</vt:lpstr>
      <vt:lpstr>Other constraints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rules, debt sustainability and inflation</dc:title>
  <dc:creator>Debrun Xavier</dc:creator>
  <cp:lastModifiedBy>Debrun Xavier</cp:lastModifiedBy>
  <cp:revision>1</cp:revision>
  <cp:lastPrinted>2023-06-28T14:46:47Z</cp:lastPrinted>
  <dcterms:created xsi:type="dcterms:W3CDTF">2023-06-28T08:37:25Z</dcterms:created>
  <dcterms:modified xsi:type="dcterms:W3CDTF">2023-07-12T12:38:36Z</dcterms:modified>
</cp:coreProperties>
</file>