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0"/>
  </p:notesMasterIdLst>
  <p:sldIdLst>
    <p:sldId id="259" r:id="rId2"/>
    <p:sldId id="266" r:id="rId3"/>
    <p:sldId id="271" r:id="rId4"/>
    <p:sldId id="261" r:id="rId5"/>
    <p:sldId id="464" r:id="rId6"/>
    <p:sldId id="470" r:id="rId7"/>
    <p:sldId id="263" r:id="rId8"/>
    <p:sldId id="465" r:id="rId9"/>
    <p:sldId id="471" r:id="rId10"/>
    <p:sldId id="262" r:id="rId11"/>
    <p:sldId id="478" r:id="rId12"/>
    <p:sldId id="479" r:id="rId13"/>
    <p:sldId id="480" r:id="rId14"/>
    <p:sldId id="467" r:id="rId15"/>
    <p:sldId id="472" r:id="rId16"/>
    <p:sldId id="481" r:id="rId17"/>
    <p:sldId id="482" r:id="rId18"/>
    <p:sldId id="270" r:id="rId19"/>
  </p:sldIdLst>
  <p:sldSz cx="9144000" cy="5143500" type="screen16x9"/>
  <p:notesSz cx="6858000" cy="9144000"/>
  <p:embeddedFontLst>
    <p:embeddedFont>
      <p:font typeface="Anton" pitchFamily="2" charset="77"/>
      <p:regular r:id="rId21"/>
    </p:embeddedFont>
    <p:embeddedFont>
      <p:font typeface="Franklin Gothic" panose="020B0603020102020204" pitchFamily="34" charset="0"/>
      <p:regular r:id="rId22"/>
      <p:bold r:id="rId23"/>
      <p:italic r:id="rId24"/>
      <p:boldItalic r:id="rId25"/>
    </p:embeddedFont>
    <p:embeddedFont>
      <p:font typeface="Raleway"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87">
          <p15:clr>
            <a:srgbClr val="A4A3A4"/>
          </p15:clr>
        </p15:guide>
        <p15:guide id="2" pos="2799">
          <p15:clr>
            <a:srgbClr val="A4A3A4"/>
          </p15:clr>
        </p15:guide>
        <p15:guide id="3" pos="6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952"/>
  </p:normalViewPr>
  <p:slideViewPr>
    <p:cSldViewPr snapToGrid="0">
      <p:cViewPr varScale="1">
        <p:scale>
          <a:sx n="149" d="100"/>
          <a:sy n="149" d="100"/>
        </p:scale>
        <p:origin x="1104" y="168"/>
      </p:cViewPr>
      <p:guideLst>
        <p:guide orient="horz" pos="1887"/>
        <p:guide pos="2799"/>
        <p:guide pos="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a9fa178cd_5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a9fa178cd_5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9fa178cd_5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9fa178cd_5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9fa178cd_5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9fa178cd_5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362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9fa178cd_5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9fa178cd_5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991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9fa178cd_5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9fa178cd_5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As intermediary companies connect political campaigns with ever-more influencers, and as influencer management tools (Bishop, 2021) become more</a:t>
            </a:r>
          </a:p>
          <a:p>
            <a:pPr marL="0" lvl="0" indent="0" algn="l" rtl="0">
              <a:spcBef>
                <a:spcPts val="0"/>
              </a:spcBef>
              <a:spcAft>
                <a:spcPts val="0"/>
              </a:spcAft>
              <a:buNone/>
            </a:pPr>
            <a:r>
              <a:rPr lang="en-US" dirty="0"/>
              <a:t>readily available, the relationships between political campaigns and influencers are likely to become more professionalized, sophisticated, and structured (Stoldt et al., 2019).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In addition to the explicitly political collectives of influencers (e.g., Conservative Hype House, TikTok Leftists), our interviews highlight the variety of ways in which political campaigns strategize and incorporate relational</a:t>
            </a:r>
          </a:p>
          <a:p>
            <a:pPr marL="0" lvl="0" indent="0" algn="l" rtl="0">
              <a:spcBef>
                <a:spcPts val="0"/>
              </a:spcBef>
              <a:spcAft>
                <a:spcPts val="0"/>
              </a:spcAft>
              <a:buNone/>
            </a:pPr>
            <a:r>
              <a:rPr lang="en-US" dirty="0"/>
              <a:t>influencers into their broader advertising campaigns. While political campaigns at times might think hierarchically about influencers as one element in top-down communication structures, influencer firms and</a:t>
            </a:r>
          </a:p>
          <a:p>
            <a:pPr marL="0" lvl="0" indent="0" algn="l" rtl="0">
              <a:spcBef>
                <a:spcPts val="0"/>
              </a:spcBef>
              <a:spcAft>
                <a:spcPts val="0"/>
              </a:spcAft>
              <a:buNone/>
            </a:pPr>
            <a:r>
              <a:rPr lang="en-US" dirty="0"/>
              <a:t>marketing executives are cognizant that communicating with influencers requires political campaigns leveling with influencers. For example, Biden’s campaign reported low rates of returns from influencers wanting to post on behalf of campaigns. While it is beyond the scope of this article to assess the quality of this specific campaign, it highlights the difficulty in engaging in this hybrid coordination of political messaging</a:t>
            </a:r>
          </a:p>
          <a:p>
            <a:pPr marL="0" lvl="0" indent="0" algn="l" rtl="0">
              <a:spcBef>
                <a:spcPts val="0"/>
              </a:spcBef>
              <a:spcAft>
                <a:spcPts val="0"/>
              </a:spcAft>
              <a:buNone/>
            </a:pPr>
            <a:r>
              <a:rPr lang="en-US" dirty="0"/>
              <a:t>(Chadwick, 2017).</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 In this dynamic, political campaigns hold power to some extent (they are, after all, the ones with the pocketbook). However, influencers carry a lot of communicative power: They may be able to engage and mobilize voters that campaigns cannot reach. Furthermore, for either performative or personal reasons, influencers are very selective about the issues they promote—there are few ways to get an influencer to promote a political position they do not personally believe in. As a result, influencers may have substantial bargaining power when coordinating with political campaigns.</a:t>
            </a:r>
            <a:endParaRPr dirty="0"/>
          </a:p>
        </p:txBody>
      </p:sp>
    </p:spTree>
    <p:extLst>
      <p:ext uri="{BB962C8B-B14F-4D97-AF65-F5344CB8AC3E}">
        <p14:creationId xmlns:p14="http://schemas.microsoft.com/office/powerpoint/2010/main" val="526961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9fa178cd_5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9fa178cd_5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figure highlights two dynamics across three sets of actors. The first dynamic is coordination,</a:t>
            </a:r>
          </a:p>
          <a:p>
            <a:pPr marL="0" lvl="0" indent="0" algn="l" rtl="0">
              <a:spcBef>
                <a:spcPts val="0"/>
              </a:spcBef>
              <a:spcAft>
                <a:spcPts val="0"/>
              </a:spcAft>
              <a:buNone/>
            </a:pPr>
            <a:r>
              <a:rPr lang="en-US" dirty="0"/>
              <a:t>which occurs between political organizers and political relational influencers and among influencer</a:t>
            </a:r>
          </a:p>
          <a:p>
            <a:pPr marL="0" lvl="0" indent="0" algn="l" rtl="0">
              <a:spcBef>
                <a:spcPts val="0"/>
              </a:spcBef>
              <a:spcAft>
                <a:spcPts val="0"/>
              </a:spcAft>
              <a:buNone/>
            </a:pPr>
            <a:r>
              <a:rPr lang="en-US" dirty="0"/>
              <a:t>communities, sometimes by posting around the same time or strategically promoting one another’s content.</a:t>
            </a:r>
          </a:p>
          <a:p>
            <a:pPr marL="0" lvl="0" indent="0" algn="l" rtl="0">
              <a:spcBef>
                <a:spcPts val="0"/>
              </a:spcBef>
              <a:spcAft>
                <a:spcPts val="0"/>
              </a:spcAft>
              <a:buNone/>
            </a:pPr>
            <a:r>
              <a:rPr lang="en-US" dirty="0"/>
              <a:t>Owing to the elevated status of political speech compared to other forms of speech in the United States, the</a:t>
            </a:r>
          </a:p>
          <a:p>
            <a:pPr marL="0" lvl="0" indent="0" algn="l" rtl="0">
              <a:spcBef>
                <a:spcPts val="0"/>
              </a:spcBef>
              <a:spcAft>
                <a:spcPts val="0"/>
              </a:spcAft>
              <a:buNone/>
            </a:pPr>
            <a:r>
              <a:rPr lang="en-US" dirty="0"/>
              <a:t>ability of influencers to monetize their social media activities by engaging in political speech has raised</a:t>
            </a:r>
          </a:p>
          <a:p>
            <a:pPr marL="0" lvl="0" indent="0" algn="l" rtl="0">
              <a:spcBef>
                <a:spcPts val="0"/>
              </a:spcBef>
              <a:spcAft>
                <a:spcPts val="0"/>
              </a:spcAft>
              <a:buNone/>
            </a:pPr>
            <a:r>
              <a:rPr lang="en-US" dirty="0"/>
              <a:t>thorny legal and ethical questions (De Gregorio &amp; </a:t>
            </a:r>
            <a:r>
              <a:rPr lang="en-US" dirty="0" err="1"/>
              <a:t>Goanta</a:t>
            </a:r>
            <a:r>
              <a:rPr lang="en-US" dirty="0"/>
              <a:t>, 2022).</a:t>
            </a:r>
            <a:endParaRPr dirty="0"/>
          </a:p>
        </p:txBody>
      </p:sp>
    </p:spTree>
    <p:extLst>
      <p:ext uri="{BB962C8B-B14F-4D97-AF65-F5344CB8AC3E}">
        <p14:creationId xmlns:p14="http://schemas.microsoft.com/office/powerpoint/2010/main" val="306050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a9fa178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a9fa178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04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9fa178cd_5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9fa178cd_5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However, the levels of sophistication and coordination among campaigns and influencers raise questions about when this activity can be seen as grassroots organizing</a:t>
            </a:r>
          </a:p>
          <a:p>
            <a:pPr marL="0" lvl="0" indent="0" algn="l" rtl="0">
              <a:spcBef>
                <a:spcPts val="0"/>
              </a:spcBef>
              <a:spcAft>
                <a:spcPts val="0"/>
              </a:spcAft>
              <a:buNone/>
            </a:pPr>
            <a:r>
              <a:rPr lang="en-US" dirty="0"/>
              <a:t>(Ryan, 1991), and when it dips into astroturfing (McNutt &amp; Boland, 2007). The critical distinction between influencer work that qualifies as grassroots organizing versus astroturfing lies in the question of motivation,</a:t>
            </a:r>
          </a:p>
          <a:p>
            <a:pPr marL="0" lvl="0" indent="0" algn="l" rtl="0">
              <a:spcBef>
                <a:spcPts val="0"/>
              </a:spcBef>
              <a:spcAft>
                <a:spcPts val="0"/>
              </a:spcAft>
              <a:buNone/>
            </a:pPr>
            <a:r>
              <a:rPr lang="en-US" dirty="0"/>
              <a:t>intent, and disclosure.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While political campaigns may not be able to put pressure on influencers, the audiences of these influencers may become</a:t>
            </a:r>
          </a:p>
          <a:p>
            <a:pPr marL="0" lvl="0" indent="0" algn="l" rtl="0">
              <a:spcBef>
                <a:spcPts val="0"/>
              </a:spcBef>
              <a:spcAft>
                <a:spcPts val="0"/>
              </a:spcAft>
              <a:buNone/>
            </a:pPr>
            <a:r>
              <a:rPr lang="en-US" dirty="0"/>
              <a:t>increasingly vocal if an influencer does or does not engage in a social issue. As political relational influencing becomes more popular, we expect to see a greater level of organization. Already, researchers have found that as the industry matures, influencer management tools and third-party agents managing influencers reify inequalities and hierarchies (Bishop, 2021).</a:t>
            </a:r>
            <a:endParaRPr dirty="0"/>
          </a:p>
        </p:txBody>
      </p:sp>
    </p:spTree>
    <p:extLst>
      <p:ext uri="{BB962C8B-B14F-4D97-AF65-F5344CB8AC3E}">
        <p14:creationId xmlns:p14="http://schemas.microsoft.com/office/powerpoint/2010/main" val="272705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9fa178cd_5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9fa178cd_5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However, the levels of sophistication and coordination among campaigns and influencers raise questions about when this activity can be seen as grassroots organizing</a:t>
            </a:r>
          </a:p>
          <a:p>
            <a:pPr marL="0" lvl="0" indent="0" algn="l" rtl="0">
              <a:spcBef>
                <a:spcPts val="0"/>
              </a:spcBef>
              <a:spcAft>
                <a:spcPts val="0"/>
              </a:spcAft>
              <a:buNone/>
            </a:pPr>
            <a:r>
              <a:rPr lang="en-US" dirty="0"/>
              <a:t>(Ryan, 1991), and when it dips into astroturfing (McNutt &amp; Boland, 2007). The critical distinction between influencer work that qualifies as grassroots organizing versus astroturfing lies in the question of motivation,</a:t>
            </a:r>
          </a:p>
          <a:p>
            <a:pPr marL="0" lvl="0" indent="0" algn="l" rtl="0">
              <a:spcBef>
                <a:spcPts val="0"/>
              </a:spcBef>
              <a:spcAft>
                <a:spcPts val="0"/>
              </a:spcAft>
              <a:buNone/>
            </a:pPr>
            <a:r>
              <a:rPr lang="en-US" dirty="0"/>
              <a:t>intent, and disclosure.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While political campaigns may not be able to put pressure on influencers, the audiences of these influencers may become</a:t>
            </a:r>
          </a:p>
          <a:p>
            <a:pPr marL="0" lvl="0" indent="0" algn="l" rtl="0">
              <a:spcBef>
                <a:spcPts val="0"/>
              </a:spcBef>
              <a:spcAft>
                <a:spcPts val="0"/>
              </a:spcAft>
              <a:buNone/>
            </a:pPr>
            <a:r>
              <a:rPr lang="en-US" dirty="0"/>
              <a:t>increasingly vocal if an influencer does or does not engage in a social issue. As political relational influencing becomes more popular, we expect to see a greater level of organization. Already, researchers have found that as the industry matures, influencer management tools and third-party agents managing influencers reify inequalities and hierarchies (Bishop, 2021).</a:t>
            </a:r>
            <a:endParaRPr dirty="0"/>
          </a:p>
        </p:txBody>
      </p:sp>
    </p:spTree>
    <p:extLst>
      <p:ext uri="{BB962C8B-B14F-4D97-AF65-F5344CB8AC3E}">
        <p14:creationId xmlns:p14="http://schemas.microsoft.com/office/powerpoint/2010/main" val="287927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a9fa178cd_5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a9fa178cd_5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a9fa178cd_5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a9fa178cd_5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a9fa178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a9fa178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2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a9fa178cd_5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a9fa178cd_5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85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a9fa178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a9fa178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05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a9fa178cd_5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a9fa178cd_5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167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a9fa178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a9fa178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40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79718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_1">
    <p:spTree>
      <p:nvGrpSpPr>
        <p:cNvPr id="1" name="Shape 15"/>
        <p:cNvGrpSpPr/>
        <p:nvPr/>
      </p:nvGrpSpPr>
      <p:grpSpPr>
        <a:xfrm>
          <a:off x="0" y="0"/>
          <a:ext cx="0" cy="0"/>
          <a:chOff x="0" y="0"/>
          <a:chExt cx="0" cy="0"/>
        </a:xfrm>
      </p:grpSpPr>
      <p:sp>
        <p:nvSpPr>
          <p:cNvPr id="16" name="Google Shape;16;p3"/>
          <p:cNvSpPr/>
          <p:nvPr/>
        </p:nvSpPr>
        <p:spPr>
          <a:xfrm>
            <a:off x="0" y="0"/>
            <a:ext cx="5967900" cy="5143500"/>
          </a:xfrm>
          <a:prstGeom prst="rect">
            <a:avLst/>
          </a:prstGeom>
          <a:solidFill>
            <a:srgbClr val="33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2">
            <a:alphaModFix/>
          </a:blip>
          <a:stretch>
            <a:fillRect/>
          </a:stretch>
        </p:blipFill>
        <p:spPr>
          <a:xfrm>
            <a:off x="6520500" y="526051"/>
            <a:ext cx="2071350" cy="355225"/>
          </a:xfrm>
          <a:prstGeom prst="rect">
            <a:avLst/>
          </a:prstGeom>
          <a:noFill/>
          <a:ln>
            <a:noFill/>
          </a:ln>
        </p:spPr>
      </p:pic>
      <p:sp>
        <p:nvSpPr>
          <p:cNvPr id="18" name="Google Shape;18;p3"/>
          <p:cNvSpPr txBox="1"/>
          <p:nvPr/>
        </p:nvSpPr>
        <p:spPr>
          <a:xfrm>
            <a:off x="6438175" y="4640325"/>
            <a:ext cx="22641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b="1">
                <a:solidFill>
                  <a:srgbClr val="333F48"/>
                </a:solidFill>
                <a:latin typeface="Franklin Gothic"/>
                <a:ea typeface="Franklin Gothic"/>
                <a:cs typeface="Franklin Gothic"/>
                <a:sym typeface="Franklin Gothic"/>
              </a:rPr>
              <a:t>mediaengagement.org</a:t>
            </a:r>
            <a:r>
              <a:rPr lang="en" sz="800" b="1">
                <a:solidFill>
                  <a:srgbClr val="BF5700"/>
                </a:solidFill>
                <a:latin typeface="Franklin Gothic"/>
                <a:ea typeface="Franklin Gothic"/>
                <a:cs typeface="Franklin Gothic"/>
                <a:sym typeface="Franklin Gothic"/>
              </a:rPr>
              <a:t> | </a:t>
            </a:r>
            <a:r>
              <a:rPr lang="en" sz="800" b="1">
                <a:solidFill>
                  <a:srgbClr val="333F48"/>
                </a:solidFill>
                <a:latin typeface="Franklin Gothic"/>
                <a:ea typeface="Franklin Gothic"/>
                <a:cs typeface="Franklin Gothic"/>
                <a:sym typeface="Franklin Gothic"/>
              </a:rPr>
              <a:t>@engagingnews</a:t>
            </a:r>
            <a:endParaRPr sz="800" b="1">
              <a:solidFill>
                <a:srgbClr val="333F48"/>
              </a:solidFill>
              <a:latin typeface="Franklin Gothic"/>
              <a:ea typeface="Franklin Gothic"/>
              <a:cs typeface="Franklin Gothic"/>
              <a:sym typeface="Franklin Gothic"/>
            </a:endParaRPr>
          </a:p>
        </p:txBody>
      </p:sp>
      <p:cxnSp>
        <p:nvCxnSpPr>
          <p:cNvPr id="19" name="Google Shape;19;p3"/>
          <p:cNvCxnSpPr/>
          <p:nvPr/>
        </p:nvCxnSpPr>
        <p:spPr>
          <a:xfrm>
            <a:off x="696625" y="2902650"/>
            <a:ext cx="5550000" cy="0"/>
          </a:xfrm>
          <a:prstGeom prst="straightConnector1">
            <a:avLst/>
          </a:prstGeom>
          <a:noFill/>
          <a:ln w="9525" cap="flat" cmpd="sng">
            <a:solidFill>
              <a:srgbClr val="BF5700"/>
            </a:solidFill>
            <a:prstDash val="solid"/>
            <a:round/>
            <a:headEnd type="none" w="med" len="med"/>
            <a:tailEnd type="none" w="med" len="med"/>
          </a:ln>
        </p:spPr>
      </p:cxnSp>
      <p:sp>
        <p:nvSpPr>
          <p:cNvPr id="20" name="Google Shape;20;p3"/>
          <p:cNvSpPr txBox="1">
            <a:spLocks noGrp="1"/>
          </p:cNvSpPr>
          <p:nvPr>
            <p:ph type="title"/>
          </p:nvPr>
        </p:nvSpPr>
        <p:spPr>
          <a:xfrm>
            <a:off x="600625" y="1705075"/>
            <a:ext cx="3868500" cy="841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1pPr>
            <a:lvl2pPr lvl="1"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2pPr>
            <a:lvl3pPr lvl="2"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3pPr>
            <a:lvl4pPr lvl="3"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4pPr>
            <a:lvl5pPr lvl="4"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5pPr>
            <a:lvl6pPr lvl="5"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6pPr>
            <a:lvl7pPr lvl="6"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7pPr>
            <a:lvl8pPr lvl="7"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8pPr>
            <a:lvl9pPr lvl="8"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0" name="Google Shape;100;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8" name="Google Shape;108;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 name="Google Shape;109;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0" name="Google Shape;11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13" name="Google Shape;11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4"/>
        <p:cNvGrpSpPr/>
        <p:nvPr/>
      </p:nvGrpSpPr>
      <p:grpSpPr>
        <a:xfrm>
          <a:off x="0" y="0"/>
          <a:ext cx="0" cy="0"/>
          <a:chOff x="0" y="0"/>
          <a:chExt cx="0" cy="0"/>
        </a:xfrm>
      </p:grpSpPr>
      <p:sp>
        <p:nvSpPr>
          <p:cNvPr id="115" name="Google Shape;115;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6" name="Google Shape;116;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17" name="Google Shape;11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p:cSld name="Custom Layout 1 1">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441200" y="1283163"/>
            <a:ext cx="3687900" cy="29184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1pPr>
            <a:lvl2pPr marL="914400" lvl="1"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2pPr>
            <a:lvl3pPr marL="1371600" lvl="2"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3pPr>
            <a:lvl4pPr marL="1828800" lvl="3"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4pPr>
            <a:lvl5pPr marL="2286000" lvl="4"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5pPr>
            <a:lvl6pPr marL="2743200" lvl="5"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6pPr>
            <a:lvl7pPr marL="3200400" lvl="6"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7pPr>
            <a:lvl8pPr marL="3657600" lvl="7"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8pPr>
            <a:lvl9pPr marL="4114800" lvl="8"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9pPr>
          </a:lstStyle>
          <a:p>
            <a:endParaRPr/>
          </a:p>
        </p:txBody>
      </p:sp>
      <p:sp>
        <p:nvSpPr>
          <p:cNvPr id="54" name="Google Shape;54;p9"/>
          <p:cNvSpPr txBox="1">
            <a:spLocks noGrp="1"/>
          </p:cNvSpPr>
          <p:nvPr>
            <p:ph type="body" idx="2"/>
          </p:nvPr>
        </p:nvSpPr>
        <p:spPr>
          <a:xfrm>
            <a:off x="5014900" y="1283150"/>
            <a:ext cx="3687900" cy="29184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1pPr>
            <a:lvl2pPr marL="914400" lvl="1"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2pPr>
            <a:lvl3pPr marL="1371600" lvl="2"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3pPr>
            <a:lvl4pPr marL="1828800" lvl="3"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4pPr>
            <a:lvl5pPr marL="2286000" lvl="4"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5pPr>
            <a:lvl6pPr marL="2743200" lvl="5"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6pPr>
            <a:lvl7pPr marL="3200400" lvl="6"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7pPr>
            <a:lvl8pPr marL="3657600" lvl="7"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8pPr>
            <a:lvl9pPr marL="4114800" lvl="8"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9pPr>
          </a:lstStyle>
          <a:p>
            <a:endParaRPr/>
          </a:p>
        </p:txBody>
      </p:sp>
      <p:cxnSp>
        <p:nvCxnSpPr>
          <p:cNvPr id="55" name="Google Shape;55;p9"/>
          <p:cNvCxnSpPr/>
          <p:nvPr/>
        </p:nvCxnSpPr>
        <p:spPr>
          <a:xfrm>
            <a:off x="-13325" y="1026025"/>
            <a:ext cx="1052700" cy="0"/>
          </a:xfrm>
          <a:prstGeom prst="straightConnector1">
            <a:avLst/>
          </a:prstGeom>
          <a:noFill/>
          <a:ln w="9525" cap="flat" cmpd="sng">
            <a:solidFill>
              <a:srgbClr val="BF5700"/>
            </a:solidFill>
            <a:prstDash val="solid"/>
            <a:round/>
            <a:headEnd type="none" w="med" len="med"/>
            <a:tailEnd type="none" w="med" len="med"/>
          </a:ln>
        </p:spPr>
      </p:cxnSp>
      <p:sp>
        <p:nvSpPr>
          <p:cNvPr id="56" name="Google Shape;56;p9"/>
          <p:cNvSpPr txBox="1"/>
          <p:nvPr/>
        </p:nvSpPr>
        <p:spPr>
          <a:xfrm>
            <a:off x="218313" y="4701767"/>
            <a:ext cx="5104200" cy="316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990"/>
              <a:buNone/>
            </a:pPr>
            <a:r>
              <a:rPr lang="en" sz="800" b="1">
                <a:solidFill>
                  <a:srgbClr val="333F48"/>
                </a:solidFill>
                <a:latin typeface="Raleway"/>
                <a:ea typeface="Raleway"/>
                <a:cs typeface="Raleway"/>
                <a:sym typeface="Raleway"/>
              </a:rPr>
              <a:t>mediaengagement.org</a:t>
            </a:r>
            <a:r>
              <a:rPr lang="en" sz="800" b="1">
                <a:solidFill>
                  <a:srgbClr val="BF5700"/>
                </a:solidFill>
                <a:latin typeface="Raleway"/>
                <a:ea typeface="Raleway"/>
                <a:cs typeface="Raleway"/>
                <a:sym typeface="Raleway"/>
              </a:rPr>
              <a:t> | </a:t>
            </a:r>
            <a:r>
              <a:rPr lang="en" sz="800" b="1">
                <a:solidFill>
                  <a:srgbClr val="333F48"/>
                </a:solidFill>
                <a:latin typeface="Raleway"/>
                <a:ea typeface="Raleway"/>
                <a:cs typeface="Raleway"/>
                <a:sym typeface="Raleway"/>
              </a:rPr>
              <a:t>@engagingnews</a:t>
            </a:r>
            <a:endParaRPr sz="820">
              <a:solidFill>
                <a:srgbClr val="333F48"/>
              </a:solidFill>
              <a:latin typeface="Raleway"/>
              <a:ea typeface="Raleway"/>
              <a:cs typeface="Raleway"/>
              <a:sym typeface="Raleway"/>
            </a:endParaRPr>
          </a:p>
        </p:txBody>
      </p:sp>
      <p:sp>
        <p:nvSpPr>
          <p:cNvPr id="57" name="Google Shape;57;p9"/>
          <p:cNvSpPr txBox="1"/>
          <p:nvPr/>
        </p:nvSpPr>
        <p:spPr>
          <a:xfrm>
            <a:off x="8376983"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800" b="1">
                <a:solidFill>
                  <a:srgbClr val="333F48"/>
                </a:solidFill>
                <a:latin typeface="Raleway"/>
                <a:ea typeface="Raleway"/>
                <a:cs typeface="Raleway"/>
                <a:sym typeface="Raleway"/>
              </a:rPr>
              <a:t>‹#›</a:t>
            </a:fld>
            <a:endParaRPr sz="800" b="1">
              <a:solidFill>
                <a:srgbClr val="333F48"/>
              </a:solidFill>
              <a:latin typeface="Raleway"/>
              <a:ea typeface="Raleway"/>
              <a:cs typeface="Raleway"/>
              <a:sym typeface="Raleway"/>
            </a:endParaRPr>
          </a:p>
        </p:txBody>
      </p:sp>
      <p:sp>
        <p:nvSpPr>
          <p:cNvPr id="58" name="Google Shape;58;p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1pPr>
            <a:lvl2pPr lvl="1"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2pPr>
            <a:lvl3pPr lvl="2"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3pPr>
            <a:lvl4pPr lvl="3"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4pPr>
            <a:lvl5pPr lvl="4"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5pPr>
            <a:lvl6pPr lvl="5"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6pPr>
            <a:lvl7pPr lvl="6"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7pPr>
            <a:lvl8pPr lvl="7"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8pPr>
            <a:lvl9pPr lvl="8"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9pPr>
          </a:lstStyle>
          <a:p>
            <a:endParaRPr/>
          </a:p>
        </p:txBody>
      </p:sp>
      <p:cxnSp>
        <p:nvCxnSpPr>
          <p:cNvPr id="59" name="Google Shape;59;p9"/>
          <p:cNvCxnSpPr/>
          <p:nvPr/>
        </p:nvCxnSpPr>
        <p:spPr>
          <a:xfrm>
            <a:off x="4560400" y="1457050"/>
            <a:ext cx="0" cy="2885400"/>
          </a:xfrm>
          <a:prstGeom prst="straightConnector1">
            <a:avLst/>
          </a:prstGeom>
          <a:noFill/>
          <a:ln w="9525" cap="flat" cmpd="sng">
            <a:solidFill>
              <a:srgbClr val="BF5700"/>
            </a:solidFill>
            <a:prstDash val="solid"/>
            <a:round/>
            <a:headEnd type="none" w="med" len="med"/>
            <a:tailEnd type="none" w="med" len="med"/>
          </a:ln>
        </p:spPr>
      </p:cxnSp>
    </p:spTree>
    <p:extLst>
      <p:ext uri="{BB962C8B-B14F-4D97-AF65-F5344CB8AC3E}">
        <p14:creationId xmlns:p14="http://schemas.microsoft.com/office/powerpoint/2010/main" val="20345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4">
  <p:cSld name="TITLE_1_1_1">
    <p:spTree>
      <p:nvGrpSpPr>
        <p:cNvPr id="1" name="Shape 29"/>
        <p:cNvGrpSpPr/>
        <p:nvPr/>
      </p:nvGrpSpPr>
      <p:grpSpPr>
        <a:xfrm>
          <a:off x="0" y="0"/>
          <a:ext cx="0" cy="0"/>
          <a:chOff x="0" y="0"/>
          <a:chExt cx="0" cy="0"/>
        </a:xfrm>
      </p:grpSpPr>
      <p:sp>
        <p:nvSpPr>
          <p:cNvPr id="30" name="Google Shape;30;p5"/>
          <p:cNvSpPr/>
          <p:nvPr/>
        </p:nvSpPr>
        <p:spPr>
          <a:xfrm>
            <a:off x="5108700" y="0"/>
            <a:ext cx="4035300" cy="5143500"/>
          </a:xfrm>
          <a:prstGeom prst="rect">
            <a:avLst/>
          </a:prstGeom>
          <a:solidFill>
            <a:srgbClr val="33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5"/>
          <p:cNvPicPr preferRelativeResize="0"/>
          <p:nvPr/>
        </p:nvPicPr>
        <p:blipFill>
          <a:blip r:embed="rId2">
            <a:alphaModFix/>
          </a:blip>
          <a:stretch>
            <a:fillRect/>
          </a:stretch>
        </p:blipFill>
        <p:spPr>
          <a:xfrm>
            <a:off x="2204775" y="4267828"/>
            <a:ext cx="1889949" cy="324117"/>
          </a:xfrm>
          <a:prstGeom prst="rect">
            <a:avLst/>
          </a:prstGeom>
          <a:noFill/>
          <a:ln>
            <a:noFill/>
          </a:ln>
        </p:spPr>
      </p:pic>
      <p:sp>
        <p:nvSpPr>
          <p:cNvPr id="32" name="Google Shape;32;p5"/>
          <p:cNvSpPr txBox="1"/>
          <p:nvPr/>
        </p:nvSpPr>
        <p:spPr>
          <a:xfrm>
            <a:off x="6320325" y="4779650"/>
            <a:ext cx="2264100" cy="123000"/>
          </a:xfrm>
          <a:prstGeom prst="rect">
            <a:avLst/>
          </a:prstGeom>
          <a:noFill/>
          <a:ln>
            <a:noFill/>
          </a:ln>
        </p:spPr>
        <p:txBody>
          <a:bodyPr spcFirstLastPara="1" wrap="square" lIns="0" tIns="0" rIns="0" bIns="0" anchor="t" anchorCtr="0">
            <a:spAutoFit/>
          </a:bodyPr>
          <a:lstStyle/>
          <a:p>
            <a:pPr marL="0" lvl="0" indent="0" algn="r" rtl="0">
              <a:lnSpc>
                <a:spcPct val="115000"/>
              </a:lnSpc>
              <a:spcBef>
                <a:spcPts val="0"/>
              </a:spcBef>
              <a:spcAft>
                <a:spcPts val="0"/>
              </a:spcAft>
              <a:buNone/>
            </a:pPr>
            <a:r>
              <a:rPr lang="en" sz="800" b="1">
                <a:solidFill>
                  <a:schemeClr val="lt1"/>
                </a:solidFill>
                <a:latin typeface="Franklin Gothic"/>
                <a:ea typeface="Franklin Gothic"/>
                <a:cs typeface="Franklin Gothic"/>
                <a:sym typeface="Franklin Gothic"/>
              </a:rPr>
              <a:t>mediaengagement.org</a:t>
            </a:r>
            <a:r>
              <a:rPr lang="en" sz="800" b="1">
                <a:solidFill>
                  <a:srgbClr val="BF5700"/>
                </a:solidFill>
                <a:latin typeface="Franklin Gothic"/>
                <a:ea typeface="Franklin Gothic"/>
                <a:cs typeface="Franklin Gothic"/>
                <a:sym typeface="Franklin Gothic"/>
              </a:rPr>
              <a:t> | </a:t>
            </a:r>
            <a:r>
              <a:rPr lang="en" sz="800" b="1">
                <a:solidFill>
                  <a:schemeClr val="lt1"/>
                </a:solidFill>
                <a:latin typeface="Franklin Gothic"/>
                <a:ea typeface="Franklin Gothic"/>
                <a:cs typeface="Franklin Gothic"/>
                <a:sym typeface="Franklin Gothic"/>
              </a:rPr>
              <a:t>@engagingnews</a:t>
            </a:r>
            <a:endParaRPr sz="800" b="1">
              <a:solidFill>
                <a:schemeClr val="lt1"/>
              </a:solidFill>
              <a:latin typeface="Franklin Gothic"/>
              <a:ea typeface="Franklin Gothic"/>
              <a:cs typeface="Franklin Gothic"/>
              <a:sym typeface="Franklin Gothic"/>
            </a:endParaRPr>
          </a:p>
        </p:txBody>
      </p:sp>
      <p:cxnSp>
        <p:nvCxnSpPr>
          <p:cNvPr id="33" name="Google Shape;33;p5"/>
          <p:cNvCxnSpPr/>
          <p:nvPr/>
        </p:nvCxnSpPr>
        <p:spPr>
          <a:xfrm>
            <a:off x="-8175" y="2827888"/>
            <a:ext cx="1950600" cy="0"/>
          </a:xfrm>
          <a:prstGeom prst="straightConnector1">
            <a:avLst/>
          </a:prstGeom>
          <a:noFill/>
          <a:ln w="9525" cap="flat" cmpd="sng">
            <a:solidFill>
              <a:srgbClr val="BF5700"/>
            </a:solidFill>
            <a:prstDash val="solid"/>
            <a:round/>
            <a:headEnd type="none" w="med" len="med"/>
            <a:tailEnd type="none" w="med" len="med"/>
          </a:ln>
        </p:spPr>
      </p:cxnSp>
      <p:sp>
        <p:nvSpPr>
          <p:cNvPr id="34" name="Google Shape;34;p5"/>
          <p:cNvSpPr txBox="1">
            <a:spLocks noGrp="1"/>
          </p:cNvSpPr>
          <p:nvPr>
            <p:ph type="title"/>
          </p:nvPr>
        </p:nvSpPr>
        <p:spPr>
          <a:xfrm>
            <a:off x="600625" y="1710800"/>
            <a:ext cx="3765600" cy="841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1pPr>
            <a:lvl2pPr lvl="1"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2pPr>
            <a:lvl3pPr lvl="2"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3pPr>
            <a:lvl4pPr lvl="3"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4pPr>
            <a:lvl5pPr lvl="4"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5pPr>
            <a:lvl6pPr lvl="5"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6pPr>
            <a:lvl7pPr lvl="6"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7pPr>
            <a:lvl8pPr lvl="7"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8pPr>
            <a:lvl9pPr lvl="8"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CUSTOM">
    <p:spTree>
      <p:nvGrpSpPr>
        <p:cNvPr id="1" name="Shape 35"/>
        <p:cNvGrpSpPr/>
        <p:nvPr/>
      </p:nvGrpSpPr>
      <p:grpSpPr>
        <a:xfrm>
          <a:off x="0" y="0"/>
          <a:ext cx="0" cy="0"/>
          <a:chOff x="0" y="0"/>
          <a:chExt cx="0" cy="0"/>
        </a:xfrm>
      </p:grpSpPr>
      <p:sp>
        <p:nvSpPr>
          <p:cNvPr id="36" name="Google Shape;36;p6"/>
          <p:cNvSpPr txBox="1"/>
          <p:nvPr/>
        </p:nvSpPr>
        <p:spPr>
          <a:xfrm>
            <a:off x="218313" y="4701767"/>
            <a:ext cx="5104200" cy="316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990"/>
              <a:buNone/>
            </a:pPr>
            <a:r>
              <a:rPr lang="en" sz="800" b="1">
                <a:solidFill>
                  <a:srgbClr val="333F48"/>
                </a:solidFill>
                <a:latin typeface="Raleway"/>
                <a:ea typeface="Raleway"/>
                <a:cs typeface="Raleway"/>
                <a:sym typeface="Raleway"/>
              </a:rPr>
              <a:t>mediaengagement.org</a:t>
            </a:r>
            <a:r>
              <a:rPr lang="en" sz="800" b="1">
                <a:solidFill>
                  <a:srgbClr val="BF5700"/>
                </a:solidFill>
                <a:latin typeface="Raleway"/>
                <a:ea typeface="Raleway"/>
                <a:cs typeface="Raleway"/>
                <a:sym typeface="Raleway"/>
              </a:rPr>
              <a:t> | </a:t>
            </a:r>
            <a:r>
              <a:rPr lang="en" sz="800" b="1">
                <a:solidFill>
                  <a:srgbClr val="333F48"/>
                </a:solidFill>
                <a:latin typeface="Raleway"/>
                <a:ea typeface="Raleway"/>
                <a:cs typeface="Raleway"/>
                <a:sym typeface="Raleway"/>
              </a:rPr>
              <a:t>@engagingnews</a:t>
            </a:r>
            <a:endParaRPr sz="820">
              <a:solidFill>
                <a:srgbClr val="333F48"/>
              </a:solidFill>
              <a:latin typeface="Raleway"/>
              <a:ea typeface="Raleway"/>
              <a:cs typeface="Raleway"/>
              <a:sym typeface="Raleway"/>
            </a:endParaRPr>
          </a:p>
        </p:txBody>
      </p:sp>
      <p:sp>
        <p:nvSpPr>
          <p:cNvPr id="37" name="Google Shape;37;p6"/>
          <p:cNvSpPr txBox="1"/>
          <p:nvPr/>
        </p:nvSpPr>
        <p:spPr>
          <a:xfrm>
            <a:off x="8376983"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800" b="1">
                <a:solidFill>
                  <a:srgbClr val="333F48"/>
                </a:solidFill>
                <a:latin typeface="Raleway"/>
                <a:ea typeface="Raleway"/>
                <a:cs typeface="Raleway"/>
                <a:sym typeface="Raleway"/>
              </a:rPr>
              <a:t>‹#›</a:t>
            </a:fld>
            <a:endParaRPr sz="800" b="1">
              <a:solidFill>
                <a:srgbClr val="333F48"/>
              </a:solidFill>
              <a:latin typeface="Raleway"/>
              <a:ea typeface="Raleway"/>
              <a:cs typeface="Raleway"/>
              <a:sym typeface="Raleway"/>
            </a:endParaRPr>
          </a:p>
        </p:txBody>
      </p:sp>
      <p:cxnSp>
        <p:nvCxnSpPr>
          <p:cNvPr id="38" name="Google Shape;38;p6"/>
          <p:cNvCxnSpPr/>
          <p:nvPr/>
        </p:nvCxnSpPr>
        <p:spPr>
          <a:xfrm>
            <a:off x="-8175" y="2694300"/>
            <a:ext cx="2237400" cy="0"/>
          </a:xfrm>
          <a:prstGeom prst="straightConnector1">
            <a:avLst/>
          </a:prstGeom>
          <a:noFill/>
          <a:ln w="9525" cap="flat" cmpd="sng">
            <a:solidFill>
              <a:srgbClr val="BF5700"/>
            </a:solidFill>
            <a:prstDash val="solid"/>
            <a:round/>
            <a:headEnd type="none" w="med" len="med"/>
            <a:tailEnd type="none" w="med" len="med"/>
          </a:ln>
        </p:spPr>
      </p:cxnSp>
      <p:sp>
        <p:nvSpPr>
          <p:cNvPr id="39" name="Google Shape;39;p6"/>
          <p:cNvSpPr txBox="1">
            <a:spLocks noGrp="1"/>
          </p:cNvSpPr>
          <p:nvPr>
            <p:ph type="title"/>
          </p:nvPr>
        </p:nvSpPr>
        <p:spPr>
          <a:xfrm>
            <a:off x="646475" y="1562225"/>
            <a:ext cx="3765600" cy="841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1pPr>
            <a:lvl2pPr lvl="1"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2pPr>
            <a:lvl3pPr lvl="2"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3pPr>
            <a:lvl4pPr lvl="3"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4pPr>
            <a:lvl5pPr lvl="4"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5pPr>
            <a:lvl6pPr lvl="5"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6pPr>
            <a:lvl7pPr lvl="6"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7pPr>
            <a:lvl8pPr lvl="7"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8pPr>
            <a:lvl9pPr lvl="8" rtl="0">
              <a:lnSpc>
                <a:spcPct val="90000"/>
              </a:lnSpc>
              <a:spcBef>
                <a:spcPts val="0"/>
              </a:spcBef>
              <a:spcAft>
                <a:spcPts val="0"/>
              </a:spcAft>
              <a:buClr>
                <a:srgbClr val="0097A7"/>
              </a:buClr>
              <a:buSzPts val="4200"/>
              <a:buFont typeface="Anton"/>
              <a:buNone/>
              <a:defRPr sz="4200">
                <a:solidFill>
                  <a:srgbClr val="0097A7"/>
                </a:solidFill>
                <a:latin typeface="Anton"/>
                <a:ea typeface="Anton"/>
                <a:cs typeface="Anton"/>
                <a:sym typeface="Anto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445600" y="1338125"/>
            <a:ext cx="2683500" cy="29184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1pPr>
            <a:lvl2pPr marL="914400" lvl="1"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2pPr>
            <a:lvl3pPr marL="1371600" lvl="2"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3pPr>
            <a:lvl4pPr marL="1828800" lvl="3"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4pPr>
            <a:lvl5pPr marL="2286000" lvl="4"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5pPr>
            <a:lvl6pPr marL="2743200" lvl="5"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6pPr>
            <a:lvl7pPr marL="3200400" lvl="6"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7pPr>
            <a:lvl8pPr marL="3657600" lvl="7"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8pPr>
            <a:lvl9pPr marL="4114800" lvl="8"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9pPr>
          </a:lstStyle>
          <a:p>
            <a:endParaRPr/>
          </a:p>
        </p:txBody>
      </p:sp>
      <p:sp>
        <p:nvSpPr>
          <p:cNvPr id="42" name="Google Shape;42;p7"/>
          <p:cNvSpPr txBox="1">
            <a:spLocks noGrp="1"/>
          </p:cNvSpPr>
          <p:nvPr>
            <p:ph type="body" idx="2"/>
          </p:nvPr>
        </p:nvSpPr>
        <p:spPr>
          <a:xfrm>
            <a:off x="5014900" y="1338125"/>
            <a:ext cx="2683500" cy="29184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1pPr>
            <a:lvl2pPr marL="914400" lvl="1"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2pPr>
            <a:lvl3pPr marL="1371600" lvl="2"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3pPr>
            <a:lvl4pPr marL="1828800" lvl="3"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4pPr>
            <a:lvl5pPr marL="2286000" lvl="4"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5pPr>
            <a:lvl6pPr marL="2743200" lvl="5"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6pPr>
            <a:lvl7pPr marL="3200400" lvl="6"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7pPr>
            <a:lvl8pPr marL="3657600" lvl="7"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8pPr>
            <a:lvl9pPr marL="4114800" lvl="8"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9pPr>
          </a:lstStyle>
          <a:p>
            <a:endParaRPr/>
          </a:p>
        </p:txBody>
      </p:sp>
      <p:cxnSp>
        <p:nvCxnSpPr>
          <p:cNvPr id="43" name="Google Shape;43;p7"/>
          <p:cNvCxnSpPr/>
          <p:nvPr/>
        </p:nvCxnSpPr>
        <p:spPr>
          <a:xfrm>
            <a:off x="-13325" y="1026025"/>
            <a:ext cx="1052700" cy="0"/>
          </a:xfrm>
          <a:prstGeom prst="straightConnector1">
            <a:avLst/>
          </a:prstGeom>
          <a:noFill/>
          <a:ln w="9525" cap="flat" cmpd="sng">
            <a:solidFill>
              <a:srgbClr val="BF5700"/>
            </a:solidFill>
            <a:prstDash val="solid"/>
            <a:round/>
            <a:headEnd type="none" w="med" len="med"/>
            <a:tailEnd type="none" w="med" len="med"/>
          </a:ln>
        </p:spPr>
      </p:cxnSp>
      <p:sp>
        <p:nvSpPr>
          <p:cNvPr id="44" name="Google Shape;44;p7"/>
          <p:cNvSpPr txBox="1"/>
          <p:nvPr/>
        </p:nvSpPr>
        <p:spPr>
          <a:xfrm>
            <a:off x="218313" y="4701767"/>
            <a:ext cx="5104200" cy="316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990"/>
              <a:buNone/>
            </a:pPr>
            <a:r>
              <a:rPr lang="en" sz="800" b="1">
                <a:solidFill>
                  <a:srgbClr val="333F48"/>
                </a:solidFill>
                <a:latin typeface="Raleway"/>
                <a:ea typeface="Raleway"/>
                <a:cs typeface="Raleway"/>
                <a:sym typeface="Raleway"/>
              </a:rPr>
              <a:t>mediaengagement.org</a:t>
            </a:r>
            <a:r>
              <a:rPr lang="en" sz="800" b="1">
                <a:solidFill>
                  <a:srgbClr val="BF5700"/>
                </a:solidFill>
                <a:latin typeface="Raleway"/>
                <a:ea typeface="Raleway"/>
                <a:cs typeface="Raleway"/>
                <a:sym typeface="Raleway"/>
              </a:rPr>
              <a:t> | </a:t>
            </a:r>
            <a:r>
              <a:rPr lang="en" sz="800" b="1">
                <a:solidFill>
                  <a:srgbClr val="333F48"/>
                </a:solidFill>
                <a:latin typeface="Raleway"/>
                <a:ea typeface="Raleway"/>
                <a:cs typeface="Raleway"/>
                <a:sym typeface="Raleway"/>
              </a:rPr>
              <a:t>@engagingnews</a:t>
            </a:r>
            <a:endParaRPr sz="820">
              <a:solidFill>
                <a:srgbClr val="333F48"/>
              </a:solidFill>
              <a:latin typeface="Raleway"/>
              <a:ea typeface="Raleway"/>
              <a:cs typeface="Raleway"/>
              <a:sym typeface="Raleway"/>
            </a:endParaRPr>
          </a:p>
        </p:txBody>
      </p:sp>
      <p:sp>
        <p:nvSpPr>
          <p:cNvPr id="45" name="Google Shape;45;p7"/>
          <p:cNvSpPr txBox="1"/>
          <p:nvPr/>
        </p:nvSpPr>
        <p:spPr>
          <a:xfrm>
            <a:off x="8376983"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800" b="1">
                <a:solidFill>
                  <a:srgbClr val="333F48"/>
                </a:solidFill>
                <a:latin typeface="Raleway"/>
                <a:ea typeface="Raleway"/>
                <a:cs typeface="Raleway"/>
                <a:sym typeface="Raleway"/>
              </a:rPr>
              <a:t>‹#›</a:t>
            </a:fld>
            <a:endParaRPr sz="800" b="1">
              <a:solidFill>
                <a:srgbClr val="333F48"/>
              </a:solidFill>
              <a:latin typeface="Raleway"/>
              <a:ea typeface="Raleway"/>
              <a:cs typeface="Raleway"/>
              <a:sym typeface="Raleway"/>
            </a:endParaRPr>
          </a:p>
        </p:txBody>
      </p:sp>
      <p:sp>
        <p:nvSpPr>
          <p:cNvPr id="46" name="Google Shape;46;p7"/>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1pPr>
            <a:lvl2pPr lvl="1"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2pPr>
            <a:lvl3pPr lvl="2"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3pPr>
            <a:lvl4pPr lvl="3"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4pPr>
            <a:lvl5pPr lvl="4"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5pPr>
            <a:lvl6pPr lvl="5"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6pPr>
            <a:lvl7pPr lvl="6"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7pPr>
            <a:lvl8pPr lvl="7"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8pPr>
            <a:lvl9pPr lvl="8"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2">
  <p:cSld name="CUSTOM_2">
    <p:bg>
      <p:bgPr>
        <a:solidFill>
          <a:srgbClr val="0097A7"/>
        </a:solidFill>
        <a:effectLst/>
      </p:bgPr>
    </p:bg>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467375" y="1937750"/>
            <a:ext cx="2683500" cy="24780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1pPr>
            <a:lvl2pPr marL="914400" lvl="1"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2pPr>
            <a:lvl3pPr marL="1371600" lvl="2"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3pPr>
            <a:lvl4pPr marL="1828800" lvl="3"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4pPr>
            <a:lvl5pPr marL="2286000" lvl="4"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5pPr>
            <a:lvl6pPr marL="2743200" lvl="5"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6pPr>
            <a:lvl7pPr marL="3200400" lvl="6"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7pPr>
            <a:lvl8pPr marL="3657600" lvl="7"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8pPr>
            <a:lvl9pPr marL="4114800" lvl="8" indent="-298450" rtl="0">
              <a:spcBef>
                <a:spcPts val="0"/>
              </a:spcBef>
              <a:spcAft>
                <a:spcPts val="0"/>
              </a:spcAft>
              <a:buClr>
                <a:schemeClr val="lt1"/>
              </a:buClr>
              <a:buSzPts val="1100"/>
              <a:buFont typeface="Franklin Gothic"/>
              <a:buChar char="■"/>
              <a:defRPr sz="1100">
                <a:solidFill>
                  <a:schemeClr val="lt1"/>
                </a:solidFill>
                <a:latin typeface="Franklin Gothic"/>
                <a:ea typeface="Franklin Gothic"/>
                <a:cs typeface="Franklin Gothic"/>
                <a:sym typeface="Franklin Gothic"/>
              </a:defRPr>
            </a:lvl9pPr>
          </a:lstStyle>
          <a:p>
            <a:endParaRPr/>
          </a:p>
        </p:txBody>
      </p:sp>
      <p:sp>
        <p:nvSpPr>
          <p:cNvPr id="62" name="Google Shape;62;p10"/>
          <p:cNvSpPr txBox="1"/>
          <p:nvPr/>
        </p:nvSpPr>
        <p:spPr>
          <a:xfrm>
            <a:off x="5869750" y="40156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 name="Google Shape;65;p10"/>
          <p:cNvSpPr txBox="1"/>
          <p:nvPr/>
        </p:nvSpPr>
        <p:spPr>
          <a:xfrm>
            <a:off x="8376983"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800" b="1">
                <a:solidFill>
                  <a:srgbClr val="333F48"/>
                </a:solidFill>
                <a:latin typeface="Raleway"/>
                <a:ea typeface="Raleway"/>
                <a:cs typeface="Raleway"/>
                <a:sym typeface="Raleway"/>
              </a:rPr>
              <a:t>‹#›</a:t>
            </a:fld>
            <a:endParaRPr sz="800" b="1">
              <a:solidFill>
                <a:srgbClr val="333F48"/>
              </a:solidFill>
              <a:latin typeface="Raleway"/>
              <a:ea typeface="Raleway"/>
              <a:cs typeface="Raleway"/>
              <a:sym typeface="Raleway"/>
            </a:endParaRPr>
          </a:p>
        </p:txBody>
      </p:sp>
      <p:sp>
        <p:nvSpPr>
          <p:cNvPr id="66" name="Google Shape;66;p10"/>
          <p:cNvSpPr txBox="1">
            <a:spLocks noGrp="1"/>
          </p:cNvSpPr>
          <p:nvPr>
            <p:ph type="title"/>
          </p:nvPr>
        </p:nvSpPr>
        <p:spPr>
          <a:xfrm>
            <a:off x="467375" y="561750"/>
            <a:ext cx="2755800" cy="9585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1pPr>
            <a:lvl2pPr lvl="1"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2pPr>
            <a:lvl3pPr lvl="2"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3pPr>
            <a:lvl4pPr lvl="3"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4pPr>
            <a:lvl5pPr lvl="4"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5pPr>
            <a:lvl6pPr lvl="5"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6pPr>
            <a:lvl7pPr lvl="6"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7pPr>
            <a:lvl8pPr lvl="7"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8pPr>
            <a:lvl9pPr lvl="8" rtl="0">
              <a:lnSpc>
                <a:spcPct val="90000"/>
              </a:lnSpc>
              <a:spcBef>
                <a:spcPts val="0"/>
              </a:spcBef>
              <a:spcAft>
                <a:spcPts val="0"/>
              </a:spcAft>
              <a:buClr>
                <a:srgbClr val="333F48"/>
              </a:buClr>
              <a:buSzPts val="3000"/>
              <a:buFont typeface="Anton"/>
              <a:buNone/>
              <a:defRPr sz="3000">
                <a:solidFill>
                  <a:srgbClr val="333F48"/>
                </a:solidFill>
                <a:latin typeface="Anton"/>
                <a:ea typeface="Anton"/>
                <a:cs typeface="Anton"/>
                <a:sym typeface="Anto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2 1">
  <p:cSld name="CUSTOM_2_1">
    <p:bg>
      <p:bgPr>
        <a:solidFill>
          <a:schemeClr val="lt1"/>
        </a:solidFill>
        <a:effectLst/>
      </p:bgPr>
    </p:bg>
    <p:spTree>
      <p:nvGrpSpPr>
        <p:cNvPr id="1" name="Shape 67"/>
        <p:cNvGrpSpPr/>
        <p:nvPr/>
      </p:nvGrpSpPr>
      <p:grpSpPr>
        <a:xfrm>
          <a:off x="0" y="0"/>
          <a:ext cx="0" cy="0"/>
          <a:chOff x="0" y="0"/>
          <a:chExt cx="0" cy="0"/>
        </a:xfrm>
      </p:grpSpPr>
      <p:sp>
        <p:nvSpPr>
          <p:cNvPr id="68" name="Google Shape;68;p11"/>
          <p:cNvSpPr txBox="1">
            <a:spLocks noGrp="1"/>
          </p:cNvSpPr>
          <p:nvPr>
            <p:ph type="body" idx="1"/>
          </p:nvPr>
        </p:nvSpPr>
        <p:spPr>
          <a:xfrm>
            <a:off x="467375" y="1937750"/>
            <a:ext cx="2683500" cy="24780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1pPr>
            <a:lvl2pPr marL="914400" lvl="1"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2pPr>
            <a:lvl3pPr marL="1371600" lvl="2"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3pPr>
            <a:lvl4pPr marL="1828800" lvl="3"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4pPr>
            <a:lvl5pPr marL="2286000" lvl="4"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5pPr>
            <a:lvl6pPr marL="2743200" lvl="5"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6pPr>
            <a:lvl7pPr marL="3200400" lvl="6"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7pPr>
            <a:lvl8pPr marL="3657600" lvl="7"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8pPr>
            <a:lvl9pPr marL="4114800" lvl="8" indent="-298450" rtl="0">
              <a:spcBef>
                <a:spcPts val="0"/>
              </a:spcBef>
              <a:spcAft>
                <a:spcPts val="0"/>
              </a:spcAft>
              <a:buClr>
                <a:srgbClr val="333F48"/>
              </a:buClr>
              <a:buSzPts val="1100"/>
              <a:buFont typeface="Franklin Gothic"/>
              <a:buChar char="■"/>
              <a:defRPr sz="1100">
                <a:solidFill>
                  <a:srgbClr val="333F48"/>
                </a:solidFill>
                <a:latin typeface="Franklin Gothic"/>
                <a:ea typeface="Franklin Gothic"/>
                <a:cs typeface="Franklin Gothic"/>
                <a:sym typeface="Franklin Gothic"/>
              </a:defRPr>
            </a:lvl9pPr>
          </a:lstStyle>
          <a:p>
            <a:endParaRPr/>
          </a:p>
        </p:txBody>
      </p:sp>
      <p:sp>
        <p:nvSpPr>
          <p:cNvPr id="69" name="Google Shape;69;p11"/>
          <p:cNvSpPr txBox="1"/>
          <p:nvPr/>
        </p:nvSpPr>
        <p:spPr>
          <a:xfrm>
            <a:off x="5869750" y="40156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cxnSp>
        <p:nvCxnSpPr>
          <p:cNvPr id="70" name="Google Shape;70;p11"/>
          <p:cNvCxnSpPr/>
          <p:nvPr/>
        </p:nvCxnSpPr>
        <p:spPr>
          <a:xfrm>
            <a:off x="-13325" y="1681950"/>
            <a:ext cx="1052700" cy="0"/>
          </a:xfrm>
          <a:prstGeom prst="straightConnector1">
            <a:avLst/>
          </a:prstGeom>
          <a:noFill/>
          <a:ln w="9525" cap="flat" cmpd="sng">
            <a:solidFill>
              <a:srgbClr val="BF5700"/>
            </a:solidFill>
            <a:prstDash val="solid"/>
            <a:round/>
            <a:headEnd type="none" w="med" len="med"/>
            <a:tailEnd type="none" w="med" len="med"/>
          </a:ln>
        </p:spPr>
      </p:cxnSp>
      <p:sp>
        <p:nvSpPr>
          <p:cNvPr id="71" name="Google Shape;71;p11"/>
          <p:cNvSpPr txBox="1"/>
          <p:nvPr/>
        </p:nvSpPr>
        <p:spPr>
          <a:xfrm>
            <a:off x="218313" y="4701767"/>
            <a:ext cx="5104200" cy="316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990"/>
              <a:buNone/>
            </a:pPr>
            <a:r>
              <a:rPr lang="en" sz="800" b="1">
                <a:solidFill>
                  <a:srgbClr val="333F48"/>
                </a:solidFill>
                <a:latin typeface="Raleway"/>
                <a:ea typeface="Raleway"/>
                <a:cs typeface="Raleway"/>
                <a:sym typeface="Raleway"/>
              </a:rPr>
              <a:t>mediaengagement.org</a:t>
            </a:r>
            <a:r>
              <a:rPr lang="en" sz="800" b="1">
                <a:solidFill>
                  <a:srgbClr val="BF5700"/>
                </a:solidFill>
                <a:latin typeface="Raleway"/>
                <a:ea typeface="Raleway"/>
                <a:cs typeface="Raleway"/>
                <a:sym typeface="Raleway"/>
              </a:rPr>
              <a:t> | </a:t>
            </a:r>
            <a:r>
              <a:rPr lang="en" sz="800" b="1">
                <a:solidFill>
                  <a:srgbClr val="333F48"/>
                </a:solidFill>
                <a:latin typeface="Raleway"/>
                <a:ea typeface="Raleway"/>
                <a:cs typeface="Raleway"/>
                <a:sym typeface="Raleway"/>
              </a:rPr>
              <a:t>@engagingnews</a:t>
            </a:r>
            <a:endParaRPr sz="820">
              <a:solidFill>
                <a:srgbClr val="333F48"/>
              </a:solidFill>
              <a:latin typeface="Raleway"/>
              <a:ea typeface="Raleway"/>
              <a:cs typeface="Raleway"/>
              <a:sym typeface="Raleway"/>
            </a:endParaRPr>
          </a:p>
        </p:txBody>
      </p:sp>
      <p:sp>
        <p:nvSpPr>
          <p:cNvPr id="72" name="Google Shape;72;p11"/>
          <p:cNvSpPr txBox="1"/>
          <p:nvPr/>
        </p:nvSpPr>
        <p:spPr>
          <a:xfrm>
            <a:off x="8376983"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800" b="1">
                <a:solidFill>
                  <a:srgbClr val="333F48"/>
                </a:solidFill>
                <a:latin typeface="Raleway"/>
                <a:ea typeface="Raleway"/>
                <a:cs typeface="Raleway"/>
                <a:sym typeface="Raleway"/>
              </a:rPr>
              <a:t>‹#›</a:t>
            </a:fld>
            <a:endParaRPr sz="800" b="1">
              <a:solidFill>
                <a:srgbClr val="333F48"/>
              </a:solidFill>
              <a:latin typeface="Raleway"/>
              <a:ea typeface="Raleway"/>
              <a:cs typeface="Raleway"/>
              <a:sym typeface="Raleway"/>
            </a:endParaRPr>
          </a:p>
        </p:txBody>
      </p:sp>
      <p:sp>
        <p:nvSpPr>
          <p:cNvPr id="73" name="Google Shape;73;p11"/>
          <p:cNvSpPr txBox="1">
            <a:spLocks noGrp="1"/>
          </p:cNvSpPr>
          <p:nvPr>
            <p:ph type="title"/>
          </p:nvPr>
        </p:nvSpPr>
        <p:spPr>
          <a:xfrm>
            <a:off x="467375" y="561750"/>
            <a:ext cx="2755800" cy="9585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1pPr>
            <a:lvl2pPr lvl="1"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2pPr>
            <a:lvl3pPr lvl="2"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3pPr>
            <a:lvl4pPr lvl="3"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4pPr>
            <a:lvl5pPr lvl="4"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5pPr>
            <a:lvl6pPr lvl="5"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6pPr>
            <a:lvl7pPr lvl="6"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7pPr>
            <a:lvl8pPr lvl="7"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8pPr>
            <a:lvl9pPr lvl="8" rtl="0">
              <a:lnSpc>
                <a:spcPct val="90000"/>
              </a:lnSpc>
              <a:spcBef>
                <a:spcPts val="0"/>
              </a:spcBef>
              <a:spcAft>
                <a:spcPts val="0"/>
              </a:spcAft>
              <a:buClr>
                <a:srgbClr val="0097A7"/>
              </a:buClr>
              <a:buSzPts val="3000"/>
              <a:buFont typeface="Anton"/>
              <a:buNone/>
              <a:defRPr sz="3000">
                <a:solidFill>
                  <a:srgbClr val="0097A7"/>
                </a:solidFill>
                <a:latin typeface="Anton"/>
                <a:ea typeface="Anton"/>
                <a:cs typeface="Anton"/>
                <a:sym typeface="Anto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 name="Google Shape;8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9" name="Google Shape;8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2" name="Google Shape;92;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3" name="Google Shape;93;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4" name="Google Shape;9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5.xml"/><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26"/>
          <p:cNvSpPr/>
          <p:nvPr/>
        </p:nvSpPr>
        <p:spPr>
          <a:xfrm>
            <a:off x="5108700" y="0"/>
            <a:ext cx="4035300" cy="5143500"/>
          </a:xfrm>
          <a:prstGeom prst="rect">
            <a:avLst/>
          </a:prstGeom>
          <a:solidFill>
            <a:srgbClr val="33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txBox="1"/>
          <p:nvPr/>
        </p:nvSpPr>
        <p:spPr>
          <a:xfrm>
            <a:off x="6320325" y="4779650"/>
            <a:ext cx="2264100" cy="123000"/>
          </a:xfrm>
          <a:prstGeom prst="rect">
            <a:avLst/>
          </a:prstGeom>
          <a:noFill/>
          <a:ln>
            <a:noFill/>
          </a:ln>
        </p:spPr>
        <p:txBody>
          <a:bodyPr spcFirstLastPara="1" wrap="square" lIns="0" tIns="0" rIns="0" bIns="0" anchor="t" anchorCtr="0">
            <a:spAutoFit/>
          </a:bodyPr>
          <a:lstStyle/>
          <a:p>
            <a:pPr marL="0" lvl="0" indent="0" algn="r" rtl="0">
              <a:lnSpc>
                <a:spcPct val="115000"/>
              </a:lnSpc>
              <a:spcBef>
                <a:spcPts val="0"/>
              </a:spcBef>
              <a:spcAft>
                <a:spcPts val="0"/>
              </a:spcAft>
              <a:buNone/>
            </a:pPr>
            <a:r>
              <a:rPr lang="en" sz="800" b="1">
                <a:solidFill>
                  <a:schemeClr val="lt1"/>
                </a:solidFill>
                <a:latin typeface="Franklin Gothic"/>
                <a:ea typeface="Franklin Gothic"/>
                <a:cs typeface="Franklin Gothic"/>
                <a:sym typeface="Franklin Gothic"/>
              </a:rPr>
              <a:t>mediaengagement.org</a:t>
            </a:r>
            <a:r>
              <a:rPr lang="en" sz="800" b="1">
                <a:solidFill>
                  <a:srgbClr val="BF5700"/>
                </a:solidFill>
                <a:latin typeface="Franklin Gothic"/>
                <a:ea typeface="Franklin Gothic"/>
                <a:cs typeface="Franklin Gothic"/>
                <a:sym typeface="Franklin Gothic"/>
              </a:rPr>
              <a:t> | </a:t>
            </a:r>
            <a:r>
              <a:rPr lang="en" sz="800" b="1">
                <a:solidFill>
                  <a:schemeClr val="lt1"/>
                </a:solidFill>
                <a:latin typeface="Franklin Gothic"/>
                <a:ea typeface="Franklin Gothic"/>
                <a:cs typeface="Franklin Gothic"/>
                <a:sym typeface="Franklin Gothic"/>
              </a:rPr>
              <a:t>@engagingnews</a:t>
            </a:r>
            <a:endParaRPr sz="800" b="1">
              <a:solidFill>
                <a:schemeClr val="lt1"/>
              </a:solidFill>
              <a:latin typeface="Franklin Gothic"/>
              <a:ea typeface="Franklin Gothic"/>
              <a:cs typeface="Franklin Gothic"/>
              <a:sym typeface="Franklin Gothic"/>
            </a:endParaRPr>
          </a:p>
        </p:txBody>
      </p:sp>
      <p:sp>
        <p:nvSpPr>
          <p:cNvPr id="153" name="Google Shape;153;p26"/>
          <p:cNvSpPr/>
          <p:nvPr/>
        </p:nvSpPr>
        <p:spPr>
          <a:xfrm>
            <a:off x="4549125" y="551550"/>
            <a:ext cx="4035300" cy="404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txBox="1"/>
          <p:nvPr/>
        </p:nvSpPr>
        <p:spPr>
          <a:xfrm>
            <a:off x="559575" y="125850"/>
            <a:ext cx="1162800" cy="42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600"/>
              </a:spcAft>
              <a:buNone/>
            </a:pPr>
            <a:r>
              <a:rPr lang="en" sz="1800" dirty="0">
                <a:solidFill>
                  <a:srgbClr val="333F48"/>
                </a:solidFill>
                <a:latin typeface="Anton"/>
                <a:ea typeface="Anton"/>
                <a:cs typeface="Anton"/>
                <a:sym typeface="Anton"/>
              </a:rPr>
              <a:t>11.16.2023</a:t>
            </a:r>
            <a:endParaRPr sz="1800" dirty="0">
              <a:solidFill>
                <a:srgbClr val="333F48"/>
              </a:solidFill>
              <a:latin typeface="Anton"/>
              <a:ea typeface="Anton"/>
              <a:cs typeface="Anton"/>
              <a:sym typeface="Anton"/>
            </a:endParaRPr>
          </a:p>
        </p:txBody>
      </p:sp>
      <p:cxnSp>
        <p:nvCxnSpPr>
          <p:cNvPr id="156" name="Google Shape;156;p26"/>
          <p:cNvCxnSpPr/>
          <p:nvPr/>
        </p:nvCxnSpPr>
        <p:spPr>
          <a:xfrm>
            <a:off x="-8175" y="2827888"/>
            <a:ext cx="1950600" cy="0"/>
          </a:xfrm>
          <a:prstGeom prst="straightConnector1">
            <a:avLst/>
          </a:prstGeom>
          <a:noFill/>
          <a:ln w="9525" cap="flat" cmpd="sng">
            <a:solidFill>
              <a:srgbClr val="BF5700"/>
            </a:solidFill>
            <a:prstDash val="solid"/>
            <a:round/>
            <a:headEnd type="none" w="med" len="med"/>
            <a:tailEnd type="none" w="med" len="med"/>
          </a:ln>
        </p:spPr>
      </p:cxnSp>
      <p:sp>
        <p:nvSpPr>
          <p:cNvPr id="157" name="Google Shape;157;p26"/>
          <p:cNvSpPr txBox="1"/>
          <p:nvPr/>
        </p:nvSpPr>
        <p:spPr>
          <a:xfrm>
            <a:off x="628503" y="3119744"/>
            <a:ext cx="3765600" cy="8925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b="1" i="1" dirty="0">
                <a:solidFill>
                  <a:srgbClr val="333F48"/>
                </a:solidFill>
                <a:latin typeface="Franklin Gothic"/>
                <a:ea typeface="Franklin Gothic"/>
                <a:cs typeface="Franklin Gothic"/>
                <a:sym typeface="Franklin Gothic"/>
              </a:rPr>
              <a:t>Samuel Woolley, PhD</a:t>
            </a:r>
          </a:p>
          <a:p>
            <a:pPr marL="0" lvl="0" indent="0" algn="l" rtl="0">
              <a:lnSpc>
                <a:spcPct val="115000"/>
              </a:lnSpc>
              <a:spcBef>
                <a:spcPts val="0"/>
              </a:spcBef>
              <a:spcAft>
                <a:spcPts val="0"/>
              </a:spcAft>
              <a:buNone/>
            </a:pPr>
            <a:r>
              <a:rPr lang="en" sz="1000" i="1" dirty="0">
                <a:solidFill>
                  <a:srgbClr val="333F48"/>
                </a:solidFill>
                <a:latin typeface="Franklin Gothic"/>
                <a:ea typeface="Franklin Gothic"/>
                <a:cs typeface="Franklin Gothic"/>
                <a:sym typeface="Franklin Gothic"/>
              </a:rPr>
              <a:t>Program Director, CME Propaganda Research Lab</a:t>
            </a:r>
          </a:p>
          <a:p>
            <a:pPr marL="0" lvl="0" indent="0" algn="l" rtl="0">
              <a:lnSpc>
                <a:spcPct val="115000"/>
              </a:lnSpc>
              <a:spcBef>
                <a:spcPts val="0"/>
              </a:spcBef>
              <a:spcAft>
                <a:spcPts val="0"/>
              </a:spcAft>
              <a:buNone/>
            </a:pPr>
            <a:r>
              <a:rPr lang="en" sz="1000" i="1" dirty="0">
                <a:solidFill>
                  <a:srgbClr val="333F48"/>
                </a:solidFill>
                <a:latin typeface="Franklin Gothic"/>
                <a:ea typeface="Franklin Gothic"/>
                <a:cs typeface="Franklin Gothic"/>
                <a:sym typeface="Franklin Gothic"/>
              </a:rPr>
              <a:t>Assistant Professor, School of Journalism &amp; Media</a:t>
            </a:r>
          </a:p>
          <a:p>
            <a:pPr marL="0" lvl="0" indent="0" algn="l" rtl="0">
              <a:lnSpc>
                <a:spcPct val="115000"/>
              </a:lnSpc>
              <a:spcBef>
                <a:spcPts val="0"/>
              </a:spcBef>
              <a:spcAft>
                <a:spcPts val="0"/>
              </a:spcAft>
              <a:buNone/>
            </a:pPr>
            <a:r>
              <a:rPr lang="en" sz="1000" i="1" dirty="0">
                <a:solidFill>
                  <a:srgbClr val="333F48"/>
                </a:solidFill>
                <a:latin typeface="Franklin Gothic"/>
                <a:ea typeface="Franklin Gothic"/>
                <a:cs typeface="Franklin Gothic"/>
                <a:sym typeface="Franklin Gothic"/>
              </a:rPr>
              <a:t>Fellow, R.P. Doherty, Sr. Professorship in Communication</a:t>
            </a:r>
          </a:p>
        </p:txBody>
      </p:sp>
      <p:sp>
        <p:nvSpPr>
          <p:cNvPr id="158" name="Google Shape;158;p26"/>
          <p:cNvSpPr txBox="1">
            <a:spLocks noGrp="1"/>
          </p:cNvSpPr>
          <p:nvPr>
            <p:ph type="title"/>
          </p:nvPr>
        </p:nvSpPr>
        <p:spPr>
          <a:xfrm>
            <a:off x="93879" y="1726394"/>
            <a:ext cx="4938621"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5"/>
                </a:solidFill>
              </a:rPr>
              <a:t>Political Relational Influencers: </a:t>
            </a:r>
            <a:br>
              <a:rPr lang="en" sz="2400" dirty="0">
                <a:solidFill>
                  <a:schemeClr val="accent5"/>
                </a:solidFill>
              </a:rPr>
            </a:br>
            <a:r>
              <a:rPr lang="en" sz="2400" dirty="0">
                <a:solidFill>
                  <a:schemeClr val="accent5"/>
                </a:solidFill>
              </a:rPr>
              <a:t>The Mobilization of Influencers in </a:t>
            </a:r>
            <a:br>
              <a:rPr lang="en" sz="2400" dirty="0">
                <a:solidFill>
                  <a:schemeClr val="accent5"/>
                </a:solidFill>
              </a:rPr>
            </a:br>
            <a:r>
              <a:rPr lang="en" sz="2400" dirty="0">
                <a:solidFill>
                  <a:schemeClr val="accent5"/>
                </a:solidFill>
              </a:rPr>
              <a:t>the Political Arena</a:t>
            </a:r>
            <a:endParaRPr sz="2400" dirty="0">
              <a:solidFill>
                <a:schemeClr val="accent5"/>
              </a:solidFill>
            </a:endParaRPr>
          </a:p>
        </p:txBody>
      </p:sp>
      <p:pic>
        <p:nvPicPr>
          <p:cNvPr id="15" name="Picture 2">
            <a:extLst>
              <a:ext uri="{FF2B5EF4-FFF2-40B4-BE49-F238E27FC236}">
                <a16:creationId xmlns:a16="http://schemas.microsoft.com/office/drawing/2014/main" id="{6FFAA0B9-4F96-694B-A14C-FBF00AAA7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52" y="4214811"/>
            <a:ext cx="428182" cy="4281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8CB5A9C0-4035-374C-B165-3FA2206E5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749" y="4206319"/>
            <a:ext cx="428181" cy="428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Open Society Foundations | NYXT">
            <a:extLst>
              <a:ext uri="{FF2B5EF4-FFF2-40B4-BE49-F238E27FC236}">
                <a16:creationId xmlns:a16="http://schemas.microsoft.com/office/drawing/2014/main" id="{90D58311-9F8B-6F4B-96B8-70F54E14A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509" y="4119544"/>
            <a:ext cx="601731" cy="6017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Google and MIT prove social media can slow the spread of fake news">
            <a:extLst>
              <a:ext uri="{FF2B5EF4-FFF2-40B4-BE49-F238E27FC236}">
                <a16:creationId xmlns:a16="http://schemas.microsoft.com/office/drawing/2014/main" id="{88A1AE28-CB45-864C-9847-79532646F5F7}"/>
              </a:ext>
            </a:extLst>
          </p:cNvPr>
          <p:cNvSpPr>
            <a:spLocks noChangeAspect="1" noChangeArrowheads="1"/>
          </p:cNvSpPr>
          <p:nvPr/>
        </p:nvSpPr>
        <p:spPr bwMode="auto">
          <a:xfrm>
            <a:off x="3175" y="0"/>
            <a:ext cx="913765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Google and MIT prove social media can slow the spread of fake news">
            <a:extLst>
              <a:ext uri="{FF2B5EF4-FFF2-40B4-BE49-F238E27FC236}">
                <a16:creationId xmlns:a16="http://schemas.microsoft.com/office/drawing/2014/main" id="{4F697499-68FA-ED4E-AF84-F8239C97DFB2}"/>
              </a:ext>
            </a:extLst>
          </p:cNvPr>
          <p:cNvSpPr>
            <a:spLocks noChangeAspect="1" noChangeArrowheads="1"/>
          </p:cNvSpPr>
          <p:nvPr/>
        </p:nvSpPr>
        <p:spPr bwMode="auto">
          <a:xfrm>
            <a:off x="155575" y="152400"/>
            <a:ext cx="913765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laptop with windows emanating from it">
            <a:extLst>
              <a:ext uri="{FF2B5EF4-FFF2-40B4-BE49-F238E27FC236}">
                <a16:creationId xmlns:a16="http://schemas.microsoft.com/office/drawing/2014/main" id="{9E222590-BF7D-A54A-9B68-C853C67DCE2E}"/>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4112" t="6049" r="51758"/>
          <a:stretch/>
        </p:blipFill>
        <p:spPr bwMode="auto">
          <a:xfrm>
            <a:off x="4545950" y="551550"/>
            <a:ext cx="4035301" cy="404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1" name="Google Shape;181;p2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Defining “Political Relational Influencers”:</a:t>
            </a:r>
            <a:endParaRPr dirty="0"/>
          </a:p>
        </p:txBody>
      </p:sp>
      <p:sp>
        <p:nvSpPr>
          <p:cNvPr id="3" name="TextBox 2">
            <a:extLst>
              <a:ext uri="{FF2B5EF4-FFF2-40B4-BE49-F238E27FC236}">
                <a16:creationId xmlns:a16="http://schemas.microsoft.com/office/drawing/2014/main" id="{C4F66557-E003-AB83-6EF3-CBE1CAE862B8}"/>
              </a:ext>
            </a:extLst>
          </p:cNvPr>
          <p:cNvSpPr txBox="1"/>
          <p:nvPr/>
        </p:nvSpPr>
        <p:spPr>
          <a:xfrm>
            <a:off x="341275" y="1674912"/>
            <a:ext cx="7563585" cy="2051203"/>
          </a:xfrm>
          <a:prstGeom prst="rect">
            <a:avLst/>
          </a:prstGeom>
          <a:noFill/>
        </p:spPr>
        <p:txBody>
          <a:bodyPr wrap="square">
            <a:spAutoFit/>
          </a:bodyPr>
          <a:lstStyle/>
          <a:p>
            <a:pPr>
              <a:lnSpc>
                <a:spcPct val="130000"/>
              </a:lnSpc>
            </a:pPr>
            <a:r>
              <a:rPr lang="en-US" sz="2000" dirty="0"/>
              <a:t>“Content creators who promote political and social causes toward their audiences by expressing support for them and endorsing them implicitly or explicitly. They are different from influencers in other topical domains in their willingness to associate their online influence with political and social causes”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1" name="Google Shape;181;p2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Methods</a:t>
            </a:r>
            <a:endParaRPr dirty="0"/>
          </a:p>
        </p:txBody>
      </p:sp>
      <p:sp>
        <p:nvSpPr>
          <p:cNvPr id="3" name="TextBox 2">
            <a:extLst>
              <a:ext uri="{FF2B5EF4-FFF2-40B4-BE49-F238E27FC236}">
                <a16:creationId xmlns:a16="http://schemas.microsoft.com/office/drawing/2014/main" id="{C4F66557-E003-AB83-6EF3-CBE1CAE862B8}"/>
              </a:ext>
            </a:extLst>
          </p:cNvPr>
          <p:cNvSpPr txBox="1"/>
          <p:nvPr/>
        </p:nvSpPr>
        <p:spPr>
          <a:xfrm>
            <a:off x="341275" y="1298897"/>
            <a:ext cx="8982187" cy="3295710"/>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sz="1800" dirty="0"/>
              <a:t>18 semi-structured, in-depth, interviews w/ influence campaign stakeholders</a:t>
            </a:r>
          </a:p>
          <a:p>
            <a:pPr marL="342900" indent="-342900">
              <a:lnSpc>
                <a:spcPct val="130000"/>
              </a:lnSpc>
              <a:buFont typeface="Arial" panose="020B0604020202020204" pitchFamily="34" charset="0"/>
              <a:buChar char="•"/>
            </a:pPr>
            <a:r>
              <a:rPr lang="en-US" sz="1800" dirty="0"/>
              <a:t>Interviewees selected via non-probability purposive/snowball sampling</a:t>
            </a:r>
          </a:p>
          <a:p>
            <a:pPr marL="342900" indent="-342900">
              <a:lnSpc>
                <a:spcPct val="130000"/>
              </a:lnSpc>
              <a:buFont typeface="Arial" panose="020B0604020202020204" pitchFamily="34" charset="0"/>
              <a:buChar char="•"/>
            </a:pPr>
            <a:r>
              <a:rPr lang="en-US" sz="1800" dirty="0"/>
              <a:t>Two interviewers for each interview</a:t>
            </a:r>
          </a:p>
          <a:p>
            <a:pPr marL="342900" indent="-342900">
              <a:lnSpc>
                <a:spcPct val="130000"/>
              </a:lnSpc>
              <a:buFont typeface="Arial" panose="020B0604020202020204" pitchFamily="34" charset="0"/>
              <a:buChar char="•"/>
            </a:pPr>
            <a:r>
              <a:rPr lang="en-US" sz="1800" dirty="0"/>
              <a:t>Average of 45 minutes long, recorded, conducted via zoom</a:t>
            </a:r>
          </a:p>
          <a:p>
            <a:pPr marL="342900" indent="-342900">
              <a:lnSpc>
                <a:spcPct val="130000"/>
              </a:lnSpc>
              <a:buFont typeface="Arial" panose="020B0604020202020204" pitchFamily="34" charset="0"/>
              <a:buChar char="•"/>
            </a:pPr>
            <a:r>
              <a:rPr lang="en-US" sz="1800" dirty="0"/>
              <a:t>Anonymity granted to interviewees</a:t>
            </a:r>
          </a:p>
          <a:p>
            <a:pPr marL="342900" indent="-342900">
              <a:lnSpc>
                <a:spcPct val="130000"/>
              </a:lnSpc>
              <a:buFont typeface="Arial" panose="020B0604020202020204" pitchFamily="34" charset="0"/>
              <a:buChar char="•"/>
            </a:pPr>
            <a:r>
              <a:rPr lang="en-US" sz="1800" dirty="0"/>
              <a:t>Focus on TikTok and Instagram</a:t>
            </a:r>
          </a:p>
          <a:p>
            <a:pPr marL="342900" indent="-342900">
              <a:lnSpc>
                <a:spcPct val="130000"/>
              </a:lnSpc>
              <a:buFont typeface="Arial" panose="020B0604020202020204" pitchFamily="34" charset="0"/>
              <a:buChar char="•"/>
            </a:pPr>
            <a:r>
              <a:rPr lang="en-US" sz="1800" dirty="0"/>
              <a:t>Thematic memos created after each interview</a:t>
            </a:r>
          </a:p>
          <a:p>
            <a:pPr marL="342900" indent="-342900">
              <a:lnSpc>
                <a:spcPct val="130000"/>
              </a:lnSpc>
              <a:buFont typeface="Arial" panose="020B0604020202020204" pitchFamily="34" charset="0"/>
              <a:buChar char="•"/>
            </a:pPr>
            <a:r>
              <a:rPr lang="en-US" sz="1800" dirty="0"/>
              <a:t>UT Austin IRB on 10.31.2019</a:t>
            </a:r>
          </a:p>
          <a:p>
            <a:pPr marL="342900" indent="-342900">
              <a:lnSpc>
                <a:spcPct val="13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372633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1" name="Google Shape;181;p2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 Questions</a:t>
            </a:r>
            <a:endParaRPr dirty="0"/>
          </a:p>
        </p:txBody>
      </p:sp>
      <p:sp>
        <p:nvSpPr>
          <p:cNvPr id="3" name="TextBox 2">
            <a:extLst>
              <a:ext uri="{FF2B5EF4-FFF2-40B4-BE49-F238E27FC236}">
                <a16:creationId xmlns:a16="http://schemas.microsoft.com/office/drawing/2014/main" id="{C4F66557-E003-AB83-6EF3-CBE1CAE862B8}"/>
              </a:ext>
            </a:extLst>
          </p:cNvPr>
          <p:cNvSpPr txBox="1"/>
          <p:nvPr/>
        </p:nvSpPr>
        <p:spPr>
          <a:xfrm>
            <a:off x="341275" y="1674912"/>
            <a:ext cx="8982187" cy="1855316"/>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sz="1800" dirty="0"/>
              <a:t>RQ1: Why are influencers motivated to engage with political issues? </a:t>
            </a:r>
          </a:p>
          <a:p>
            <a:pPr marL="342900" indent="-342900">
              <a:lnSpc>
                <a:spcPct val="130000"/>
              </a:lnSpc>
              <a:buFont typeface="Arial" panose="020B0604020202020204" pitchFamily="34" charset="0"/>
              <a:buChar char="•"/>
            </a:pPr>
            <a:r>
              <a:rPr lang="en-US" sz="1800" dirty="0"/>
              <a:t>RQ2: How does coordination happen among political organizers and influencers?</a:t>
            </a:r>
          </a:p>
          <a:p>
            <a:pPr marL="342900" indent="-342900">
              <a:lnSpc>
                <a:spcPct val="130000"/>
              </a:lnSpc>
              <a:buFont typeface="Arial" panose="020B0604020202020204" pitchFamily="34" charset="0"/>
              <a:buChar char="•"/>
            </a:pPr>
            <a:r>
              <a:rPr lang="en-US" sz="1800" dirty="0"/>
              <a:t>RQ3: Where do influence campaign stakeholders map political relational influencing on a spectrum between genuine (grassroots) coordination and disingenuous (astroturfing) organizing?</a:t>
            </a:r>
          </a:p>
        </p:txBody>
      </p:sp>
    </p:spTree>
    <p:extLst>
      <p:ext uri="{BB962C8B-B14F-4D97-AF65-F5344CB8AC3E}">
        <p14:creationId xmlns:p14="http://schemas.microsoft.com/office/powerpoint/2010/main" val="238571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1" name="Google Shape;181;p2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Core Findings </a:t>
            </a:r>
            <a:endParaRPr dirty="0"/>
          </a:p>
        </p:txBody>
      </p:sp>
      <p:sp>
        <p:nvSpPr>
          <p:cNvPr id="3" name="TextBox 2">
            <a:extLst>
              <a:ext uri="{FF2B5EF4-FFF2-40B4-BE49-F238E27FC236}">
                <a16:creationId xmlns:a16="http://schemas.microsoft.com/office/drawing/2014/main" id="{C4F66557-E003-AB83-6EF3-CBE1CAE862B8}"/>
              </a:ext>
            </a:extLst>
          </p:cNvPr>
          <p:cNvSpPr txBox="1"/>
          <p:nvPr/>
        </p:nvSpPr>
        <p:spPr>
          <a:xfrm>
            <a:off x="341275" y="1674912"/>
            <a:ext cx="8982187" cy="3655809"/>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sz="1800" dirty="0"/>
              <a:t>For political and electoral campaigns, engaging with relational influencers as a campaign tool is only getting more important.</a:t>
            </a:r>
          </a:p>
          <a:p>
            <a:pPr marL="342900" indent="-342900">
              <a:lnSpc>
                <a:spcPct val="130000"/>
              </a:lnSpc>
              <a:buFont typeface="Arial" panose="020B0604020202020204" pitchFamily="34" charset="0"/>
              <a:buChar char="•"/>
            </a:pPr>
            <a:r>
              <a:rPr lang="en-US" sz="1800" dirty="0"/>
              <a:t>A greater level of coordination between political organizers and relational influencers—and among the influencers themselves—than may have been expected. </a:t>
            </a:r>
          </a:p>
          <a:p>
            <a:pPr marL="342900" indent="-342900">
              <a:lnSpc>
                <a:spcPct val="130000"/>
              </a:lnSpc>
              <a:buFont typeface="Arial" panose="020B0604020202020204" pitchFamily="34" charset="0"/>
              <a:buChar char="•"/>
            </a:pPr>
            <a:r>
              <a:rPr lang="en-US" sz="1800" dirty="0"/>
              <a:t>Relationship between campaigns and the relational influencers they are working with must be mutually beneficial. </a:t>
            </a:r>
          </a:p>
          <a:p>
            <a:pPr marL="342900" indent="-342900">
              <a:lnSpc>
                <a:spcPct val="130000"/>
              </a:lnSpc>
              <a:buFont typeface="Arial" panose="020B0604020202020204" pitchFamily="34" charset="0"/>
              <a:buChar char="•"/>
            </a:pPr>
            <a:endParaRPr lang="en-US" sz="1800" dirty="0"/>
          </a:p>
          <a:p>
            <a:pPr marL="342900" indent="-342900">
              <a:lnSpc>
                <a:spcPct val="130000"/>
              </a:lnSpc>
              <a:buFont typeface="Arial" panose="020B0604020202020204" pitchFamily="34" charset="0"/>
              <a:buChar char="•"/>
            </a:pPr>
            <a:endParaRPr lang="en-US" sz="1800" dirty="0"/>
          </a:p>
          <a:p>
            <a:pPr marL="342900" indent="-342900">
              <a:lnSpc>
                <a:spcPct val="13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426659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1" name="Google Shape;181;p2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Coordination and Mechanics of Influence</a:t>
            </a:r>
            <a:endParaRPr dirty="0"/>
          </a:p>
        </p:txBody>
      </p:sp>
      <p:pic>
        <p:nvPicPr>
          <p:cNvPr id="3" name="Picture 2">
            <a:extLst>
              <a:ext uri="{FF2B5EF4-FFF2-40B4-BE49-F238E27FC236}">
                <a16:creationId xmlns:a16="http://schemas.microsoft.com/office/drawing/2014/main" id="{51B16B4A-0EC1-2D44-DCA7-9D32B153DA81}"/>
              </a:ext>
            </a:extLst>
          </p:cNvPr>
          <p:cNvPicPr>
            <a:picLocks noChangeAspect="1"/>
          </p:cNvPicPr>
          <p:nvPr/>
        </p:nvPicPr>
        <p:blipFill>
          <a:blip r:embed="rId3"/>
          <a:stretch>
            <a:fillRect/>
          </a:stretch>
        </p:blipFill>
        <p:spPr>
          <a:xfrm>
            <a:off x="2167914" y="1094939"/>
            <a:ext cx="4962506" cy="3647986"/>
          </a:xfrm>
          <a:prstGeom prst="rect">
            <a:avLst/>
          </a:prstGeom>
        </p:spPr>
      </p:pic>
    </p:spTree>
    <p:extLst>
      <p:ext uri="{BB962C8B-B14F-4D97-AF65-F5344CB8AC3E}">
        <p14:creationId xmlns:p14="http://schemas.microsoft.com/office/powerpoint/2010/main" val="2334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0" y="1806702"/>
            <a:ext cx="486881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Concluding Thoughts</a:t>
            </a:r>
            <a:endParaRPr sz="3200" dirty="0"/>
          </a:p>
        </p:txBody>
      </p:sp>
      <p:sp>
        <p:nvSpPr>
          <p:cNvPr id="164" name="Google Shape;164;p27"/>
          <p:cNvSpPr/>
          <p:nvPr/>
        </p:nvSpPr>
        <p:spPr>
          <a:xfrm>
            <a:off x="4571850" y="1303825"/>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6930488" y="0"/>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4571850" y="1303825"/>
            <a:ext cx="4572000" cy="313800"/>
          </a:xfrm>
          <a:prstGeom prst="rect">
            <a:avLst/>
          </a:prstGeom>
          <a:solidFill>
            <a:srgbClr val="33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txBox="1">
            <a:spLocks noGrp="1"/>
          </p:cNvSpPr>
          <p:nvPr>
            <p:ph type="title"/>
          </p:nvPr>
        </p:nvSpPr>
        <p:spPr>
          <a:xfrm>
            <a:off x="6976225" y="278650"/>
            <a:ext cx="1751700" cy="13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0" dirty="0">
                <a:solidFill>
                  <a:schemeClr val="lt1"/>
                </a:solidFill>
                <a:latin typeface="Anton"/>
                <a:ea typeface="Anton"/>
                <a:cs typeface="Anton"/>
                <a:sym typeface="Anton"/>
              </a:rPr>
              <a:t>04</a:t>
            </a:r>
            <a:endParaRPr sz="10000" dirty="0">
              <a:solidFill>
                <a:schemeClr val="lt1"/>
              </a:solidFill>
              <a:latin typeface="Anton"/>
              <a:ea typeface="Anton"/>
              <a:cs typeface="Anton"/>
              <a:sym typeface="Anton"/>
            </a:endParaRPr>
          </a:p>
        </p:txBody>
      </p:sp>
      <p:sp>
        <p:nvSpPr>
          <p:cNvPr id="3" name="Rectangle 2">
            <a:extLst>
              <a:ext uri="{FF2B5EF4-FFF2-40B4-BE49-F238E27FC236}">
                <a16:creationId xmlns:a16="http://schemas.microsoft.com/office/drawing/2014/main" id="{FF652A75-0D98-F840-B5A7-0126B0AB498C}"/>
              </a:ext>
            </a:extLst>
          </p:cNvPr>
          <p:cNvSpPr/>
          <p:nvPr/>
        </p:nvSpPr>
        <p:spPr>
          <a:xfrm>
            <a:off x="278236" y="2854343"/>
            <a:ext cx="4015378" cy="369332"/>
          </a:xfrm>
          <a:prstGeom prst="rect">
            <a:avLst/>
          </a:prstGeom>
        </p:spPr>
        <p:txBody>
          <a:bodyPr wrap="square">
            <a:spAutoFit/>
          </a:bodyPr>
          <a:lstStyle/>
          <a:p>
            <a:pPr marL="152400" lvl="0">
              <a:buClr>
                <a:srgbClr val="333F48"/>
              </a:buClr>
              <a:buSzPts val="1200"/>
            </a:pPr>
            <a:r>
              <a:rPr lang="en-US" sz="1800" dirty="0">
                <a:solidFill>
                  <a:srgbClr val="333F48"/>
                </a:solidFill>
              </a:rPr>
              <a:t>Regulation, motivations, future work</a:t>
            </a:r>
          </a:p>
        </p:txBody>
      </p:sp>
    </p:spTree>
    <p:extLst>
      <p:ext uri="{BB962C8B-B14F-4D97-AF65-F5344CB8AC3E}">
        <p14:creationId xmlns:p14="http://schemas.microsoft.com/office/powerpoint/2010/main" val="421158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1" name="Google Shape;181;p2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Final Thoughts</a:t>
            </a:r>
            <a:endParaRPr dirty="0"/>
          </a:p>
        </p:txBody>
      </p:sp>
      <p:sp>
        <p:nvSpPr>
          <p:cNvPr id="3" name="TextBox 2">
            <a:extLst>
              <a:ext uri="{FF2B5EF4-FFF2-40B4-BE49-F238E27FC236}">
                <a16:creationId xmlns:a16="http://schemas.microsoft.com/office/drawing/2014/main" id="{C4F66557-E003-AB83-6EF3-CBE1CAE862B8}"/>
              </a:ext>
            </a:extLst>
          </p:cNvPr>
          <p:cNvSpPr txBox="1"/>
          <p:nvPr/>
        </p:nvSpPr>
        <p:spPr>
          <a:xfrm>
            <a:off x="341275" y="1307443"/>
            <a:ext cx="8982187" cy="4015908"/>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sz="1800" dirty="0"/>
              <a:t>Our results underscore the gray area in which political influencers operate. Given the absence of strict regulatory requirements from the FEC regarding disclosure (Naylor, 2020; </a:t>
            </a:r>
            <a:r>
              <a:rPr lang="en-US" sz="1800" dirty="0" err="1"/>
              <a:t>Notopoulos</a:t>
            </a:r>
            <a:r>
              <a:rPr lang="en-US" sz="1800" dirty="0"/>
              <a:t>, 2020), U.S. influencers can work with political campaigns relatively unencumbered and without disclosure, regardless of whether their work is remunerated or not. </a:t>
            </a:r>
          </a:p>
          <a:p>
            <a:pPr marL="342900" indent="-342900">
              <a:lnSpc>
                <a:spcPct val="130000"/>
              </a:lnSpc>
              <a:buFont typeface="Arial" panose="020B0604020202020204" pitchFamily="34" charset="0"/>
              <a:buChar char="•"/>
            </a:pPr>
            <a:r>
              <a:rPr lang="en-US" sz="1800" dirty="0"/>
              <a:t>Additionally, there is a greater question of whether influencers are genuinely motivated to post about politics or whether they are pressured into it—be that directly via campaigns or through influencer marketing firms that operate as intermediaries between campaigns and influencers. </a:t>
            </a:r>
          </a:p>
          <a:p>
            <a:pPr marL="342900" indent="-342900">
              <a:lnSpc>
                <a:spcPct val="130000"/>
              </a:lnSpc>
              <a:buFont typeface="Arial" panose="020B0604020202020204" pitchFamily="34" charset="0"/>
              <a:buChar char="•"/>
            </a:pPr>
            <a:endParaRPr lang="en-US" sz="1800" dirty="0"/>
          </a:p>
          <a:p>
            <a:pPr marL="342900" indent="-342900">
              <a:lnSpc>
                <a:spcPct val="13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201331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1" name="Google Shape;181;p29"/>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Related Reading</a:t>
            </a:r>
            <a:endParaRPr dirty="0"/>
          </a:p>
        </p:txBody>
      </p:sp>
      <p:sp>
        <p:nvSpPr>
          <p:cNvPr id="3" name="TextBox 2">
            <a:extLst>
              <a:ext uri="{FF2B5EF4-FFF2-40B4-BE49-F238E27FC236}">
                <a16:creationId xmlns:a16="http://schemas.microsoft.com/office/drawing/2014/main" id="{C4F66557-E003-AB83-6EF3-CBE1CAE862B8}"/>
              </a:ext>
            </a:extLst>
          </p:cNvPr>
          <p:cNvSpPr txBox="1"/>
          <p:nvPr/>
        </p:nvSpPr>
        <p:spPr>
          <a:xfrm>
            <a:off x="341275" y="1307443"/>
            <a:ext cx="8982187" cy="2215415"/>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sz="1800" i="1" dirty="0"/>
              <a:t>Social Media + Society (</a:t>
            </a:r>
            <a:r>
              <a:rPr lang="en-US" sz="1800" dirty="0"/>
              <a:t>2023), special issue on Political Influencers. </a:t>
            </a:r>
            <a:r>
              <a:rPr lang="en-US" sz="1800" dirty="0" err="1"/>
              <a:t>Riedl</a:t>
            </a:r>
            <a:r>
              <a:rPr lang="en-US" sz="1800" dirty="0"/>
              <a:t>, </a:t>
            </a:r>
            <a:r>
              <a:rPr lang="en-US" sz="1800" dirty="0" err="1"/>
              <a:t>Lukito</a:t>
            </a:r>
            <a:r>
              <a:rPr lang="en-US" sz="1800" dirty="0"/>
              <a:t>, and Woolley.</a:t>
            </a:r>
          </a:p>
          <a:p>
            <a:pPr marL="342900" indent="-342900">
              <a:lnSpc>
                <a:spcPct val="130000"/>
              </a:lnSpc>
              <a:buFont typeface="Arial" panose="020B0604020202020204" pitchFamily="34" charset="0"/>
              <a:buChar char="•"/>
            </a:pPr>
            <a:r>
              <a:rPr lang="en-US" sz="1800" i="1" dirty="0"/>
              <a:t>Journal of Democracy </a:t>
            </a:r>
            <a:r>
              <a:rPr lang="en-US" sz="1800" dirty="0"/>
              <a:t>(2023), Digital Propaganda: The Power of Influencers. Woolley.</a:t>
            </a:r>
          </a:p>
          <a:p>
            <a:pPr marL="342900" indent="-342900">
              <a:lnSpc>
                <a:spcPct val="130000"/>
              </a:lnSpc>
              <a:buFont typeface="Arial" panose="020B0604020202020204" pitchFamily="34" charset="0"/>
              <a:buChar char="•"/>
            </a:pPr>
            <a:endParaRPr lang="en-US" sz="1800" dirty="0"/>
          </a:p>
          <a:p>
            <a:pPr marL="342900" indent="-342900">
              <a:lnSpc>
                <a:spcPct val="13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36009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600625" y="1937275"/>
            <a:ext cx="3868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chemeClr val="lt1"/>
                </a:solidFill>
              </a:rPr>
              <a:t>THANK YOU</a:t>
            </a:r>
            <a:endParaRPr sz="6000">
              <a:solidFill>
                <a:schemeClr val="lt1"/>
              </a:solidFill>
            </a:endParaRPr>
          </a:p>
        </p:txBody>
      </p:sp>
      <p:sp>
        <p:nvSpPr>
          <p:cNvPr id="262" name="Google Shape;262;p37"/>
          <p:cNvSpPr txBox="1"/>
          <p:nvPr/>
        </p:nvSpPr>
        <p:spPr>
          <a:xfrm>
            <a:off x="6438175" y="2732625"/>
            <a:ext cx="2071500" cy="68015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dirty="0">
                <a:solidFill>
                  <a:srgbClr val="333F48"/>
                </a:solidFill>
                <a:latin typeface="Franklin Gothic"/>
                <a:ea typeface="Franklin Gothic"/>
                <a:cs typeface="Franklin Gothic"/>
                <a:sym typeface="Franklin Gothic"/>
              </a:rPr>
              <a:t>Samuel C Woolley, PhD</a:t>
            </a:r>
            <a:endParaRPr b="1" dirty="0">
              <a:solidFill>
                <a:srgbClr val="333F48"/>
              </a:solidFill>
              <a:latin typeface="Franklin Gothic"/>
              <a:ea typeface="Franklin Gothic"/>
              <a:cs typeface="Franklin Gothic"/>
              <a:sym typeface="Franklin Gothic"/>
            </a:endParaRPr>
          </a:p>
          <a:p>
            <a:pPr marL="0" lvl="0" indent="0" algn="l" rtl="0">
              <a:lnSpc>
                <a:spcPct val="115000"/>
              </a:lnSpc>
              <a:spcBef>
                <a:spcPts val="0"/>
              </a:spcBef>
              <a:spcAft>
                <a:spcPts val="0"/>
              </a:spcAft>
              <a:buNone/>
            </a:pPr>
            <a:r>
              <a:rPr lang="en-US" dirty="0" err="1">
                <a:solidFill>
                  <a:srgbClr val="333F48"/>
                </a:solidFill>
                <a:latin typeface="Franklin Gothic"/>
                <a:ea typeface="Franklin Gothic"/>
                <a:cs typeface="Franklin Gothic"/>
                <a:sym typeface="Franklin Gothic"/>
              </a:rPr>
              <a:t>swoolley@utexas.edu</a:t>
            </a:r>
            <a:endParaRPr dirty="0">
              <a:solidFill>
                <a:srgbClr val="333F48"/>
              </a:solidFill>
              <a:latin typeface="Franklin Gothic"/>
              <a:ea typeface="Franklin Gothic"/>
              <a:cs typeface="Franklin Gothic"/>
              <a:sym typeface="Franklin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3"/>
          <p:cNvSpPr/>
          <p:nvPr/>
        </p:nvSpPr>
        <p:spPr>
          <a:xfrm>
            <a:off x="7178040" y="0"/>
            <a:ext cx="196591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txBox="1">
            <a:spLocks noGrp="1"/>
          </p:cNvSpPr>
          <p:nvPr>
            <p:ph type="body" idx="1"/>
          </p:nvPr>
        </p:nvSpPr>
        <p:spPr>
          <a:xfrm>
            <a:off x="185364" y="1937875"/>
            <a:ext cx="7881866" cy="2478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33F48"/>
              </a:buClr>
              <a:buSzPts val="1200"/>
              <a:buFont typeface="Franklin Gothic"/>
              <a:buChar char="●"/>
            </a:pPr>
            <a:r>
              <a:rPr lang="en-US" sz="1800" dirty="0">
                <a:solidFill>
                  <a:srgbClr val="333F48"/>
                </a:solidFill>
              </a:rPr>
              <a:t>The Propaganda Research Lab @ UT Center for Media Engagement</a:t>
            </a:r>
          </a:p>
          <a:p>
            <a:pPr marL="457200" lvl="0" indent="-304800" algn="l" rtl="0">
              <a:spcBef>
                <a:spcPts val="0"/>
              </a:spcBef>
              <a:spcAft>
                <a:spcPts val="0"/>
              </a:spcAft>
              <a:buClr>
                <a:srgbClr val="333F48"/>
              </a:buClr>
              <a:buSzPts val="1200"/>
              <a:buFont typeface="Franklin Gothic"/>
              <a:buChar char="●"/>
            </a:pPr>
            <a:r>
              <a:rPr lang="en-US" sz="1800" dirty="0">
                <a:solidFill>
                  <a:srgbClr val="333F48"/>
                </a:solidFill>
              </a:rPr>
              <a:t>The evolution of computational propaganda</a:t>
            </a:r>
            <a:endParaRPr sz="1800" dirty="0">
              <a:solidFill>
                <a:srgbClr val="333F48"/>
              </a:solidFill>
            </a:endParaRPr>
          </a:p>
          <a:p>
            <a:pPr marL="457200" lvl="0" indent="-304800" algn="l" rtl="0">
              <a:spcBef>
                <a:spcPts val="0"/>
              </a:spcBef>
              <a:spcAft>
                <a:spcPts val="0"/>
              </a:spcAft>
              <a:buClr>
                <a:srgbClr val="333F48"/>
              </a:buClr>
              <a:buSzPts val="1200"/>
              <a:buFont typeface="Franklin Gothic"/>
              <a:buChar char="●"/>
            </a:pPr>
            <a:r>
              <a:rPr lang="en-US" sz="1800" dirty="0"/>
              <a:t>Political relational influencers</a:t>
            </a:r>
            <a:endParaRPr sz="1800" dirty="0">
              <a:solidFill>
                <a:srgbClr val="333F48"/>
              </a:solidFill>
            </a:endParaRPr>
          </a:p>
          <a:p>
            <a:pPr marL="457200" lvl="0" indent="-304800" algn="l" rtl="0">
              <a:spcBef>
                <a:spcPts val="0"/>
              </a:spcBef>
              <a:spcAft>
                <a:spcPts val="0"/>
              </a:spcAft>
              <a:buClr>
                <a:srgbClr val="333F48"/>
              </a:buClr>
              <a:buSzPts val="1200"/>
              <a:buFont typeface="Franklin Gothic"/>
              <a:buChar char="●"/>
            </a:pPr>
            <a:r>
              <a:rPr lang="en-US" sz="1800" dirty="0"/>
              <a:t>Paths for future work</a:t>
            </a:r>
            <a:endParaRPr sz="1800" dirty="0">
              <a:solidFill>
                <a:srgbClr val="333F48"/>
              </a:solidFill>
            </a:endParaRPr>
          </a:p>
        </p:txBody>
      </p:sp>
      <p:sp>
        <p:nvSpPr>
          <p:cNvPr id="215" name="Google Shape;215;p33"/>
          <p:cNvSpPr txBox="1">
            <a:spLocks noGrp="1"/>
          </p:cNvSpPr>
          <p:nvPr>
            <p:ph type="title"/>
          </p:nvPr>
        </p:nvSpPr>
        <p:spPr>
          <a:xfrm>
            <a:off x="185364" y="489688"/>
            <a:ext cx="2755800" cy="9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accent5"/>
                </a:solidFill>
              </a:rPr>
              <a:t>Outline for </a:t>
            </a:r>
            <a:br>
              <a:rPr lang="en" dirty="0">
                <a:solidFill>
                  <a:schemeClr val="accent5"/>
                </a:solidFill>
              </a:rPr>
            </a:br>
            <a:r>
              <a:rPr lang="en" dirty="0">
                <a:solidFill>
                  <a:schemeClr val="accent5"/>
                </a:solidFill>
              </a:rPr>
              <a:t>this talk</a:t>
            </a:r>
            <a:endParaRPr dirty="0"/>
          </a:p>
        </p:txBody>
      </p:sp>
      <p:sp>
        <p:nvSpPr>
          <p:cNvPr id="216" name="Google Shape;216;p33"/>
          <p:cNvSpPr txBox="1"/>
          <p:nvPr/>
        </p:nvSpPr>
        <p:spPr>
          <a:xfrm>
            <a:off x="5869750" y="40156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591610" y="1617550"/>
            <a:ext cx="3765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Propaganda Research Lab</a:t>
            </a:r>
            <a:endParaRPr dirty="0"/>
          </a:p>
        </p:txBody>
      </p:sp>
      <p:sp>
        <p:nvSpPr>
          <p:cNvPr id="164" name="Google Shape;164;p27"/>
          <p:cNvSpPr/>
          <p:nvPr/>
        </p:nvSpPr>
        <p:spPr>
          <a:xfrm>
            <a:off x="4571850" y="1303825"/>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6930488" y="0"/>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4571850" y="1303825"/>
            <a:ext cx="4572000" cy="313800"/>
          </a:xfrm>
          <a:prstGeom prst="rect">
            <a:avLst/>
          </a:prstGeom>
          <a:solidFill>
            <a:srgbClr val="33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txBox="1">
            <a:spLocks noGrp="1"/>
          </p:cNvSpPr>
          <p:nvPr>
            <p:ph type="title"/>
          </p:nvPr>
        </p:nvSpPr>
        <p:spPr>
          <a:xfrm>
            <a:off x="6976225" y="278650"/>
            <a:ext cx="1751700" cy="13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0" dirty="0">
                <a:solidFill>
                  <a:schemeClr val="lt1"/>
                </a:solidFill>
                <a:latin typeface="Anton"/>
                <a:ea typeface="Anton"/>
                <a:cs typeface="Anton"/>
                <a:sym typeface="Anton"/>
              </a:rPr>
              <a:t>01</a:t>
            </a:r>
            <a:endParaRPr sz="10000" dirty="0">
              <a:solidFill>
                <a:schemeClr val="lt1"/>
              </a:solidFill>
              <a:latin typeface="Anton"/>
              <a:ea typeface="Anton"/>
              <a:cs typeface="Anton"/>
              <a:sym typeface="Anton"/>
            </a:endParaRPr>
          </a:p>
        </p:txBody>
      </p:sp>
      <p:sp>
        <p:nvSpPr>
          <p:cNvPr id="3" name="Rectangle 2">
            <a:extLst>
              <a:ext uri="{FF2B5EF4-FFF2-40B4-BE49-F238E27FC236}">
                <a16:creationId xmlns:a16="http://schemas.microsoft.com/office/drawing/2014/main" id="{FF652A75-0D98-F840-B5A7-0126B0AB498C}"/>
              </a:ext>
            </a:extLst>
          </p:cNvPr>
          <p:cNvSpPr/>
          <p:nvPr/>
        </p:nvSpPr>
        <p:spPr>
          <a:xfrm>
            <a:off x="591611" y="2915898"/>
            <a:ext cx="3765599" cy="738664"/>
          </a:xfrm>
          <a:prstGeom prst="rect">
            <a:avLst/>
          </a:prstGeom>
        </p:spPr>
        <p:txBody>
          <a:bodyPr wrap="square">
            <a:spAutoFit/>
          </a:bodyPr>
          <a:lstStyle/>
          <a:p>
            <a:pPr marL="152400" lvl="0">
              <a:buClr>
                <a:srgbClr val="333F48"/>
              </a:buClr>
              <a:buSzPts val="1200"/>
            </a:pPr>
            <a:r>
              <a:rPr lang="en-US" dirty="0">
                <a:solidFill>
                  <a:srgbClr val="333F48"/>
                </a:solidFill>
              </a:rPr>
              <a:t>The Center for Media Engagement</a:t>
            </a:r>
          </a:p>
          <a:p>
            <a:pPr marL="152400" lvl="0">
              <a:buClr>
                <a:srgbClr val="333F48"/>
              </a:buClr>
              <a:buSzPts val="1200"/>
            </a:pPr>
            <a:r>
              <a:rPr lang="en-US" dirty="0">
                <a:solidFill>
                  <a:srgbClr val="333F48"/>
                </a:solidFill>
              </a:rPr>
              <a:t>Moody College of Communication</a:t>
            </a:r>
          </a:p>
          <a:p>
            <a:pPr marL="152400" lvl="0">
              <a:buClr>
                <a:srgbClr val="333F48"/>
              </a:buClr>
              <a:buSzPts val="1200"/>
            </a:pPr>
            <a:r>
              <a:rPr lang="en-US" dirty="0">
                <a:solidFill>
                  <a:srgbClr val="333F48"/>
                </a:solidFill>
              </a:rPr>
              <a:t>UT at Austin</a:t>
            </a:r>
          </a:p>
        </p:txBody>
      </p:sp>
    </p:spTree>
    <p:extLst>
      <p:ext uri="{BB962C8B-B14F-4D97-AF65-F5344CB8AC3E}">
        <p14:creationId xmlns:p14="http://schemas.microsoft.com/office/powerpoint/2010/main" val="371986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7A7"/>
        </a:solidFill>
        <a:effectLst/>
      </p:bgPr>
    </p:bg>
    <p:spTree>
      <p:nvGrpSpPr>
        <p:cNvPr id="1" name="Shape 171"/>
        <p:cNvGrpSpPr/>
        <p:nvPr/>
      </p:nvGrpSpPr>
      <p:grpSpPr>
        <a:xfrm>
          <a:off x="0" y="0"/>
          <a:ext cx="0" cy="0"/>
          <a:chOff x="0" y="0"/>
          <a:chExt cx="0" cy="0"/>
        </a:xfrm>
      </p:grpSpPr>
      <p:sp>
        <p:nvSpPr>
          <p:cNvPr id="172" name="Google Shape;172;p28"/>
          <p:cNvSpPr/>
          <p:nvPr/>
        </p:nvSpPr>
        <p:spPr>
          <a:xfrm>
            <a:off x="3517825" y="0"/>
            <a:ext cx="5626200" cy="5143500"/>
          </a:xfrm>
          <a:prstGeom prst="rect">
            <a:avLst/>
          </a:prstGeom>
          <a:solidFill>
            <a:schemeClr val="lt2"/>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sz="1800" dirty="0"/>
              <a:t>Team: faculty, graduate, undergraduate, professional, and affiliate researchers</a:t>
            </a:r>
          </a:p>
          <a:p>
            <a:pPr lvl="0" algn="l" rtl="0">
              <a:spcBef>
                <a:spcPts val="0"/>
              </a:spcBef>
              <a:spcAft>
                <a:spcPts val="0"/>
              </a:spcAft>
            </a:pPr>
            <a:endParaRPr lang="en-US" sz="1800" dirty="0"/>
          </a:p>
          <a:p>
            <a:pPr marL="285750" lvl="0" indent="-285750" algn="l" rtl="0">
              <a:spcBef>
                <a:spcPts val="0"/>
              </a:spcBef>
              <a:spcAft>
                <a:spcPts val="0"/>
              </a:spcAft>
              <a:buFont typeface="Arial" panose="020B0604020202020204" pitchFamily="34" charset="0"/>
              <a:buChar char="•"/>
            </a:pPr>
            <a:r>
              <a:rPr lang="en-US" sz="1800" dirty="0"/>
              <a:t>Mixed methodology: Ethnography meets computational social science</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r>
              <a:rPr lang="en-US" sz="1800" dirty="0"/>
              <a:t>Comparative and international perspective</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r>
              <a:rPr lang="en-US" sz="1800" dirty="0"/>
              <a:t>Focus on information manipulation campaigns using emerging technology</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endParaRPr lang="en-US" sz="1800" dirty="0"/>
          </a:p>
          <a:p>
            <a:pPr lvl="0" algn="l" rtl="0">
              <a:spcBef>
                <a:spcPts val="0"/>
              </a:spcBef>
              <a:spcAft>
                <a:spcPts val="0"/>
              </a:spcAft>
            </a:pPr>
            <a:endParaRPr lang="en-US" dirty="0"/>
          </a:p>
        </p:txBody>
      </p:sp>
      <p:sp>
        <p:nvSpPr>
          <p:cNvPr id="173" name="Google Shape;173;p28"/>
          <p:cNvSpPr txBox="1">
            <a:spLocks noGrp="1"/>
          </p:cNvSpPr>
          <p:nvPr>
            <p:ph type="body" idx="1"/>
          </p:nvPr>
        </p:nvSpPr>
        <p:spPr>
          <a:xfrm>
            <a:off x="467375" y="1937750"/>
            <a:ext cx="2683500" cy="2478000"/>
          </a:xfrm>
          <a:prstGeom prst="rect">
            <a:avLst/>
          </a:prstGeom>
        </p:spPr>
        <p:txBody>
          <a:bodyPr spcFirstLastPara="1" wrap="square" lIns="91425" tIns="91425" rIns="91425" bIns="91425" anchor="t" anchorCtr="0">
            <a:noAutofit/>
          </a:bodyPr>
          <a:lstStyle/>
          <a:p>
            <a:pPr marL="0" lvl="0" indent="0">
              <a:buClr>
                <a:schemeClr val="dk1"/>
              </a:buClr>
              <a:buNone/>
            </a:pPr>
            <a:r>
              <a:rPr lang="en-US" sz="1200" dirty="0"/>
              <a:t>We are focused on how emergent technologies are used for the purposes of persuasion in global communication. Our work on computational propaganda has revealed the ways in which a wide variety of political groups worldwide have leveraged tech such as bots and trending algorithms and tactics of disinformation and trolling in efforts to control information flows online.</a:t>
            </a:r>
            <a:endParaRPr dirty="0"/>
          </a:p>
        </p:txBody>
      </p:sp>
      <p:sp>
        <p:nvSpPr>
          <p:cNvPr id="174" name="Google Shape;174;p28"/>
          <p:cNvSpPr txBox="1">
            <a:spLocks noGrp="1"/>
          </p:cNvSpPr>
          <p:nvPr>
            <p:ph type="title"/>
          </p:nvPr>
        </p:nvSpPr>
        <p:spPr>
          <a:xfrm>
            <a:off x="467375" y="561750"/>
            <a:ext cx="2755800" cy="9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333F48"/>
                </a:solidFill>
              </a:rPr>
              <a:t>The Propaganda</a:t>
            </a:r>
            <a:br>
              <a:rPr lang="en" dirty="0">
                <a:solidFill>
                  <a:srgbClr val="333F48"/>
                </a:solidFill>
              </a:rPr>
            </a:br>
            <a:r>
              <a:rPr lang="en" dirty="0">
                <a:solidFill>
                  <a:srgbClr val="333F48"/>
                </a:solidFill>
              </a:rPr>
              <a:t>Research Lab</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B7403CF8-1A73-8D41-9628-80F2E436F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081" y="80772"/>
            <a:ext cx="1146572" cy="1146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9A1483E-0659-084D-8B80-F58047B24558}"/>
              </a:ext>
            </a:extLst>
          </p:cNvPr>
          <p:cNvSpPr/>
          <p:nvPr/>
        </p:nvSpPr>
        <p:spPr>
          <a:xfrm>
            <a:off x="30323" y="168332"/>
            <a:ext cx="2204450" cy="738664"/>
          </a:xfrm>
          <a:prstGeom prst="rect">
            <a:avLst/>
          </a:prstGeom>
        </p:spPr>
        <p:txBody>
          <a:bodyPr wrap="none">
            <a:spAutoFit/>
          </a:bodyPr>
          <a:lstStyle/>
          <a:p>
            <a:r>
              <a:rPr lang="en" sz="4200" dirty="0">
                <a:solidFill>
                  <a:schemeClr val="accent5"/>
                </a:solidFill>
                <a:latin typeface="Anton"/>
                <a:sym typeface="Anton"/>
              </a:rPr>
              <a:t>The Team</a:t>
            </a:r>
            <a:endParaRPr lang="en-US" dirty="0">
              <a:solidFill>
                <a:schemeClr val="accent5"/>
              </a:solidFill>
            </a:endParaRPr>
          </a:p>
        </p:txBody>
      </p:sp>
      <p:pic>
        <p:nvPicPr>
          <p:cNvPr id="2054" name="Picture 6">
            <a:extLst>
              <a:ext uri="{FF2B5EF4-FFF2-40B4-BE49-F238E27FC236}">
                <a16:creationId xmlns:a16="http://schemas.microsoft.com/office/drawing/2014/main" id="{E350A662-38D5-2543-94FA-CD0834BC0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232" y="80772"/>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5C6EA0A-4E48-6E47-BBE6-943190287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7515" y="80772"/>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90613F4-5569-4049-8D8F-14366A45F8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4232" y="1342445"/>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EA9E3212-38AC-774F-B5BF-35FF3D4654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7515" y="1342445"/>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3EAF28E-CA1F-DB4C-BE03-3D731F3E26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0798" y="1342445"/>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BF766C27-E2E9-2F4E-AA8F-E088CC92BC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4081" y="1342445"/>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DE186EFA-93F0-6B43-9F7E-14DB030739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7363" y="58077"/>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B01B2C3E-260F-294C-B26B-17A8BA8A06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0798" y="58077"/>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3EA81285-5FBE-794A-850D-86281F2A99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87360" y="1314913"/>
            <a:ext cx="1146573" cy="114657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D0A8C649-9AB7-3848-8B60-E3B7E5643C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7612" y="2604117"/>
            <a:ext cx="1146574" cy="1146574"/>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848B6C2E-247B-644E-9B51-DE46BE2343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4225" y="3865793"/>
            <a:ext cx="1146575" cy="114657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F7BCC8AD-CBBB-DB46-B7AA-7456424691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4232" y="2604119"/>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a:extLst>
              <a:ext uri="{FF2B5EF4-FFF2-40B4-BE49-F238E27FC236}">
                <a16:creationId xmlns:a16="http://schemas.microsoft.com/office/drawing/2014/main" id="{79B324ED-8B71-F545-80E4-342CE24938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7512" y="2571750"/>
            <a:ext cx="1146575" cy="114657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a:extLst>
              <a:ext uri="{FF2B5EF4-FFF2-40B4-BE49-F238E27FC236}">
                <a16:creationId xmlns:a16="http://schemas.microsoft.com/office/drawing/2014/main" id="{785AC124-64DB-354E-8D4F-64562C9518D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60787" y="2604109"/>
            <a:ext cx="1146582" cy="114658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a:extLst>
              <a:ext uri="{FF2B5EF4-FFF2-40B4-BE49-F238E27FC236}">
                <a16:creationId xmlns:a16="http://schemas.microsoft.com/office/drawing/2014/main" id="{13CFEACD-5F20-7E45-82F0-AACD7CFDB3E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87357" y="2571749"/>
            <a:ext cx="1146576" cy="1146576"/>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A0BCF9ED-A4C8-EC47-9EC2-EC2F2A25F50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47512" y="3828592"/>
            <a:ext cx="1146576" cy="1146576"/>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a:extLst>
              <a:ext uri="{FF2B5EF4-FFF2-40B4-BE49-F238E27FC236}">
                <a16:creationId xmlns:a16="http://schemas.microsoft.com/office/drawing/2014/main" id="{694E0083-4E80-F444-83A4-B368CA8866E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60797" y="3828596"/>
            <a:ext cx="1146572" cy="114657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5EBEFDB7-68B9-D245-910A-53BB4E5CF46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87351" y="3828586"/>
            <a:ext cx="1146582" cy="1146582"/>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a:extLst>
              <a:ext uri="{FF2B5EF4-FFF2-40B4-BE49-F238E27FC236}">
                <a16:creationId xmlns:a16="http://schemas.microsoft.com/office/drawing/2014/main" id="{359A4FB0-40DA-8C4F-808B-1CD9472B54B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7612" y="3833416"/>
            <a:ext cx="1146582" cy="11465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enter for Media Engagement">
            <a:extLst>
              <a:ext uri="{FF2B5EF4-FFF2-40B4-BE49-F238E27FC236}">
                <a16:creationId xmlns:a16="http://schemas.microsoft.com/office/drawing/2014/main" id="{D1753680-FABD-534E-BC04-C6C270151AB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7574" y="4648844"/>
            <a:ext cx="1869948" cy="326324"/>
          </a:xfrm>
          <a:prstGeom prst="rect">
            <a:avLst/>
          </a:prstGeom>
          <a:solidFill>
            <a:schemeClr val="bg1"/>
          </a:solidFill>
        </p:spPr>
      </p:pic>
    </p:spTree>
    <p:extLst>
      <p:ext uri="{BB962C8B-B14F-4D97-AF65-F5344CB8AC3E}">
        <p14:creationId xmlns:p14="http://schemas.microsoft.com/office/powerpoint/2010/main" val="113474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0" y="1617550"/>
            <a:ext cx="512608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The Evolution of Computational Propaganda</a:t>
            </a:r>
            <a:endParaRPr sz="3200" dirty="0"/>
          </a:p>
        </p:txBody>
      </p:sp>
      <p:sp>
        <p:nvSpPr>
          <p:cNvPr id="164" name="Google Shape;164;p27"/>
          <p:cNvSpPr/>
          <p:nvPr/>
        </p:nvSpPr>
        <p:spPr>
          <a:xfrm>
            <a:off x="4571850" y="1303825"/>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6930488" y="0"/>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4571850" y="1303825"/>
            <a:ext cx="4572000" cy="313800"/>
          </a:xfrm>
          <a:prstGeom prst="rect">
            <a:avLst/>
          </a:prstGeom>
          <a:solidFill>
            <a:srgbClr val="33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txBox="1">
            <a:spLocks noGrp="1"/>
          </p:cNvSpPr>
          <p:nvPr>
            <p:ph type="title"/>
          </p:nvPr>
        </p:nvSpPr>
        <p:spPr>
          <a:xfrm>
            <a:off x="6976225" y="278650"/>
            <a:ext cx="1751700" cy="13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0" dirty="0">
                <a:solidFill>
                  <a:schemeClr val="lt1"/>
                </a:solidFill>
                <a:latin typeface="Anton"/>
                <a:ea typeface="Anton"/>
                <a:cs typeface="Anton"/>
                <a:sym typeface="Anton"/>
              </a:rPr>
              <a:t>02</a:t>
            </a:r>
            <a:endParaRPr sz="10000" dirty="0">
              <a:solidFill>
                <a:schemeClr val="lt1"/>
              </a:solidFill>
              <a:latin typeface="Anton"/>
              <a:ea typeface="Anton"/>
              <a:cs typeface="Anton"/>
              <a:sym typeface="Anton"/>
            </a:endParaRPr>
          </a:p>
        </p:txBody>
      </p:sp>
      <p:sp>
        <p:nvSpPr>
          <p:cNvPr id="3" name="Rectangle 2">
            <a:extLst>
              <a:ext uri="{FF2B5EF4-FFF2-40B4-BE49-F238E27FC236}">
                <a16:creationId xmlns:a16="http://schemas.microsoft.com/office/drawing/2014/main" id="{FF652A75-0D98-F840-B5A7-0126B0AB498C}"/>
              </a:ext>
            </a:extLst>
          </p:cNvPr>
          <p:cNvSpPr/>
          <p:nvPr/>
        </p:nvSpPr>
        <p:spPr>
          <a:xfrm>
            <a:off x="-122642" y="2934237"/>
            <a:ext cx="4929623" cy="369332"/>
          </a:xfrm>
          <a:prstGeom prst="rect">
            <a:avLst/>
          </a:prstGeom>
        </p:spPr>
        <p:txBody>
          <a:bodyPr wrap="square">
            <a:spAutoFit/>
          </a:bodyPr>
          <a:lstStyle/>
          <a:p>
            <a:pPr marL="152400" lvl="0">
              <a:buClr>
                <a:srgbClr val="333F48"/>
              </a:buClr>
              <a:buSzPts val="1200"/>
            </a:pPr>
            <a:r>
              <a:rPr lang="en-US" sz="1800" dirty="0">
                <a:solidFill>
                  <a:srgbClr val="333F48"/>
                </a:solidFill>
              </a:rPr>
              <a:t>Bots, Influencers, AI</a:t>
            </a:r>
          </a:p>
        </p:txBody>
      </p:sp>
    </p:spTree>
    <p:extLst>
      <p:ext uri="{BB962C8B-B14F-4D97-AF65-F5344CB8AC3E}">
        <p14:creationId xmlns:p14="http://schemas.microsoft.com/office/powerpoint/2010/main" val="421521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body" idx="1"/>
          </p:nvPr>
        </p:nvSpPr>
        <p:spPr>
          <a:xfrm>
            <a:off x="441201" y="1112550"/>
            <a:ext cx="3687900" cy="291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solidFill>
                  <a:srgbClr val="333F48"/>
                </a:solidFill>
                <a:highlight>
                  <a:schemeClr val="lt1"/>
                </a:highlight>
              </a:rPr>
              <a:t>In 2016, concerns about computational propaganda came to a head with Russian manipulation during the U.S. Presidential election t</a:t>
            </a:r>
            <a:r>
              <a:rPr lang="en-US" sz="1400" dirty="0">
                <a:solidFill>
                  <a:srgbClr val="333F48"/>
                </a:solidFill>
                <a:highlight>
                  <a:schemeClr val="lt1"/>
                </a:highlight>
              </a:rPr>
              <a:t>ha</a:t>
            </a:r>
            <a:r>
              <a:rPr lang="en" sz="1400" dirty="0">
                <a:solidFill>
                  <a:srgbClr val="333F48"/>
                </a:solidFill>
                <a:highlight>
                  <a:schemeClr val="lt1"/>
                </a:highlight>
              </a:rPr>
              <a:t>t year. But similar </a:t>
            </a:r>
            <a:r>
              <a:rPr lang="en" sz="1400" dirty="0">
                <a:highlight>
                  <a:schemeClr val="lt1"/>
                </a:highlight>
              </a:rPr>
              <a:t>occurrences were happening globally prior to this.</a:t>
            </a:r>
            <a:endParaRPr sz="1400" dirty="0"/>
          </a:p>
        </p:txBody>
      </p:sp>
      <p:sp>
        <p:nvSpPr>
          <p:cNvPr id="187" name="Google Shape;187;p30"/>
          <p:cNvSpPr txBox="1">
            <a:spLocks noGrp="1"/>
          </p:cNvSpPr>
          <p:nvPr>
            <p:ph type="body" idx="2"/>
          </p:nvPr>
        </p:nvSpPr>
        <p:spPr>
          <a:xfrm>
            <a:off x="5014900" y="1112550"/>
            <a:ext cx="3687900" cy="291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solidFill>
                  <a:srgbClr val="333F48"/>
                </a:solidFill>
                <a:highlight>
                  <a:schemeClr val="lt1"/>
                </a:highlight>
              </a:rPr>
              <a:t>Today, campaigns have shifted from the use of clunky, impersonal, bots and towards more “relationa</a:t>
            </a:r>
            <a:r>
              <a:rPr lang="en" sz="1400" dirty="0">
                <a:highlight>
                  <a:schemeClr val="lt1"/>
                </a:highlight>
              </a:rPr>
              <a:t>l” efforts leveraging influencers and more sophisticated AI bots. They are also take place across a wider range of platforms.</a:t>
            </a:r>
            <a:endParaRPr sz="1400" dirty="0"/>
          </a:p>
        </p:txBody>
      </p:sp>
      <p:sp>
        <p:nvSpPr>
          <p:cNvPr id="188" name="Google Shape;188;p30"/>
          <p:cNvSpPr txBox="1">
            <a:spLocks noGrp="1"/>
          </p:cNvSpPr>
          <p:nvPr>
            <p:ph type="title"/>
          </p:nvPr>
        </p:nvSpPr>
        <p:spPr>
          <a:xfrm>
            <a:off x="341275" y="400575"/>
            <a:ext cx="8494200" cy="49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accent5"/>
                </a:solidFill>
              </a:rPr>
              <a:t>Computational propaganda: 2016 to Today</a:t>
            </a:r>
            <a:endParaRPr dirty="0"/>
          </a:p>
        </p:txBody>
      </p:sp>
      <p:pic>
        <p:nvPicPr>
          <p:cNvPr id="6146" name="Picture 2">
            <a:extLst>
              <a:ext uri="{FF2B5EF4-FFF2-40B4-BE49-F238E27FC236}">
                <a16:creationId xmlns:a16="http://schemas.microsoft.com/office/drawing/2014/main" id="{459AC00B-99D7-3749-AEA1-C4259FA51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00" y="2679668"/>
            <a:ext cx="3309107" cy="186169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ata:image/jpeg;base64,/9j/4AAQSkZJRgABAQAAAQABAAD/2wCEAAkGBxIQEhUSEBAVFRUVFRUVFRUWFRUVFRcVFxUXFhcVFRUYHSggGB0lHRcXITEhJSkrLi4uFx8zODMtNygtLisBCgoKDg0OGxAQGislIB0wLS8tLTAwKy0vLS4uKy0tLS0tLSstKy0tLS8tLS0rLSstKy0tKystLS8tLSstLS0rLf/AABEIAKIBNwMBIgACEQEDEQH/xAAcAAEAAQUBAQAAAAAAAAAAAAAAAQIEBQYHAwj/xABFEAABAwIDBQYDAwkFCQEAAAABAAIRAyEEEjEFBkFRcRMiMmGBkaHB8AdysRQjQlJTktHh8UNissLSFiQzNER0gpOzFf/EABoBAQACAwEAAAAAAAAAAAAAAAABAgMEBQb/xAA2EQACAQIDBAgEBQUBAAAAAAAAAQIDEQQhMQUSQVETIjJhcYGRoQax0fAUQ1LB0iNCkqLxFv/aAAwDAQACEQMRAD8A6giIqlgiIgCIiAIiIAiLn+9e9ddtZ9HDvyCmcpcAC5zhrcgwAbWvbVVlNRV2bOFws8RPchwzdzoCLkQ3kxg/6mpfmZ8rSF6097caP+o92Uz/AJVj6eJvvYtbhKPv9DrCLmA31xbdTTd1aPlCpx2+eIrU30nNYGvEEtDswbNxIcRfQ24qyqxbzyMUtkYlLJJ+f1sb3X3jwjDDsQ2xju5nieUtBE2KmnvJhHRGIZfQHMJ9wtWw+2sF/wDnGiaLBWu/Lkflc8HIH5gZzdmZ1Am1tFit0cXRoYhtTFUwWBudpLXF2dt2OpgWJLhxt0hdCGHhODkr92mZw61SpRqdHNJNarl7/fgdDZtrCnTE0f8A2MH4lXDMbSd4arD0e0/Ncv3pxNGtiaj8LTa2lDXS1rhOYAuc8HQ53ZbQLDnfNbV2vgX4BlKnRYK7WtdGSpla+pHaGm4mS4QNSRbjCl4TJWvn4ZFVis3e2Xjmb7Klc33K2xRwj6n5SCGGmC2BUz5iW5QGg5SC0l0kcBBuujU3hwDgZBAI6G4KwVqLpu3DmZqNVVFfjyKkRFhMoRFCAlERAFIUIEAREQBAiIAqmOjpxCpRAVObGmh+ro13A6fEdFDTz0RwhAC2FClh4HT6ujhCkEIiKAEREAREQBERAEREAXHd4mkYrEW/tqp9DUcQuxrmu/WEoiu6oys3O6O0pCSWuAAmQIHCQSD1lY6lOU8oq7OnsvE0qFRurLdTVrvTXi+Bq5CAKrJbUfH30UZDzHsf4LD0FX9EvRnf/HYV/mw/zj9SnokqosI1j2/kppUwXAPIaOLjMAc+6CT6BVlTnHtRa8VYy08RRqX6OalbWzT+V2V4clrg4Ma8NfJDgXMItZw5HRbXvrtvCYinTbhabRk7hcaeV3ZtHcFM8GSXWN/IXm52TtjZmHomgWGqHx2j30/GQ7MOMgA6DyWNdidnUHdpSZUxBM/m6mVtITzloPSJ8108PiKUIRUnnG/u2zyG0sHiq+JnUhTlaVv7XfqpRv52v7cC+3T21haFN9PF0m53ksnsi5xpkSRWPFocBYXtotbwlYMqiq+kwjNmNLKDTIOrAPW2sW1V5tfbzcW81Dh20nm5c0+O0XkXNhB625YwFYMRjpRk1Syus+Ppwt5eh09k7CpVKaqYpNtN2jnHLLN2s730s0rczMbx7YZjS1wwzKRESWQXOAGVoLrWAsB0WUo77OY0NFAHKA0d46ARPwWpn66KCtF4mq0k5ZLw+h3lsXAp3VJZ98v5G4f7dP8A2A/eWV2TvbTrOFN7CxzjAMy0ngJgET09VzsSfx5/WiroTnGXXMI6zZVVeaepWpsXCTW7GO6+ab/dte3odkRQFMroHiE7oIiIAiIUAREQBERAEREAhVN5H+ipRASRCkHgdPwUtvb2/gqEBLhCKQeB0RAUoiIAiIgCIiAKVCICw2/XezDVnUycwpuII1FtR0F/RcgXbHtBBBEgggg6EHUFc22zujXpPPYsdUpm7S2C4D9VzdTHMarewdSMbxeRpYunJ2kjXgFI8rL3fs2s3WhUHVjh8lGQDW5+uS2K+Jp0Y70nrpbiWwGzMRjajhTVrZtvJL5vwSXsWxKpqaDz+U/xV5nI0t6KhxnWFyMVtFVabgo2v3nrdmfDk8JXVaVRSsnlu88tb8r8EWRKFXmVCwch9ea52+ei6DvLP5KQpqtg/EKhwgq6dzC1Z2Z7Unwfl6wrg1G/rG3WNVaUxqeYgekGVXK6WEwNOtT3p31ys7ae2tzze1tt4jB4lUqLi0optNXzbfenpZ2vazRlKOy67wCyjUdNwWseQeUEBZbYWymUqjamKqMp5CCGZgXlwvDmiS0A3vBtorFu16jMJToNflbL8xBgwSYbPETmssWJ4GI04eYsudVgqVVxWe6/v7ud7C1a2OwqnK0FUXDN2fe7Jejtrk9Oof7S4X9s32d/pQ7y4T9sPZ3+lcuQ9VP4qXJGt/57Dfqn/r/E6kzePCn+3b6hwHuQslQrtqCWPa5p0LSCPcLjYMaeq2DcjFObiQwHuva4ETawLpjnb4lXhiG5JNamrjNhU6VGVSnN9VN2ds0s3olw01zysdIREW0eaCKFKAIiIAiIgCIiAlVTPUfH+aoQIAiqeOPv5FEBSiIgCIiAIiIAiIgCIiALjuMpFr3NOoc4HqDB/BdiWvbf2Dhqh7So/s3cSMt/Mg6nzCw1aMqlt3U6+ydoU8JKfS5Rklnytf6s5zKA+3FbBU2RhWnu4h74/uAD3kFeR2bQgwakwY8AE8JtYItmYt/lv2XzaOnL4s2PF26deSk/kjDsfB9CPRwy/NUErKP2DV7E12ljmtPfa12ZzRzcCBY+UqjYmy3Yms2kHMaSblzspIkZgBHeIEkDitZ0KkZ9HJWfe0v++WfcdOG0sLOh+Jpy3oc4pyt4pK680u8xVeAb8r6eR49V4m/C1ptf6CzG29mP2diC0VWlwJILXZnBp8OcR3SWwcvyWaO79SjgXYlz8PU7QlznuJcezcBlFN/6xdIygcbcV154WHQxikru2d+PpmjxlPbdf8ZOq23C76nKPC2eTSzy18HY1B50jlczN5Xvgdn1a7slGmXny0Hm52gCvNibU7EVKb2F9KsMrmF0ZSbNIcRAI0npyXruvtcYOs4uDi0tLXAQHTMgweREepWxRxL3JRatKCzXDLjZW9PqaGN2e41I1KcnKnVfVlfO8r2Tu73vk27Z3vnctn4d3ZSActN2R1j3c0kTynvfuq2m623drbOHOKr/AKDKwkCpA7xIOUiSOLoHl6KNpVqL3HsqFNjb3DBJ8+Q9FyqGBq4tuUWu9v7466Hqcb8Q4XZKVKrTajZbqja9rLKzaXVd4t35LU1H1VeQ68NPr3WWfgmOmwBnUG0+Ygwei37B7Ew7GMb2NJ0NHecxri63iJI4qtfZtajK07dz4P2v6r2zLYf4swOJpb9FSbvZxaSku95tWeis3x5WOVkX4xbVbjuPsh4f+UVG5bRTBEHvCC4DlEjzlbZSwFFpltGmDzDGg+4CulWnh913bMGN2461J06cbb2Tbd3bilwz0vmERFsnACIiAIiIAiIgCIiAIiICWuhFCIAiIgCIoQEoiIAiIgCIiA8MdWNNjnjVokdeC0F7y4kuMk3JOpPRdBr0w9rmHR0z6iFoWJoupvLHWIMH+XwK7OypRtJcf2+l9TzfxBGV6cn2c/X6taeZ5BFLCJvooc4f1XXSdzzt1a9yHudle1r8mdpa4nwxac1ja06Ta11O8W6zsBSpVTWY7MAC0OMmpJP5o5btDctzGnmArrB4IVWl3a0mTakXuyio+QCA8AwYm97x6WOIe+oDRqh4bTl3eMMbAIzNLtBHOOFlzcTGjWluuUctU+Pmeh2XiMXgV0sITV+y43uufV4p655PWzRZGk7Fh1eoXVMrQ17x3ix0RTNW05YEZuMakiFS3FV6pGEOKb2RyU+8XCj3XZmESyW94eKJ52lerW4jD/8AL1nMDi18B+UuscpJHiEE2NrqfyM06LatSqDVJY9jGA2aCS4vJaMrgcsAE6HmFpVIzwkN+TvDhfNrwej8H6noMPUobVq9FCO7Weu6moy570O1HvlFOOvVzPfezdo7PyTVY4VGgZb58wA7Qju2bmAgzMGL3nXAeBOnh9bfyV7tPGVasdrWfUyl0B5LnDMQXRJm8C3wVgdZHDvEcea0quJjeFWD3nHtcLrk72778vl3MDsyuqVXDYhOEZ9njaS/uTV7cGllvK9tGncbNAFdvmRfk4mB8VsIMrE7D2LUxTgKYADBmc6Y6ARckm1tFtW08CBVDaTTkfkywJjP4bnhJ5re2ZWhR6SDyj2k+7L9red1rr5/4rw9TFuhVjnO25KK4Su/Zvez5JPTTFgrfNlNIosB1y/O3wWKwG7YDprOkD9ETB6k8FsCttHFQqpQhnZ3v5WyOZsfA1aDlUqK11ZL3u7e3vYlQiLlncCkKFKAIiIBKIiAIiIAiIgBKIiAIiIAiIgCKEQEoiAIAiIgCIiALj32gVCNo1Ye5sNpCWkt/s2m8LsK47vVFTaeJadDkaOUikyNL68lKydyJZqzLft6oDH53uF2ub2jgS02JH97kRoYV/srEPc7s3vzZgaRLphwdmdQqEHQktfTPIsOupt9mzTljm5m/qkiRfVr9D0V7t3CtpMa6kIa8uAv4XBvbCOUmk3pfmrynKWrf34lI04R7KS8EkZLc3DithatF2tGsSJ4B0j8QVcb0S3Cmp+k0GnPEhwIE+6tvs8rE1sSXCA8NMeckrPb1YQOwdQcJzfP5KpYjZ5DaTjE9nhmNA1By02uNlpTNpvDpcM/MHvC62zZNaKVLNfNTcHDXWBda1tLZT6JJawvZ3spAOmt8vEeywVqlWm1KnJrnZtevNeNzubGpYStv0sRCMm7bu8k9L9m+jV7q2fpcodWov8AE2NLtADfVpPwlbPswsrYcU8RDmTka5xFjo3JUPgdwyuseBiy0eq4NEukDiIvPJo4lemwtqmk7tX1KbWCc1IVclZzeglrhwh0Ty4rHRqSk95xXiur8uq/OLb4s3dq0qFGmqaqyTWai71LebfSR7v6iStksjdKFGlsptTEVK0UWA2I75LrZGN0cSWsgWPd1I7ywuE+0zDuILsJUDi4BjWjtDIlrGg2l0PiANXcVru19pux1UVsSwsw4zNwtEvLAZ/te0bLTUgGxsIgWF8VhduVtmOayhVc6nmJFJ4YXsedXTEGeDltpJKy0PM1Kkqkt+bu+fla/jbL5ndMVtajRa016jaRcAcjiM9xJGVskx5SvbB4ynWbmpPD28x/BfPLtoOOao5xdUe6C91zbvPJPGSWjoui/ZxtaWFznAB1d1MZnXjK0gROklCtzpKKmm/MJ+gRYj3VSqSSoUlQgJUKUQBFClAEREAREQBERAEREARQiAKURAECKEBKIoQEoiIAuV717tY5mIxGNp0qVSmC6qB2ju0LWiYyZbmBpK6oiA+eaG+VUxFGmPM5nfMLZsPtGpjMOWOyyCIgEeIOpzcnTOStL3s2YMHjsRQaIY2pmpjgKbwHsA8gHR6LK7oYiXOpn9NjmfvNIHxVipmd28ccPXDoMNp5njysD8V03ar21cL3CCHtlp52kW8wuPYfGio2tVEy4CnBsQSbzPQLb93t5qFLCGli6gZkPdBBJI4ZAOPCEBsWHw8MYDbK0D4g/JY3eLeCjhKTm1KkVHUqoaxt3zUpljSW8BcGSRotO27v7VqyzCA0mftD/wAQjyGjPiei1ZuEfULqkOflGeo67oEgZnnrFygK8djXViJs1oho5DX3XpgcG1zHOJAIMSS6YIjRv1dXGBwNEtLqjnNHCC0fiDKtMQ4GRQcWsIh7ibyCLQNZlvrPqFrBu020Zp5aVUQDLmF+U38OYW91jHPL3mpED9FvBoJ0H8Oi9W0WgGBqJvryn2+Mr2LBEAWPh8/L5IDxbB6X+Jt9dVsez8YaODbYAmtVqSeTRTZbhqOSwDmObAIgxpxm2vvZe+JqzTo02mcrXzy77ybc7BAfQOwcUKtFrwZLmteeHiGvrBWSXON0NvtpBuapLcoETOURrJtrJiefmug4PGU6zQ+jUZUYZAcxwc2RYiRxUMlHuoRSoJCJKhASiIgCIiAIiIAiIgCIiAKERASoUqEBKKEQEoiICFKKEBKIoQHEvtlof76Hj9lTnpLh9dVpWCxz6Ls1Md4aT+K6f9reEAr0qjiMtWkaYkgXY68elQey5PVdkJEg8iNCOYUohl+MbUOa4GZxeYES4mSYUN7xkkk+atqJJ/qFf4VmU+JhM/qud68vxUkGU2VssPvUfkbEgAZnu+43h950Dqttp7Qw4wj8MyiWh4cHMGYOdwDnPcA1xjhNuC0Y1Kj3guc5zQHcGjUahrenGFaVMYWv7j6g885g34NFufsgPOrQrNeadeWBmoMZoiRAkiTb39vVje7lAsIJvqPCYPqfdebcxMuk3zOM3mOPO8+wXpdpjUj4hAV1BJ6dIPl0V3sqi574Ywk8Z8A6k8Pc2VeDwYebkZB5w4njC6HuJsMPcKha0MYZAAMF3BsngNSeJ14oDFb57nOp4Snigcz6bf8AeLZfzZu1zWjTKdRyceS59mDYGpjQWkfIfj6W+lsXhmVmPp1G5mPa5j282uEEexXztt/d+pgcTVpVJIBHZvIs+mZyO6wII5goSzObnYejindhiWyyoC37mbi3kfNdL+zjZVXB4IYet4qdau0ebW1C0OHkSCR5ELi+xcUaVRrgdCvojZ+LFajTqj9JonqLFQwi4UIigkkIoUoAiIgCIiAIiIAiIgCIiABQiIAilQgCIiAIiIAiIgC5v9o/2gV9nYqnRw7KbvzQqVBUBN3OIaAWuBBhs/8AkF0lfM2/u0fynaOJqA27Q02/dpfmxHXLPqpRDMnvlvo/aoo5qApml2nheXB/aZBoWjLGTmZngsAKBHjLQJ01NvIXVlhz6mRH0VeUR6k3J5AngpIL6jg8xAvqNBc/XzWXwuzC3SlGslwPvGn9V57Dx/Zn/Fpf1+uC6HgGsrsAAaTrBkB0e8dQgNDqYJ3idJAEWygX4QCeawe0qIY8QLWsCCOJ+QsuibVwQpnKGFhgzMkREmDx5fFaBjQTUv5+QiA2fQtPugGGEAcxr5ydfQR8FcYfD5iDpwafxleAaZABvFieI8/ryWf2ZQETDhbQO4eUXQF3sjZZqOa0CZMABoE+q6/s3BtoU2028Bc8zxK1zcvZZH594ibM8+bvrzW2qCyJK17fjYYxuFewCajO/TMXzDVo+8JHWOS2BAoB8+7F2MKhBqvc0G4awAvcJ1k2YPMruW7FKm3DBlImG3hz2PcOBnLouZ7zYX8nxVVv6JcHibMyvEjNF3wZaGD9UTqFuW5+3qVOiW16gaG2+7NgC1jIZrYEyrFTaipRzI/jwPQqFUsSiKEBKIiAIiIAiIgChTKIAiIgChSoQBERASoUogIUqFKAhSFCkA8kBj94No/kuFr1/wBlSe8ebg05R6mAvlmCRJuZE3vMEz56G6759smJLcB2IcxprVWNOd7Wdxh7RxEm92sEDmuHtp0WiX1y7+7SY64831MsfulSiGeOFI535fOVcsd7rz7RjoZRoOzEgAlzqlRx4NaGhrfTLPmqc/eg6gR6g6KSDI0qmWMp6fX1yW1bsbX7OA5xAkeUH64XWm0aolXbKhBGXUcp0QHacS38qod0ntA0lolwzSNJsuPCoC85u7Ub3XtdYhwJzNdyOaZ/kt43Z2gDAzNERqCXETxF44LDfa/shrX0cUwAmtmp1IkA1GgZHEayWmP/AAQGJpYqgzx1GjiQYd7QZVOO3vawZcOyTFnOADZmxycfXyWpuNp9B85+vgheY/hx6oDP4LffaNH/AIeOqxrDi2oB0bUBA6CAto2d9r2NYJr0qNW0iGupuIBgnM0kC4P6PBc3aRx05CJ+I5wjje0geetv6IDtWz/tlwro7fDVqZ4lhZVaPi0/BbNs7f8A2ZX8ONptPKrNH41AAfQr5vLr8uQ18vfzUExx4JYm51/e1zsRi3PY9pbZjXTmytaIzUwLOJk3njxXrst5ww/NyBHOZOuZ02cZusZgqgaxgA8LGt56Nj5K8p4hvE9EIN72NvXnIp1hmEagQ4QNSOnEc1sdSnbM0y08eXVcoD2yHSLEH6K2HBb29nUaXTlMhwBJ1iD8IQJ2NyUqz2ZtWnipyDKR6AlXVJ4c0OBBB4ggj3FlUsVIiIAqgeHsqUQBERAEREAREQEIiICUREBCIiAlezWiNFCKSGHLzqoiEnHvt78WD+7X/GkuVcB0P4lEREMvcMYbXIsRSsRYiXsBg8JBI9VZ0uHT5oikguKevp81lWeE+v8AhREBnN2fH+78lmPtW/5Sh/3A/wDkURAcqZx6FQfl8yiIA1etLxN+838WoiApw3jHUfJS3Ufd/wAsoiAoZj637ap++7+K3PZGIeWtl7j1cSiIDY3nu+34q3rmyIgLjYFV0P7x48T+qVzFu0K1BwNCtUpEsbJpvcw6c2kIiA+jdw8S+rhwaj3PNrucXH3K2NEUFgURFACBEQAoERAAiIgP/9k=">
            <a:extLst>
              <a:ext uri="{FF2B5EF4-FFF2-40B4-BE49-F238E27FC236}">
                <a16:creationId xmlns:a16="http://schemas.microsoft.com/office/drawing/2014/main" id="{5B2C9D03-6EBF-9643-BE87-BA4B76B6B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805" y="2679668"/>
            <a:ext cx="3573994" cy="186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266869" y="1498950"/>
            <a:ext cx="457199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5"/>
                </a:solidFill>
              </a:rPr>
              <a:t>Political Relational Influencers: </a:t>
            </a:r>
            <a:br>
              <a:rPr lang="en" sz="2400" dirty="0">
                <a:solidFill>
                  <a:schemeClr val="accent5"/>
                </a:solidFill>
              </a:rPr>
            </a:br>
            <a:r>
              <a:rPr lang="en" sz="2400" dirty="0">
                <a:solidFill>
                  <a:schemeClr val="accent5"/>
                </a:solidFill>
              </a:rPr>
              <a:t>The Mobilization of Influencers in </a:t>
            </a:r>
            <a:br>
              <a:rPr lang="en" sz="2400" dirty="0">
                <a:solidFill>
                  <a:schemeClr val="accent5"/>
                </a:solidFill>
              </a:rPr>
            </a:br>
            <a:r>
              <a:rPr lang="en" sz="2400" dirty="0">
                <a:solidFill>
                  <a:schemeClr val="accent5"/>
                </a:solidFill>
              </a:rPr>
              <a:t>the Political Arena</a:t>
            </a:r>
            <a:endParaRPr sz="2400" dirty="0"/>
          </a:p>
        </p:txBody>
      </p:sp>
      <p:sp>
        <p:nvSpPr>
          <p:cNvPr id="164" name="Google Shape;164;p27"/>
          <p:cNvSpPr/>
          <p:nvPr/>
        </p:nvSpPr>
        <p:spPr>
          <a:xfrm>
            <a:off x="4571850" y="1303825"/>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6930488" y="0"/>
            <a:ext cx="2213400" cy="38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4571850" y="1303825"/>
            <a:ext cx="4572000" cy="313800"/>
          </a:xfrm>
          <a:prstGeom prst="rect">
            <a:avLst/>
          </a:prstGeom>
          <a:solidFill>
            <a:srgbClr val="33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txBox="1">
            <a:spLocks noGrp="1"/>
          </p:cNvSpPr>
          <p:nvPr>
            <p:ph type="title"/>
          </p:nvPr>
        </p:nvSpPr>
        <p:spPr>
          <a:xfrm>
            <a:off x="6976225" y="278650"/>
            <a:ext cx="1751700" cy="13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0" dirty="0">
                <a:solidFill>
                  <a:schemeClr val="lt1"/>
                </a:solidFill>
                <a:latin typeface="Anton"/>
                <a:ea typeface="Anton"/>
                <a:cs typeface="Anton"/>
                <a:sym typeface="Anton"/>
              </a:rPr>
              <a:t>03</a:t>
            </a:r>
            <a:endParaRPr sz="10000" dirty="0">
              <a:solidFill>
                <a:schemeClr val="lt1"/>
              </a:solidFill>
              <a:latin typeface="Anton"/>
              <a:ea typeface="Anton"/>
              <a:cs typeface="Anton"/>
              <a:sym typeface="Anton"/>
            </a:endParaRPr>
          </a:p>
        </p:txBody>
      </p:sp>
      <p:sp>
        <p:nvSpPr>
          <p:cNvPr id="3" name="Rectangle 2">
            <a:extLst>
              <a:ext uri="{FF2B5EF4-FFF2-40B4-BE49-F238E27FC236}">
                <a16:creationId xmlns:a16="http://schemas.microsoft.com/office/drawing/2014/main" id="{FF652A75-0D98-F840-B5A7-0126B0AB498C}"/>
              </a:ext>
            </a:extLst>
          </p:cNvPr>
          <p:cNvSpPr/>
          <p:nvPr/>
        </p:nvSpPr>
        <p:spPr>
          <a:xfrm>
            <a:off x="266869" y="3003473"/>
            <a:ext cx="4288039" cy="523220"/>
          </a:xfrm>
          <a:prstGeom prst="rect">
            <a:avLst/>
          </a:prstGeom>
        </p:spPr>
        <p:txBody>
          <a:bodyPr wrap="square">
            <a:spAutoFit/>
          </a:bodyPr>
          <a:lstStyle/>
          <a:p>
            <a:r>
              <a:rPr lang="en-US" dirty="0"/>
              <a:t>Goodwin, </a:t>
            </a:r>
            <a:r>
              <a:rPr lang="en-US" dirty="0" err="1"/>
              <a:t>Joseff</a:t>
            </a:r>
            <a:r>
              <a:rPr lang="en-US" dirty="0"/>
              <a:t>, </a:t>
            </a:r>
            <a:r>
              <a:rPr lang="en-US" dirty="0" err="1"/>
              <a:t>Riedl</a:t>
            </a:r>
            <a:r>
              <a:rPr lang="en-US" dirty="0"/>
              <a:t>, </a:t>
            </a:r>
            <a:r>
              <a:rPr lang="en-US" dirty="0" err="1"/>
              <a:t>Lukito</a:t>
            </a:r>
            <a:r>
              <a:rPr lang="en-US" dirty="0"/>
              <a:t>, &amp; Woolley (2023). </a:t>
            </a:r>
          </a:p>
          <a:p>
            <a:r>
              <a:rPr lang="en-US" i="1" dirty="0"/>
              <a:t>International Journal of Communication</a:t>
            </a:r>
            <a:r>
              <a:rPr lang="en-US" dirty="0"/>
              <a:t>, Vol. 17. </a:t>
            </a:r>
          </a:p>
        </p:txBody>
      </p:sp>
    </p:spTree>
    <p:extLst>
      <p:ext uri="{BB962C8B-B14F-4D97-AF65-F5344CB8AC3E}">
        <p14:creationId xmlns:p14="http://schemas.microsoft.com/office/powerpoint/2010/main" val="17487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3B0733-337B-174C-AA31-C17DDE1233FB}"/>
              </a:ext>
            </a:extLst>
          </p:cNvPr>
          <p:cNvSpPr txBox="1"/>
          <p:nvPr/>
        </p:nvSpPr>
        <p:spPr>
          <a:xfrm>
            <a:off x="1" y="4073103"/>
            <a:ext cx="2950029" cy="369332"/>
          </a:xfrm>
          <a:prstGeom prst="rect">
            <a:avLst/>
          </a:prstGeom>
          <a:solidFill>
            <a:schemeClr val="bg1"/>
          </a:solidFill>
        </p:spPr>
        <p:txBody>
          <a:bodyPr wrap="square" rtlCol="0">
            <a:spAutoFit/>
          </a:bodyPr>
          <a:lstStyle/>
          <a:p>
            <a:endParaRPr lang="en-US" sz="1800" dirty="0"/>
          </a:p>
        </p:txBody>
      </p:sp>
      <p:pic>
        <p:nvPicPr>
          <p:cNvPr id="6" name="Picture 5" descr="Center for Media Engagement">
            <a:extLst>
              <a:ext uri="{FF2B5EF4-FFF2-40B4-BE49-F238E27FC236}">
                <a16:creationId xmlns:a16="http://schemas.microsoft.com/office/drawing/2014/main" id="{C903AF06-3C08-2E4E-9DB5-92CD763F3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 y="4629805"/>
            <a:ext cx="1869948" cy="326324"/>
          </a:xfrm>
          <a:prstGeom prst="rect">
            <a:avLst/>
          </a:prstGeom>
          <a:solidFill>
            <a:schemeClr val="bg1"/>
          </a:solidFill>
        </p:spPr>
      </p:pic>
      <p:sp>
        <p:nvSpPr>
          <p:cNvPr id="7" name="Rectangle 6">
            <a:extLst>
              <a:ext uri="{FF2B5EF4-FFF2-40B4-BE49-F238E27FC236}">
                <a16:creationId xmlns:a16="http://schemas.microsoft.com/office/drawing/2014/main" id="{AB0B513C-F58A-AA48-B05C-669903527972}"/>
              </a:ext>
            </a:extLst>
          </p:cNvPr>
          <p:cNvSpPr/>
          <p:nvPr/>
        </p:nvSpPr>
        <p:spPr>
          <a:xfrm>
            <a:off x="241709" y="187371"/>
            <a:ext cx="2762295" cy="738664"/>
          </a:xfrm>
          <a:prstGeom prst="rect">
            <a:avLst/>
          </a:prstGeom>
        </p:spPr>
        <p:txBody>
          <a:bodyPr wrap="none">
            <a:spAutoFit/>
          </a:bodyPr>
          <a:lstStyle/>
          <a:p>
            <a:r>
              <a:rPr lang="en-US" sz="4200" dirty="0">
                <a:solidFill>
                  <a:srgbClr val="0097A7"/>
                </a:solidFill>
                <a:latin typeface="Anton"/>
                <a:sym typeface="Anton"/>
              </a:rPr>
              <a:t>Background</a:t>
            </a:r>
          </a:p>
        </p:txBody>
      </p:sp>
      <p:pic>
        <p:nvPicPr>
          <p:cNvPr id="2" name="Picture 1">
            <a:extLst>
              <a:ext uri="{FF2B5EF4-FFF2-40B4-BE49-F238E27FC236}">
                <a16:creationId xmlns:a16="http://schemas.microsoft.com/office/drawing/2014/main" id="{39C4DB07-A374-B874-0BCE-1D52AE4AF54E}"/>
              </a:ext>
            </a:extLst>
          </p:cNvPr>
          <p:cNvPicPr>
            <a:picLocks noChangeAspect="1"/>
          </p:cNvPicPr>
          <p:nvPr/>
        </p:nvPicPr>
        <p:blipFill>
          <a:blip r:embed="rId4"/>
          <a:stretch>
            <a:fillRect/>
          </a:stretch>
        </p:blipFill>
        <p:spPr>
          <a:xfrm>
            <a:off x="3102582" y="0"/>
            <a:ext cx="6041417" cy="5143500"/>
          </a:xfrm>
          <a:prstGeom prst="rect">
            <a:avLst/>
          </a:prstGeom>
        </p:spPr>
      </p:pic>
    </p:spTree>
    <p:extLst>
      <p:ext uri="{BB962C8B-B14F-4D97-AF65-F5344CB8AC3E}">
        <p14:creationId xmlns:p14="http://schemas.microsoft.com/office/powerpoint/2010/main" val="3068131741"/>
      </p:ext>
    </p:extLst>
  </p:cSld>
  <p:clrMapOvr>
    <a:masterClrMapping/>
  </p:clrMapOvr>
  <p:transition spd="slow"/>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E489F4BDE3042ACD124BD4FD24DE9" ma:contentTypeVersion="17" ma:contentTypeDescription="Crée un document." ma:contentTypeScope="" ma:versionID="e1e5583886181dad77594ea1434ba803">
  <xsd:schema xmlns:xsd="http://www.w3.org/2001/XMLSchema" xmlns:xs="http://www.w3.org/2001/XMLSchema" xmlns:p="http://schemas.microsoft.com/office/2006/metadata/properties" xmlns:ns2="e0bef17e-8b79-4b20-8659-5b99a3c9bf89" xmlns:ns3="918eff26-beb4-44cb-ac1f-056bf469e022" targetNamespace="http://schemas.microsoft.com/office/2006/metadata/properties" ma:root="true" ma:fieldsID="5eafd22f96aeb7a92330101650f6fc1b" ns2:_="" ns3:_="">
    <xsd:import namespace="e0bef17e-8b79-4b20-8659-5b99a3c9bf89"/>
    <xsd:import namespace="918eff26-beb4-44cb-ac1f-056bf469e02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ef17e-8b79-4b20-8659-5b99a3c9b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2a965b8-7e3a-4953-ac03-98e00477ca66"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eff26-beb4-44cb-ac1f-056bf469e022"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e2f91df8-93d9-4d9a-ac06-a990dc9e4127}" ma:internalName="TaxCatchAll" ma:showField="CatchAllData" ma:web="918eff26-beb4-44cb-ac1f-056bf469e0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C73D9B-B0B8-4E67-B85C-E2685B07FD87}"/>
</file>

<file path=customXml/itemProps2.xml><?xml version="1.0" encoding="utf-8"?>
<ds:datastoreItem xmlns:ds="http://schemas.openxmlformats.org/officeDocument/2006/customXml" ds:itemID="{35A11C6F-6987-46E9-93DB-349B8DEB29D5}"/>
</file>

<file path=docProps/app.xml><?xml version="1.0" encoding="utf-8"?>
<Properties xmlns="http://schemas.openxmlformats.org/officeDocument/2006/extended-properties" xmlns:vt="http://schemas.openxmlformats.org/officeDocument/2006/docPropsVTypes">
  <TotalTime>72</TotalTime>
  <Words>1414</Words>
  <Application>Microsoft Macintosh PowerPoint</Application>
  <PresentationFormat>On-screen Show (16:9)</PresentationFormat>
  <Paragraphs>100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Raleway</vt:lpstr>
      <vt:lpstr>Franklin Gothic</vt:lpstr>
      <vt:lpstr>Anton</vt:lpstr>
      <vt:lpstr>Simple Light</vt:lpstr>
      <vt:lpstr>Political Relational Influencers:  The Mobilization of Influencers in  the Political Arena</vt:lpstr>
      <vt:lpstr>Outline for  this talk</vt:lpstr>
      <vt:lpstr>The Propaganda Research Lab</vt:lpstr>
      <vt:lpstr>The Propaganda Research Lab</vt:lpstr>
      <vt:lpstr>PowerPoint Presentation</vt:lpstr>
      <vt:lpstr>The Evolution of Computational Propaganda</vt:lpstr>
      <vt:lpstr>Computational propaganda: 2016 to Today</vt:lpstr>
      <vt:lpstr>Political Relational Influencers:  The Mobilization of Influencers in  the Political Arena</vt:lpstr>
      <vt:lpstr>PowerPoint Presentation</vt:lpstr>
      <vt:lpstr>Defining “Political Relational Influencers”:</vt:lpstr>
      <vt:lpstr>Methods</vt:lpstr>
      <vt:lpstr>Research Questions</vt:lpstr>
      <vt:lpstr>Core Findings </vt:lpstr>
      <vt:lpstr>Coordination and Mechanics of Influence</vt:lpstr>
      <vt:lpstr>Concluding Thoughts</vt:lpstr>
      <vt:lpstr>Final Thoughts</vt:lpstr>
      <vt:lpstr>Related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Technology in Spreading Disinformation</dc:title>
  <cp:lastModifiedBy>Microsoft Office User</cp:lastModifiedBy>
  <cp:revision>5</cp:revision>
  <dcterms:modified xsi:type="dcterms:W3CDTF">2023-11-16T16:53:16Z</dcterms:modified>
</cp:coreProperties>
</file>