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50" r:id="rId3"/>
    <p:sldId id="341" r:id="rId4"/>
    <p:sldId id="342" r:id="rId5"/>
    <p:sldId id="351" r:id="rId6"/>
    <p:sldId id="322" r:id="rId7"/>
    <p:sldId id="324" r:id="rId8"/>
    <p:sldId id="332" r:id="rId9"/>
    <p:sldId id="352" r:id="rId10"/>
    <p:sldId id="325" r:id="rId11"/>
    <p:sldId id="326" r:id="rId12"/>
    <p:sldId id="327" r:id="rId13"/>
    <p:sldId id="345" r:id="rId14"/>
    <p:sldId id="333" r:id="rId15"/>
    <p:sldId id="346" r:id="rId16"/>
    <p:sldId id="347" r:id="rId17"/>
    <p:sldId id="348" r:id="rId18"/>
    <p:sldId id="349" r:id="rId19"/>
    <p:sldId id="353" r:id="rId20"/>
    <p:sldId id="335" r:id="rId21"/>
    <p:sldId id="354" r:id="rId22"/>
    <p:sldId id="33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Pahle" initials="MP" lastIdx="4" clrIdx="0">
    <p:extLst>
      <p:ext uri="{19B8F6BF-5375-455C-9EA6-DF929625EA0E}">
        <p15:presenceInfo xmlns:p15="http://schemas.microsoft.com/office/powerpoint/2012/main" userId="Michael Pah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9E"/>
    <a:srgbClr val="8E908E"/>
    <a:srgbClr val="FF9933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181" autoAdjust="0"/>
  </p:normalViewPr>
  <p:slideViewPr>
    <p:cSldViewPr snapToGrid="0">
      <p:cViewPr varScale="1">
        <p:scale>
          <a:sx n="60" d="100"/>
          <a:sy n="60" d="100"/>
        </p:scale>
        <p:origin x="816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2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3AF1F-0663-4EE7-994D-F160E8F2EE1E}" type="datetimeFigureOut">
              <a:rPr lang="de-DE" smtClean="0"/>
              <a:t>27.09.2023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743E9-914B-453E-A338-BD61D5478B0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74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743E9-914B-453E-A338-BD61D5478B0F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72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75675" y="3006640"/>
            <a:ext cx="8424862" cy="650875"/>
          </a:xfrm>
        </p:spPr>
        <p:txBody>
          <a:bodyPr/>
          <a:lstStyle>
            <a:lvl1pPr algn="ctr">
              <a:defRPr>
                <a:solidFill>
                  <a:srgbClr val="006E9E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5675" y="4281127"/>
            <a:ext cx="8424862" cy="64928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noProof="0" dirty="0" err="1"/>
              <a:t>Untertitelmasterformat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216000" y="5760000"/>
            <a:ext cx="11628000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835600"/>
            <a:ext cx="1461370" cy="10044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44015D-9407-488E-8AD7-722ADB5AEF29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37301"/>
            <a:ext cx="6492431" cy="12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136214"/>
          </a:xfrm>
        </p:spPr>
        <p:txBody>
          <a:bodyPr/>
          <a:lstStyle>
            <a:lvl1pPr>
              <a:defRPr b="0">
                <a:solidFill>
                  <a:srgbClr val="006E9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547"/>
            <a:ext cx="10515600" cy="4295854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6002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0574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15D-9407-488E-8AD7-722ADB5AEF29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9" name="Picture 10" descr="A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6625"/>
            <a:ext cx="1371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6"/>
          <p:cNvSpPr>
            <a:spLocks noChangeShapeType="1"/>
          </p:cNvSpPr>
          <p:nvPr userDrawn="1"/>
        </p:nvSpPr>
        <p:spPr bwMode="auto">
          <a:xfrm>
            <a:off x="1692274" y="6237287"/>
            <a:ext cx="9661526" cy="3256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23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-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E9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776"/>
          </a:xfrm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arenBoth"/>
              <a:defRPr/>
            </a:lvl1pPr>
            <a:lvl2pPr marL="9144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12573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371600" indent="0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lvl4pPr>
            <a:lvl5pPr marL="1828800" indent="0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15D-9407-488E-8AD7-722ADB5AEF29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11" name="Picture 10" descr="A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6625"/>
            <a:ext cx="1371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6"/>
          <p:cNvSpPr>
            <a:spLocks noChangeShapeType="1"/>
          </p:cNvSpPr>
          <p:nvPr userDrawn="1"/>
        </p:nvSpPr>
        <p:spPr bwMode="auto">
          <a:xfrm flipV="1">
            <a:off x="1714501" y="6240542"/>
            <a:ext cx="96393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58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lanc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6E9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77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16002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0574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15D-9407-488E-8AD7-722ADB5AEF29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75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M. Pahle, CEPR Workshop Frankfurt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015D-9407-488E-8AD7-722ADB5AEF29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E9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b.org/en/publications/online/all/what-drives-firms-investment-in-climate-action-evidence-from-the-2022-2023-eib-investment-survey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s41560-022-00984-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en/infographics/fit-for-55-cbam-carbon-border-adjustment-mechanis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en/infographics/financing-climate-transition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s://trackbill.com/bill/california-senate-bill-308-carbon-dioxide-removal-market-development-act/235348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sifo.org/en/publications/2023/working-paper/governance-carbon-dioxide-removal-public-economics-perspective" TargetMode="External"/><Relationship Id="rId4" Type="http://schemas.openxmlformats.org/officeDocument/2006/relationships/hyperlink" Target="https://climate-advisory-board.europa.eu/reports-and-publications/scientific-advice-for-the-determination-of-an-eu-wide-2040/esabcc_advice_eu_2040_target.pdf/@@display-file/f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4834" y="2539095"/>
            <a:ext cx="10024521" cy="650875"/>
          </a:xfrm>
        </p:spPr>
        <p:txBody>
          <a:bodyPr>
            <a:noAutofit/>
          </a:bodyPr>
          <a:lstStyle/>
          <a:p>
            <a:r>
              <a:rPr lang="en-US" dirty="0"/>
              <a:t>Implications of the Reformed EU-ETS for Rapid Decarbonization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0BBEA1D-FF37-44FE-9154-69EED69E8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140" y="4221126"/>
            <a:ext cx="11493795" cy="15417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3000" noProof="1"/>
              <a:t>Michael Pahle</a:t>
            </a:r>
            <a:endParaRPr lang="de-DE" sz="2400" noProof="1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3000" noProof="1"/>
              <a:t>Workshop „</a:t>
            </a:r>
            <a:r>
              <a:rPr lang="en-US" sz="3000" noProof="1"/>
              <a:t>Carbon Emission Pledges and Corporate Decarbonization Initiatives </a:t>
            </a:r>
            <a:r>
              <a:rPr lang="de-DE" sz="3000" noProof="1"/>
              <a:t>“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3000" noProof="1"/>
              <a:t>27 Sep 2023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70926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65AC-D9B3-458E-B6D8-88A79942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a perfect foresight model actually suited?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BD5AF-5845-48E4-BE51-F2F6D298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5833" y="1388547"/>
            <a:ext cx="4711263" cy="4295854"/>
          </a:xfrm>
        </p:spPr>
        <p:txBody>
          <a:bodyPr/>
          <a:lstStyle/>
          <a:p>
            <a:r>
              <a:rPr lang="en-US" dirty="0"/>
              <a:t>Myopic version of LIMES</a:t>
            </a:r>
            <a:r>
              <a:rPr lang="en-DE" dirty="0"/>
              <a:t> (10</a:t>
            </a:r>
            <a:r>
              <a:rPr lang="en-GB" dirty="0"/>
              <a:t>y</a:t>
            </a:r>
            <a:r>
              <a:rPr lang="en-DE" dirty="0"/>
              <a:t> </a:t>
            </a:r>
            <a:r>
              <a:rPr lang="en-GB" dirty="0"/>
              <a:t>h</a:t>
            </a:r>
            <a:r>
              <a:rPr lang="en-DE" dirty="0"/>
              <a:t>o</a:t>
            </a:r>
            <a:r>
              <a:rPr lang="en-GB" dirty="0"/>
              <a:t>r</a:t>
            </a:r>
            <a:r>
              <a:rPr lang="en-DE" dirty="0" err="1"/>
              <a:t>i</a:t>
            </a:r>
            <a:r>
              <a:rPr lang="en-GB" dirty="0"/>
              <a:t>z</a:t>
            </a:r>
            <a:r>
              <a:rPr lang="en-DE" dirty="0"/>
              <a:t>o</a:t>
            </a:r>
            <a:r>
              <a:rPr lang="en-GB" dirty="0"/>
              <a:t>n</a:t>
            </a:r>
            <a:r>
              <a:rPr lang="en-DE" dirty="0"/>
              <a:t>)</a:t>
            </a:r>
            <a:r>
              <a:rPr lang="en-US" dirty="0"/>
              <a:t> captures actual prices before 2018 quite well</a:t>
            </a:r>
          </a:p>
          <a:p>
            <a:r>
              <a:rPr lang="en-US" dirty="0"/>
              <a:t>Perfect foresight version performs better from 2022 onwards</a:t>
            </a:r>
          </a:p>
          <a:p>
            <a:pPr>
              <a:buFont typeface="Wingdings 3" panose="05040102010807070707" pitchFamily="18" charset="2"/>
              <a:buChar char=""/>
            </a:pPr>
            <a:r>
              <a:rPr lang="en-US" dirty="0"/>
              <a:t> Consistent with reforms having made market (much?) </a:t>
            </a:r>
            <a:r>
              <a:rPr lang="en-US" b="1" dirty="0"/>
              <a:t>more forward looking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375CF-D2CD-4708-9E4D-D00D28A5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D9E85C-A2A7-456E-BF6D-49519C19D7CD}"/>
              </a:ext>
            </a:extLst>
          </p:cNvPr>
          <p:cNvSpPr txBox="1"/>
          <p:nvPr/>
        </p:nvSpPr>
        <p:spPr>
          <a:xfrm>
            <a:off x="4265110" y="3104692"/>
            <a:ext cx="240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Sitarz</a:t>
            </a:r>
            <a:r>
              <a:rPr lang="en-US" dirty="0"/>
              <a:t> et al.</a:t>
            </a:r>
          </a:p>
          <a:p>
            <a:r>
              <a:rPr lang="en-US" dirty="0"/>
              <a:t>(R&amp;R Nature Energy)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44561D-1362-46DA-AA15-46C9CC713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4" t="25326" b="62142"/>
          <a:stretch/>
        </p:blipFill>
        <p:spPr>
          <a:xfrm>
            <a:off x="4294283" y="1944689"/>
            <a:ext cx="2522279" cy="6381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85772CC-D583-443A-B45A-C9C551A3A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7"/>
          <a:stretch/>
        </p:blipFill>
        <p:spPr>
          <a:xfrm>
            <a:off x="343909" y="1412776"/>
            <a:ext cx="3807875" cy="440112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DAD4971-7CB9-4532-80DD-2273E3F16332}"/>
              </a:ext>
            </a:extLst>
          </p:cNvPr>
          <p:cNvSpPr/>
          <p:nvPr/>
        </p:nvSpPr>
        <p:spPr>
          <a:xfrm>
            <a:off x="1559496" y="3194504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BCB839C-71B0-414B-843D-D72C2D2BE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6" t="33023" b="61189"/>
          <a:stretch/>
        </p:blipFill>
        <p:spPr>
          <a:xfrm>
            <a:off x="4306432" y="2677020"/>
            <a:ext cx="3215345" cy="2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7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F55B-47FA-4687-92DD-6DB61FAF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dynamics pre/post Fit-for-55 reform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8CFB9-569F-4F71-BFA1-1C7679F3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1DF7F-57D3-4F73-A447-09EB5A2991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5384" y="994362"/>
            <a:ext cx="5129530" cy="2519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D48D0C-045B-474C-9133-5DDCF0CF8E64}"/>
              </a:ext>
            </a:extLst>
          </p:cNvPr>
          <p:cNvSpPr txBox="1"/>
          <p:nvPr/>
        </p:nvSpPr>
        <p:spPr>
          <a:xfrm>
            <a:off x="2371059" y="1137674"/>
            <a:ext cx="2030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Pre reform </a:t>
            </a:r>
            <a:r>
              <a:rPr lang="en-US" sz="2000" b="1"/>
              <a:t>(LRF=2.2%)</a:t>
            </a:r>
            <a:endParaRPr lang="en-US" sz="24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B1AE6-8826-43E1-BC8A-955D774B9818}"/>
              </a:ext>
            </a:extLst>
          </p:cNvPr>
          <p:cNvSpPr txBox="1"/>
          <p:nvPr/>
        </p:nvSpPr>
        <p:spPr>
          <a:xfrm rot="16200000">
            <a:off x="-717034" y="1912258"/>
            <a:ext cx="2530913" cy="350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Emissions / EUA vol. [Mt]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452FC3-7F6C-4519-9FB9-E422964C6A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9034" y="3477211"/>
            <a:ext cx="5142230" cy="25196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BDDE59-D2CD-4E99-97EB-C7F444F650E8}"/>
              </a:ext>
            </a:extLst>
          </p:cNvPr>
          <p:cNvSpPr txBox="1"/>
          <p:nvPr/>
        </p:nvSpPr>
        <p:spPr>
          <a:xfrm rot="16200000">
            <a:off x="-724126" y="4254968"/>
            <a:ext cx="2530913" cy="350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Emissions / EUA vol. [Mt]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E015E-7EBD-4DD3-A15F-D8DDF78DAD48}"/>
              </a:ext>
            </a:extLst>
          </p:cNvPr>
          <p:cNvSpPr txBox="1"/>
          <p:nvPr/>
        </p:nvSpPr>
        <p:spPr>
          <a:xfrm rot="16200000">
            <a:off x="4461034" y="2014102"/>
            <a:ext cx="25309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EUA price [EUR/</a:t>
            </a:r>
            <a:r>
              <a:rPr lang="en-DE" sz="1600" dirty="0"/>
              <a:t>t</a:t>
            </a:r>
            <a:r>
              <a:rPr lang="en-US" sz="1600" dirty="0"/>
              <a:t>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660AFC-A51F-458B-B99A-77543D371AFC}"/>
              </a:ext>
            </a:extLst>
          </p:cNvPr>
          <p:cNvGrpSpPr/>
          <p:nvPr/>
        </p:nvGrpSpPr>
        <p:grpSpPr>
          <a:xfrm>
            <a:off x="6041450" y="932093"/>
            <a:ext cx="5439971" cy="5117718"/>
            <a:chOff x="6041450" y="1070322"/>
            <a:chExt cx="5439971" cy="51177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B12757-3F91-42AD-84CD-D7F6502C771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246406" y="1212226"/>
              <a:ext cx="5057775" cy="25196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37FC4D-5170-45F4-AFCA-EAF00DA2F119}"/>
                </a:ext>
              </a:extLst>
            </p:cNvPr>
            <p:cNvSpPr txBox="1"/>
            <p:nvPr/>
          </p:nvSpPr>
          <p:spPr>
            <a:xfrm>
              <a:off x="7775957" y="1205015"/>
              <a:ext cx="20308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Post reform</a:t>
              </a:r>
            </a:p>
            <a:p>
              <a:pPr algn="ctr"/>
              <a:r>
                <a:rPr lang="en-US" sz="2000" b="1"/>
                <a:t>(LRF=4.2%)</a:t>
              </a:r>
              <a:endParaRPr lang="en-US" sz="2400" b="1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05684D-FBF5-4358-A703-6F8E3DFB3181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246818" y="3668360"/>
              <a:ext cx="5142230" cy="25196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F98E1C-32A6-44BF-8553-08C0D4FB6B5E}"/>
                </a:ext>
              </a:extLst>
            </p:cNvPr>
            <p:cNvSpPr txBox="1"/>
            <p:nvPr/>
          </p:nvSpPr>
          <p:spPr>
            <a:xfrm rot="16200000">
              <a:off x="4957222" y="4503065"/>
              <a:ext cx="2530913" cy="350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Emissions / EUA vol. [Mt]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292024-1CD7-4A47-BB89-CA8B5C7CDDC4}"/>
                </a:ext>
              </a:extLst>
            </p:cNvPr>
            <p:cNvSpPr txBox="1"/>
            <p:nvPr/>
          </p:nvSpPr>
          <p:spPr>
            <a:xfrm rot="16200000">
              <a:off x="5036652" y="2137388"/>
              <a:ext cx="23481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Emissions / EUA vol. [Mt]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F9D462-6BFA-4ED4-8B78-035E950F0C22}"/>
                </a:ext>
              </a:extLst>
            </p:cNvPr>
            <p:cNvSpPr txBox="1"/>
            <p:nvPr/>
          </p:nvSpPr>
          <p:spPr>
            <a:xfrm rot="16200000">
              <a:off x="10046687" y="2166502"/>
              <a:ext cx="253091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EUA price [EUR/</a:t>
              </a:r>
              <a:r>
                <a:rPr lang="en-DE" sz="1600" dirty="0"/>
                <a:t>t</a:t>
              </a:r>
              <a:r>
                <a:rPr lang="en-US" sz="1600" dirty="0"/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9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CC3611-D64A-4268-A43F-2C13007EAE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4054" y="988945"/>
            <a:ext cx="5057775" cy="2519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F37C8-D35E-47D4-9034-7BC7414B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Endgame may start </a:t>
            </a:r>
            <a:r>
              <a:rPr lang="en-DE" dirty="0"/>
              <a:t>a</a:t>
            </a:r>
            <a:r>
              <a:rPr lang="en-GB" dirty="0"/>
              <a:t>r</a:t>
            </a:r>
            <a:r>
              <a:rPr lang="en-DE" dirty="0"/>
              <a:t>o</a:t>
            </a:r>
            <a:r>
              <a:rPr lang="en-GB" dirty="0"/>
              <a:t>u</a:t>
            </a:r>
            <a:r>
              <a:rPr lang="en-DE" dirty="0"/>
              <a:t>n</a:t>
            </a:r>
            <a:r>
              <a:rPr lang="en-GB" dirty="0"/>
              <a:t>d</a:t>
            </a:r>
            <a:r>
              <a:rPr lang="en-US" dirty="0"/>
              <a:t> 2030 already</a:t>
            </a:r>
            <a:r>
              <a:rPr lang="en-DE" dirty="0"/>
              <a:t>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80317-0F47-4526-8773-FCCBF19B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24747"/>
            <a:ext cx="5257799" cy="4629481"/>
          </a:xfrm>
        </p:spPr>
        <p:txBody>
          <a:bodyPr>
            <a:normAutofit/>
          </a:bodyPr>
          <a:lstStyle/>
          <a:p>
            <a:r>
              <a:rPr lang="en-US" dirty="0"/>
              <a:t>ETS increasingly price set by “residual” emissions: </a:t>
            </a:r>
            <a:r>
              <a:rPr lang="en-US" b="1" dirty="0"/>
              <a:t>industry MAC</a:t>
            </a:r>
            <a:r>
              <a:rPr lang="en-US" dirty="0"/>
              <a:t> and </a:t>
            </a:r>
            <a:r>
              <a:rPr lang="en-US" b="1" dirty="0"/>
              <a:t>electricity CCS</a:t>
            </a:r>
          </a:p>
          <a:p>
            <a:r>
              <a:rPr lang="en-US" b="1" dirty="0"/>
              <a:t>TNAC (bank) to rise again</a:t>
            </a:r>
            <a:r>
              <a:rPr lang="en-US" dirty="0"/>
              <a:t>, peaking ~2025</a:t>
            </a:r>
          </a:p>
          <a:p>
            <a:pPr lvl="1">
              <a:buFont typeface="Wingdings 3" panose="05040102010807070707" pitchFamily="18" charset="2"/>
              <a:buChar char=""/>
            </a:pPr>
            <a:r>
              <a:rPr lang="en-US" dirty="0"/>
              <a:t> Anticipation of much costlier abatement in later decades</a:t>
            </a:r>
          </a:p>
          <a:p>
            <a:pPr lvl="1">
              <a:buFont typeface="Wingdings 3" panose="05040102010807070707" pitchFamily="18" charset="2"/>
              <a:buChar char=""/>
            </a:pPr>
            <a:r>
              <a:rPr lang="en-US" dirty="0"/>
              <a:t> Can be interpreted as “hedging” </a:t>
            </a:r>
          </a:p>
          <a:p>
            <a:r>
              <a:rPr lang="en-US" dirty="0"/>
              <a:t>High MSR intake, supply as small </a:t>
            </a:r>
            <a:r>
              <a:rPr lang="en-US" b="1" dirty="0"/>
              <a:t>as 500 Mt by 2030</a:t>
            </a:r>
            <a:r>
              <a:rPr lang="en-US" dirty="0"/>
              <a:t> already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87D42-34D5-4C6F-931A-E6B4BE82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43FFE-CD23-4500-86E5-2BC4A15ED6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4054" y="3471532"/>
            <a:ext cx="5142230" cy="2519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B8D323-4371-4424-B3CD-D26D95B28A37}"/>
              </a:ext>
            </a:extLst>
          </p:cNvPr>
          <p:cNvSpPr txBox="1"/>
          <p:nvPr/>
        </p:nvSpPr>
        <p:spPr>
          <a:xfrm>
            <a:off x="1811075" y="1109324"/>
            <a:ext cx="203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400" b="1" dirty="0"/>
              <a:t>Post </a:t>
            </a:r>
            <a:r>
              <a:rPr lang="en-GB" sz="2400" b="1" dirty="0"/>
              <a:t>r</a:t>
            </a:r>
            <a:r>
              <a:rPr lang="en-DE" sz="2400" b="1" dirty="0"/>
              <a:t>e</a:t>
            </a:r>
            <a:r>
              <a:rPr lang="en-GB" sz="2400" b="1" dirty="0"/>
              <a:t>f</a:t>
            </a:r>
            <a:r>
              <a:rPr lang="en-DE" sz="2400" b="1" dirty="0"/>
              <a:t>o</a:t>
            </a:r>
            <a:r>
              <a:rPr lang="en-GB" sz="2400" b="1" dirty="0"/>
              <a:t>r</a:t>
            </a:r>
            <a:r>
              <a:rPr lang="en-DE" sz="2400" b="1" dirty="0"/>
              <a:t>m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5703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BF4D-856B-4C80-8B92-FC9DCD9E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1"/>
            <a:ext cx="10515600" cy="1136214"/>
          </a:xfrm>
        </p:spPr>
        <p:txBody>
          <a:bodyPr/>
          <a:lstStyle/>
          <a:p>
            <a:r>
              <a:rPr lang="en-US"/>
              <a:t>Industry MACC in the LIMES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68272-BB3D-481D-8A4E-F614E4B51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88" y="1388547"/>
            <a:ext cx="4678326" cy="4295854"/>
          </a:xfrm>
        </p:spPr>
        <p:txBody>
          <a:bodyPr>
            <a:normAutofit fontScale="92500"/>
          </a:bodyPr>
          <a:lstStyle/>
          <a:p>
            <a:r>
              <a:rPr lang="en-US" dirty="0"/>
              <a:t>Marginal abatement costs based on BDI „</a:t>
            </a:r>
            <a:r>
              <a:rPr lang="en-US" i="1" dirty="0" err="1"/>
              <a:t>Klimaschutzpfade</a:t>
            </a:r>
            <a:r>
              <a:rPr lang="en-US" dirty="0"/>
              <a:t>“ study (2018)</a:t>
            </a:r>
          </a:p>
          <a:p>
            <a:r>
              <a:rPr lang="en-US" dirty="0"/>
              <a:t>Mostly energy efficiency measures and CCS</a:t>
            </a:r>
          </a:p>
          <a:p>
            <a:r>
              <a:rPr lang="en-US" b="1" dirty="0"/>
              <a:t>CCS availability</a:t>
            </a:r>
            <a:r>
              <a:rPr lang="en-US" dirty="0"/>
              <a:t> (infrastructure, national legislation) </a:t>
            </a:r>
            <a:r>
              <a:rPr lang="en-US" b="1" dirty="0"/>
              <a:t>and costs</a:t>
            </a:r>
            <a:r>
              <a:rPr lang="en-US" dirty="0"/>
              <a:t> still very much an open issue…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A57E5-BF7B-4488-836C-2F27F9CD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1CABB-3E51-4752-BBAD-E9FF60FD1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29" y="1347187"/>
            <a:ext cx="5560436" cy="43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DFD1-8151-4581-8962-F63DACD2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7837"/>
            <a:ext cx="10515600" cy="1136214"/>
          </a:xfrm>
        </p:spPr>
        <p:txBody>
          <a:bodyPr>
            <a:normAutofit/>
          </a:bodyPr>
          <a:lstStyle/>
          <a:p>
            <a:r>
              <a:rPr lang="en-US" sz="5400" cap="all" dirty="0"/>
              <a:t>PART II: Deep Dive on Industry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942CF-931D-4624-AED5-008DE83C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87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D509-3B74-4AC3-B40E-2262107E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6"/>
            <a:ext cx="10793819" cy="1136214"/>
          </a:xfrm>
        </p:spPr>
        <p:txBody>
          <a:bodyPr>
            <a:normAutofit fontScale="90000"/>
          </a:bodyPr>
          <a:lstStyle/>
          <a:p>
            <a:r>
              <a:rPr lang="en-US" dirty="0"/>
              <a:t>Firms’ expectation crucial for post-2030 “endgame”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1CAE5-C9B3-46DE-B728-68B24D39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79E74-7308-4C63-8E15-C298CB75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24" y="1110199"/>
            <a:ext cx="4976876" cy="4234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08267-0D24-4797-A15A-5373AA300305}"/>
              </a:ext>
            </a:extLst>
          </p:cNvPr>
          <p:cNvSpPr txBox="1"/>
          <p:nvPr/>
        </p:nvSpPr>
        <p:spPr>
          <a:xfrm>
            <a:off x="839417" y="5346432"/>
            <a:ext cx="559198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/>
              <a:t>Source: </a:t>
            </a:r>
            <a:r>
              <a:rPr lang="en-US">
                <a:hlinkClick r:id="rId3"/>
              </a:rPr>
              <a:t>EIB Investment Survey 2022-2023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B125E-F2D9-4A07-B6AE-C0977C430AE0}"/>
              </a:ext>
            </a:extLst>
          </p:cNvPr>
          <p:cNvSpPr txBox="1"/>
          <p:nvPr/>
        </p:nvSpPr>
        <p:spPr>
          <a:xfrm>
            <a:off x="407368" y="5734607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 Pahle et al. (2023): </a:t>
            </a:r>
            <a:r>
              <a:rPr lang="en-US" sz="1200">
                <a:hlinkClick r:id="rId4"/>
              </a:rPr>
              <a:t>Safeguarding the energy transition against political backlash to carbon markets.</a:t>
            </a:r>
            <a:r>
              <a:rPr lang="en-US" sz="1200"/>
              <a:t> 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8978C65E-3E92-4CEE-928B-51B500A92E31}"/>
              </a:ext>
            </a:extLst>
          </p:cNvPr>
          <p:cNvSpPr txBox="1">
            <a:spLocks/>
          </p:cNvSpPr>
          <p:nvPr/>
        </p:nvSpPr>
        <p:spPr>
          <a:xfrm>
            <a:off x="6266121" y="1056910"/>
            <a:ext cx="5736000" cy="46907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When firms see ETS/transition largely as an </a:t>
            </a:r>
            <a:r>
              <a:rPr lang="en-US" b="1"/>
              <a:t>opportunity </a:t>
            </a:r>
            <a:r>
              <a:rPr lang="en-US" b="1">
                <a:sym typeface="Symbol" panose="05050102010706020507" pitchFamily="18" charset="2"/>
              </a:rPr>
              <a:t></a:t>
            </a:r>
            <a:r>
              <a:rPr lang="en-US"/>
              <a:t> price </a:t>
            </a:r>
            <a:r>
              <a:rPr lang="en-US" b="1"/>
              <a:t>stability</a:t>
            </a:r>
            <a:r>
              <a:rPr lang="en-US"/>
              <a:t> (as in the model)</a:t>
            </a:r>
          </a:p>
          <a:p>
            <a:pPr lvl="1"/>
            <a:r>
              <a:rPr lang="en-US"/>
              <a:t>The </a:t>
            </a:r>
            <a:r>
              <a:rPr lang="en-US" b="1"/>
              <a:t>more investments are postponed, </a:t>
            </a:r>
            <a:r>
              <a:rPr lang="en-US"/>
              <a:t>the stronger the price will rise* </a:t>
            </a:r>
          </a:p>
          <a:p>
            <a:r>
              <a:rPr lang="en-US"/>
              <a:t>Likely post-2030 </a:t>
            </a:r>
            <a:r>
              <a:rPr lang="en-US" b="1"/>
              <a:t>pressure (relieve) points</a:t>
            </a:r>
            <a:r>
              <a:rPr lang="en-US"/>
              <a:t>:</a:t>
            </a:r>
          </a:p>
          <a:p>
            <a:pPr lvl="1"/>
            <a:r>
              <a:rPr lang="en-US"/>
              <a:t>Banking and investment</a:t>
            </a:r>
          </a:p>
          <a:p>
            <a:pPr lvl="1"/>
            <a:r>
              <a:rPr lang="en-US"/>
              <a:t>Additional carrots and sticks from ETS revenues and member states</a:t>
            </a:r>
          </a:p>
          <a:p>
            <a:pPr lvl="1"/>
            <a:r>
              <a:rPr lang="en-US"/>
              <a:t>Carbon removals (CR) and CCS</a:t>
            </a:r>
          </a:p>
        </p:txBody>
      </p:sp>
    </p:spTree>
    <p:extLst>
      <p:ext uri="{BB962C8B-B14F-4D97-AF65-F5344CB8AC3E}">
        <p14:creationId xmlns:p14="http://schemas.microsoft.com/office/powerpoint/2010/main" val="66040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C445-879B-42F8-AE50-6FAF8CA1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and investments: financing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C9A57-096E-4891-B967-0F8FBAF27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88547"/>
            <a:ext cx="5257800" cy="429585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Free allocations</a:t>
            </a:r>
            <a:r>
              <a:rPr lang="en-US" dirty="0"/>
              <a:t> of allowances to be phased out until 2034 for </a:t>
            </a:r>
            <a:r>
              <a:rPr lang="en-US" b="1" dirty="0"/>
              <a:t>key sectors</a:t>
            </a:r>
            <a:r>
              <a:rPr lang="en-US" dirty="0"/>
              <a:t> (-&gt; CBAM)</a:t>
            </a:r>
          </a:p>
          <a:p>
            <a:r>
              <a:rPr lang="en-US" dirty="0"/>
              <a:t>Likely that free allowances generated (some) </a:t>
            </a:r>
            <a:r>
              <a:rPr lang="en-US" b="1" dirty="0"/>
              <a:t>windfall profits</a:t>
            </a:r>
            <a:r>
              <a:rPr lang="en-US" dirty="0"/>
              <a:t> in the past</a:t>
            </a:r>
          </a:p>
          <a:p>
            <a:pPr lvl="1"/>
            <a:r>
              <a:rPr lang="en-US" dirty="0"/>
              <a:t>some allowances still </a:t>
            </a:r>
            <a:r>
              <a:rPr lang="en-US" b="1" dirty="0"/>
              <a:t>“hoarded” </a:t>
            </a:r>
            <a:r>
              <a:rPr lang="en-US" dirty="0"/>
              <a:t>(Quemin &amp; Pahle 2022)</a:t>
            </a:r>
          </a:p>
          <a:p>
            <a:r>
              <a:rPr lang="en-US" b="1" dirty="0"/>
              <a:t>Current situation</a:t>
            </a:r>
            <a:r>
              <a:rPr lang="en-US" dirty="0"/>
              <a:t>: no more windfalls, industry under pressure (demand slump)</a:t>
            </a:r>
          </a:p>
          <a:p>
            <a:r>
              <a:rPr lang="en-US" b="1" dirty="0"/>
              <a:t>Sufficient finance (access)</a:t>
            </a:r>
            <a:r>
              <a:rPr lang="en-US" dirty="0"/>
              <a:t> to bank allowances and invest?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486DE-D7A3-475B-9752-34EC0ABC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1D54A-205B-451A-AE77-986E0DD04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 t="76031" r="33523" b="8635"/>
          <a:stretch/>
        </p:blipFill>
        <p:spPr>
          <a:xfrm>
            <a:off x="1169581" y="1272740"/>
            <a:ext cx="4029740" cy="3870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A9901B-684C-401D-9F55-F1D621F05ED5}"/>
              </a:ext>
            </a:extLst>
          </p:cNvPr>
          <p:cNvSpPr txBox="1"/>
          <p:nvPr/>
        </p:nvSpPr>
        <p:spPr>
          <a:xfrm>
            <a:off x="786809" y="5539563"/>
            <a:ext cx="288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</a:t>
            </a:r>
            <a:r>
              <a:rPr lang="de-DE" dirty="0">
                <a:hlinkClick r:id="rId3"/>
              </a:rPr>
              <a:t>European Council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78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E916-1DFF-48E3-A1C0-6AC6D819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136214"/>
          </a:xfrm>
        </p:spPr>
        <p:txBody>
          <a:bodyPr/>
          <a:lstStyle/>
          <a:p>
            <a:r>
              <a:rPr lang="en-US" dirty="0"/>
              <a:t>Substantial additional carrots…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A26C-9795-48CD-B8A9-555A20078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315" y="1388547"/>
            <a:ext cx="5162484" cy="4295854"/>
          </a:xfrm>
        </p:spPr>
        <p:txBody>
          <a:bodyPr/>
          <a:lstStyle/>
          <a:p>
            <a:r>
              <a:rPr lang="en-US" b="1" dirty="0"/>
              <a:t>EU Innovation Fund</a:t>
            </a:r>
            <a:r>
              <a:rPr lang="en-US" dirty="0"/>
              <a:t> strengthened in reform</a:t>
            </a:r>
          </a:p>
          <a:p>
            <a:r>
              <a:rPr lang="en-US" dirty="0"/>
              <a:t>In some countries </a:t>
            </a:r>
            <a:r>
              <a:rPr lang="en-US" b="1" dirty="0"/>
              <a:t>substantial additional support</a:t>
            </a:r>
            <a:r>
              <a:rPr lang="en-US" dirty="0"/>
              <a:t>, e.g. DE:</a:t>
            </a:r>
          </a:p>
          <a:p>
            <a:pPr lvl="1"/>
            <a:r>
              <a:rPr lang="en-US" dirty="0"/>
              <a:t>CAPEX subsidies (federal and state level)</a:t>
            </a:r>
          </a:p>
          <a:p>
            <a:pPr lvl="1"/>
            <a:r>
              <a:rPr lang="en-US" dirty="0"/>
              <a:t>CCfDs (</a:t>
            </a:r>
            <a:r>
              <a:rPr lang="en-US" i="1" dirty="0" err="1"/>
              <a:t>Klimaschutzverträge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Temporary fixed electricity rate? (</a:t>
            </a:r>
            <a:r>
              <a:rPr lang="en-US" i="1" dirty="0" err="1"/>
              <a:t>Brückenstrompreis</a:t>
            </a:r>
            <a:r>
              <a:rPr lang="en-US" dirty="0"/>
              <a:t>)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6EF6A-D44F-4FEB-AA0D-302966ED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3A522-5589-4668-8F4C-F140E611A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2" t="23566" r="35466" b="12403"/>
          <a:stretch/>
        </p:blipFill>
        <p:spPr>
          <a:xfrm>
            <a:off x="584791" y="1646971"/>
            <a:ext cx="5415896" cy="3550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D4BF6-B606-4976-A3A4-CC4C2A849282}"/>
              </a:ext>
            </a:extLst>
          </p:cNvPr>
          <p:cNvSpPr txBox="1"/>
          <p:nvPr/>
        </p:nvSpPr>
        <p:spPr>
          <a:xfrm>
            <a:off x="786809" y="5433234"/>
            <a:ext cx="288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</a:t>
            </a:r>
            <a:r>
              <a:rPr lang="de-DE" dirty="0">
                <a:hlinkClick r:id="rId3"/>
              </a:rPr>
              <a:t>European Council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42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5C07-0814-4501-8DFD-FF5E61D3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a little stick</a:t>
            </a:r>
            <a:r>
              <a:rPr lang="en-DE" dirty="0"/>
              <a:t> </a:t>
            </a:r>
            <a:r>
              <a:rPr lang="en-GB" dirty="0"/>
              <a:t>f</a:t>
            </a:r>
            <a:r>
              <a:rPr lang="en-DE" dirty="0"/>
              <a:t>o</a:t>
            </a:r>
            <a:r>
              <a:rPr lang="en-GB" dirty="0"/>
              <a:t>r</a:t>
            </a:r>
            <a:r>
              <a:rPr lang="en-DE" dirty="0"/>
              <a:t> </a:t>
            </a:r>
            <a:r>
              <a:rPr lang="en-GB" dirty="0"/>
              <a:t>l</a:t>
            </a:r>
            <a:r>
              <a:rPr lang="en-DE" dirty="0"/>
              <a:t>a</a:t>
            </a:r>
            <a:r>
              <a:rPr lang="en-GB" dirty="0"/>
              <a:t>g</a:t>
            </a:r>
            <a:r>
              <a:rPr lang="en-DE" dirty="0"/>
              <a:t>g</a:t>
            </a:r>
            <a:r>
              <a:rPr lang="en-GB" dirty="0"/>
              <a:t>a</a:t>
            </a:r>
            <a:r>
              <a:rPr lang="en-DE" dirty="0"/>
              <a:t>r</a:t>
            </a:r>
            <a:r>
              <a:rPr lang="en-GB" dirty="0"/>
              <a:t>d</a:t>
            </a:r>
            <a:r>
              <a:rPr lang="en-DE" dirty="0"/>
              <a:t>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305F1-85CD-40D1-844B-DDB9A9B0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388547"/>
            <a:ext cx="4953000" cy="4295854"/>
          </a:xfrm>
        </p:spPr>
        <p:txBody>
          <a:bodyPr/>
          <a:lstStyle/>
          <a:p>
            <a:r>
              <a:rPr lang="en-US" i="1" dirty="0"/>
              <a:t>[F]rom 2026 onwards, the free allocation of emission allowances to the 20 % stationary installations with the highest emission intensities under a given product benchmark should also be conditional on the setting-up and implementation of </a:t>
            </a:r>
            <a:r>
              <a:rPr lang="en-US" b="1" i="1" dirty="0"/>
              <a:t>climate-neutrality plans</a:t>
            </a:r>
            <a:r>
              <a:rPr lang="en-US" i="1" dirty="0"/>
              <a:t>.</a:t>
            </a:r>
            <a:endParaRPr lang="de-DE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62C60-3D57-4377-AE57-0ED7A46F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509DB-CB52-458B-8BEB-390CECB15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9" t="22270" r="8259" b="4728"/>
          <a:stretch/>
        </p:blipFill>
        <p:spPr>
          <a:xfrm>
            <a:off x="627321" y="1944688"/>
            <a:ext cx="5390613" cy="31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6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0EB6-FE97-4358-805A-EB9275AA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</a:t>
            </a:r>
            <a:r>
              <a:rPr lang="en-GB" dirty="0"/>
              <a:t>a</a:t>
            </a:r>
            <a:r>
              <a:rPr lang="en-DE" dirty="0"/>
              <a:t>r</a:t>
            </a:r>
            <a:r>
              <a:rPr lang="en-GB" dirty="0"/>
              <a:t>b</a:t>
            </a:r>
            <a:r>
              <a:rPr lang="en-DE" dirty="0"/>
              <a:t>o</a:t>
            </a:r>
            <a:r>
              <a:rPr lang="en-GB" dirty="0"/>
              <a:t>n</a:t>
            </a:r>
            <a:r>
              <a:rPr lang="en-DE" dirty="0"/>
              <a:t> </a:t>
            </a:r>
            <a:r>
              <a:rPr lang="en-GB" dirty="0"/>
              <a:t>r</a:t>
            </a:r>
            <a:r>
              <a:rPr lang="en-DE" dirty="0"/>
              <a:t>e</a:t>
            </a:r>
            <a:r>
              <a:rPr lang="en-GB" dirty="0"/>
              <a:t>m</a:t>
            </a:r>
            <a:r>
              <a:rPr lang="en-DE" dirty="0"/>
              <a:t>o</a:t>
            </a:r>
            <a:r>
              <a:rPr lang="en-GB" dirty="0"/>
              <a:t>v</a:t>
            </a:r>
            <a:r>
              <a:rPr lang="en-DE" dirty="0"/>
              <a:t>a</a:t>
            </a:r>
            <a:r>
              <a:rPr lang="en-GB" dirty="0"/>
              <a:t>l</a:t>
            </a:r>
            <a:r>
              <a:rPr lang="en-DE" dirty="0"/>
              <a:t>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539A7-645A-44C2-A6A6-A2D357B9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EAAB5F8-E3FC-4355-940B-5C4102B554DF}"/>
              </a:ext>
            </a:extLst>
          </p:cNvPr>
          <p:cNvSpPr>
            <a:spLocks noGrp="1"/>
          </p:cNvSpPr>
          <p:nvPr/>
        </p:nvSpPr>
        <p:spPr>
          <a:xfrm>
            <a:off x="6106976" y="908050"/>
            <a:ext cx="5653088" cy="5041900"/>
          </a:xfrm>
          <a:prstGeom prst="rect">
            <a:avLst/>
          </a:prstGeom>
        </p:spPr>
        <p:txBody>
          <a:bodyPr lIns="9000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schrift Normal"/>
              <a:buChar char="›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schrift Normal"/>
              <a:buChar char="›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schrift Normal"/>
              <a:buChar char="›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itchFamily="2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itchFamily="2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Carbon removals (CR) required to </a:t>
            </a:r>
            <a:r>
              <a:rPr lang="en-US" b="1" dirty="0"/>
              <a:t>compensate residual emissions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Potential and costs uncertain</a:t>
            </a:r>
            <a:r>
              <a:rPr lang="en-US" dirty="0"/>
              <a:t>, also hinges on policy pathway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Non-permanent CRs</a:t>
            </a:r>
            <a:r>
              <a:rPr lang="en-US" dirty="0"/>
              <a:t> could be “gap filler”, but integrity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Integration into ETS</a:t>
            </a:r>
            <a:r>
              <a:rPr lang="en-US" dirty="0"/>
              <a:t> not at matter of if, but when an how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Liability risk</a:t>
            </a:r>
            <a:r>
              <a:rPr lang="en-US" dirty="0"/>
              <a:t> for non-permanent CRs =&gt; Carbon Central Bank?*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Policy proposal</a:t>
            </a:r>
            <a:r>
              <a:rPr lang="en-US" dirty="0"/>
              <a:t> already on the table in California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32A21-0D74-4237-BA7C-C21715B8C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31"/>
          <a:stretch/>
        </p:blipFill>
        <p:spPr>
          <a:xfrm>
            <a:off x="431936" y="1534011"/>
            <a:ext cx="5242992" cy="319113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3BCF2D0B-CC88-47BB-B27A-F288CE12962B}"/>
              </a:ext>
            </a:extLst>
          </p:cNvPr>
          <p:cNvSpPr txBox="1"/>
          <p:nvPr/>
        </p:nvSpPr>
        <p:spPr>
          <a:xfrm>
            <a:off x="562359" y="4715852"/>
            <a:ext cx="493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Source: </a:t>
            </a:r>
            <a:r>
              <a:rPr lang="de-DE" dirty="0">
                <a:hlinkClick r:id="rId4"/>
              </a:rPr>
              <a:t>EU Scientific Advisory Board on CC (2023)</a:t>
            </a:r>
            <a:endParaRPr lang="de-DE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6F816B2A-90DE-4FCA-A300-31B50EA4B714}"/>
              </a:ext>
            </a:extLst>
          </p:cNvPr>
          <p:cNvSpPr txBox="1"/>
          <p:nvPr/>
        </p:nvSpPr>
        <p:spPr>
          <a:xfrm>
            <a:off x="619723" y="5767890"/>
            <a:ext cx="914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*Edenhofer, Franks, Kalkuhl, Runge-Metzger (2023): </a:t>
            </a:r>
            <a:r>
              <a:rPr lang="en-US" sz="1200" dirty="0">
                <a:hlinkClick r:id="rId5"/>
              </a:rPr>
              <a:t>On the Governance of Carbon Dioxide Removal – A Public Economics Perspective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158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2EEF-C7A2-4F4A-916B-EE751702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emission trading for EU climate reform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A58C8-F8F2-426E-A2E2-448A8488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7BD92-CE67-44EE-8C2B-321948293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5" b="1975"/>
          <a:stretch/>
        </p:blipFill>
        <p:spPr>
          <a:xfrm>
            <a:off x="838200" y="1153949"/>
            <a:ext cx="5604204" cy="45178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FD8FA4-884F-45C4-AE9B-BF24D0B2FF15}"/>
              </a:ext>
            </a:extLst>
          </p:cNvPr>
          <p:cNvSpPr/>
          <p:nvPr/>
        </p:nvSpPr>
        <p:spPr>
          <a:xfrm rot="2251059">
            <a:off x="2298357" y="1799044"/>
            <a:ext cx="2075936" cy="88816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EB262-FE10-4C8D-BF09-317658FFB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3" t="50000" r="4788" b="23935"/>
          <a:stretch/>
        </p:blipFill>
        <p:spPr>
          <a:xfrm>
            <a:off x="6669424" y="1289188"/>
            <a:ext cx="4684376" cy="10441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BF0A85-69A1-4BB5-9329-D440B5E6CDBC}"/>
              </a:ext>
            </a:extLst>
          </p:cNvPr>
          <p:cNvSpPr/>
          <p:nvPr/>
        </p:nvSpPr>
        <p:spPr>
          <a:xfrm>
            <a:off x="6615787" y="2512900"/>
            <a:ext cx="473801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In many ways, the </a:t>
            </a:r>
            <a:r>
              <a:rPr lang="en-US" sz="2400" b="1" i="1" dirty="0"/>
              <a:t>ETS is front and center to all our efforts</a:t>
            </a:r>
            <a:r>
              <a:rPr lang="en-US" sz="2400" i="1" dirty="0"/>
              <a:t>.</a:t>
            </a:r>
            <a:endParaRPr lang="en-DE" sz="2400" i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/>
              <a:t>With its </a:t>
            </a:r>
            <a:r>
              <a:rPr lang="en-US" sz="2000" b="1" i="1" dirty="0"/>
              <a:t>cap on emissions</a:t>
            </a:r>
            <a:r>
              <a:rPr lang="en-US" sz="2000" i="1" dirty="0"/>
              <a:t>, it is a proven and effective tool to bring down emissions. </a:t>
            </a:r>
            <a:endParaRPr lang="en-DE" sz="2000" i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/>
              <a:t>It gives a </a:t>
            </a:r>
            <a:r>
              <a:rPr lang="en-US" sz="2000" b="1" i="1" dirty="0"/>
              <a:t>price signa</a:t>
            </a:r>
            <a:r>
              <a:rPr lang="en-US" sz="2000" i="1" dirty="0"/>
              <a:t>l to industry to switch to cleaner production, it drives innovation</a:t>
            </a:r>
            <a:endParaRPr lang="en-DE" sz="2000" i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DE" sz="2000" i="1" dirty="0"/>
              <a:t>I</a:t>
            </a:r>
            <a:r>
              <a:rPr lang="en-US" sz="2000" i="1" dirty="0"/>
              <a:t>t </a:t>
            </a:r>
            <a:r>
              <a:rPr lang="en-US" sz="2000" b="1" i="1" dirty="0"/>
              <a:t>generates revenues</a:t>
            </a:r>
            <a:r>
              <a:rPr lang="en-US" sz="2000" i="1" dirty="0"/>
              <a:t> for redistribution and reinvestment</a:t>
            </a:r>
            <a:r>
              <a:rPr lang="en-DE" sz="2000" i="1" dirty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76636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2054-0A14-4C4F-B855-47602728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DE" dirty="0"/>
              <a:t>u</a:t>
            </a:r>
            <a:r>
              <a:rPr lang="en-GB" dirty="0"/>
              <a:t>r</a:t>
            </a:r>
            <a:r>
              <a:rPr lang="en-DE" dirty="0"/>
              <a:t>r</a:t>
            </a:r>
            <a:r>
              <a:rPr lang="en-GB" dirty="0"/>
              <a:t>e</a:t>
            </a:r>
            <a:r>
              <a:rPr lang="en-DE" dirty="0"/>
              <a:t>n</a:t>
            </a:r>
            <a:r>
              <a:rPr lang="en-GB" dirty="0"/>
              <a:t>t</a:t>
            </a:r>
            <a:r>
              <a:rPr lang="en-DE" dirty="0"/>
              <a:t> </a:t>
            </a:r>
            <a:r>
              <a:rPr lang="en-GB" dirty="0"/>
              <a:t>s</a:t>
            </a:r>
            <a:r>
              <a:rPr lang="en-DE" dirty="0"/>
              <a:t>t</a:t>
            </a:r>
            <a:r>
              <a:rPr lang="en-GB" dirty="0"/>
              <a:t>a</a:t>
            </a:r>
            <a:r>
              <a:rPr lang="en-DE" dirty="0"/>
              <a:t>t</a:t>
            </a:r>
            <a:r>
              <a:rPr lang="en-GB" dirty="0"/>
              <a:t>e</a:t>
            </a:r>
            <a:r>
              <a:rPr lang="en-DE" dirty="0"/>
              <a:t> </a:t>
            </a:r>
            <a:r>
              <a:rPr lang="en-GB" dirty="0"/>
              <a:t>o</a:t>
            </a:r>
            <a:r>
              <a:rPr lang="en-DE" dirty="0"/>
              <a:t>f </a:t>
            </a:r>
            <a:r>
              <a:rPr lang="en-GB" dirty="0"/>
              <a:t>C</a:t>
            </a:r>
            <a:r>
              <a:rPr lang="en-DE" dirty="0"/>
              <a:t>D</a:t>
            </a:r>
            <a:r>
              <a:rPr lang="en-GB" dirty="0"/>
              <a:t>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1EA15-3913-46B8-9F73-53E3F8E6F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72741"/>
            <a:ext cx="5450958" cy="4734654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New legislation on </a:t>
            </a:r>
            <a:r>
              <a:rPr lang="en-US" b="1"/>
              <a:t>certification</a:t>
            </a:r>
            <a:r>
              <a:rPr lang="en-US"/>
              <a:t> in the making, date of adoption unclear</a:t>
            </a:r>
          </a:p>
          <a:p>
            <a:r>
              <a:rPr lang="en-US"/>
              <a:t>Main controversies</a:t>
            </a:r>
          </a:p>
          <a:p>
            <a:pPr lvl="1"/>
            <a:r>
              <a:rPr lang="en-US"/>
              <a:t>Include </a:t>
            </a:r>
            <a:r>
              <a:rPr lang="en-US" b="1"/>
              <a:t>nature-based</a:t>
            </a:r>
            <a:r>
              <a:rPr lang="en-US"/>
              <a:t> CDR or not?</a:t>
            </a:r>
          </a:p>
          <a:p>
            <a:pPr lvl="1"/>
            <a:r>
              <a:rPr lang="en-US" b="1"/>
              <a:t>Specify later use</a:t>
            </a:r>
            <a:r>
              <a:rPr lang="en-US"/>
              <a:t> (integration in the ETS) or not?</a:t>
            </a:r>
          </a:p>
          <a:p>
            <a:r>
              <a:rPr lang="en-US" b="1"/>
              <a:t>Timeline</a:t>
            </a:r>
            <a:r>
              <a:rPr lang="en-US"/>
              <a:t>:</a:t>
            </a:r>
          </a:p>
          <a:p>
            <a:pPr lvl="1"/>
            <a:r>
              <a:rPr lang="en-US"/>
              <a:t>Ideally proposal for integration in early 2025</a:t>
            </a:r>
          </a:p>
          <a:p>
            <a:pPr lvl="1"/>
            <a:r>
              <a:rPr lang="en-US"/>
              <a:t>“Backstop” clause: EC to carry out an impact assessment by 2026</a:t>
            </a:r>
          </a:p>
          <a:p>
            <a:r>
              <a:rPr lang="en-US"/>
              <a:t>In parallel, policy debates and action on </a:t>
            </a:r>
            <a:r>
              <a:rPr lang="en-US" b="1"/>
              <a:t>national level</a:t>
            </a:r>
            <a:r>
              <a:rPr lang="en-US"/>
              <a:t>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32136-763D-49C5-8443-43F53DCA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0D6E6-2657-43FE-9878-F525CF72E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19" y="1272740"/>
            <a:ext cx="4311260" cy="43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3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9C644-A23B-49CB-8763-E619168C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945B8-8BAF-46FB-9607-D5FD0CD6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49" y="1523314"/>
            <a:ext cx="8840847" cy="4497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9B4D0B-F394-434E-9886-65D2E6D66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1637" cy="14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7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407B-779A-4547-B354-E81319A5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45B60-D513-4A00-B16F-A2F6F68D7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Pending ETS reform will substantially tighten supply by around 2030 already </a:t>
            </a:r>
            <a:r>
              <a:rPr lang="en-US">
                <a:sym typeface="Wingdings 3" panose="05040102010807070707" pitchFamily="18" charset="2"/>
              </a:rPr>
              <a:t></a:t>
            </a:r>
            <a:r>
              <a:rPr lang="en-US"/>
              <a:t> ETS approaching </a:t>
            </a:r>
            <a:r>
              <a:rPr lang="en-US" b="1"/>
              <a:t>“endgame”</a:t>
            </a:r>
            <a:endParaRPr lang="en-US"/>
          </a:p>
          <a:p>
            <a:r>
              <a:rPr lang="en-US" b="1"/>
              <a:t>ETS the main stick</a:t>
            </a:r>
            <a:r>
              <a:rPr lang="en-US"/>
              <a:t> for driving (and accelerating) </a:t>
            </a:r>
            <a:r>
              <a:rPr lang="en-US" b="1"/>
              <a:t>industry decarbonization</a:t>
            </a:r>
            <a:r>
              <a:rPr lang="en-US"/>
              <a:t>, so far quite effective in </a:t>
            </a:r>
            <a:r>
              <a:rPr lang="en-US" b="1"/>
              <a:t>shaping expectations</a:t>
            </a:r>
            <a:r>
              <a:rPr lang="en-US"/>
              <a:t> </a:t>
            </a:r>
          </a:p>
          <a:p>
            <a:r>
              <a:rPr lang="en-US"/>
              <a:t>However, a lot of </a:t>
            </a:r>
            <a:r>
              <a:rPr lang="en-US" b="1"/>
              <a:t>enabling conditions (carrots, infrastructure) required:</a:t>
            </a:r>
            <a:r>
              <a:rPr lang="en-US"/>
              <a:t> policy in the making, but outcome still unclear </a:t>
            </a:r>
            <a:r>
              <a:rPr lang="en-US" b="1"/>
              <a:t> </a:t>
            </a:r>
          </a:p>
          <a:p>
            <a:pPr lvl="1"/>
            <a:r>
              <a:rPr lang="en-US"/>
              <a:t>Very important: negotiating this policy a </a:t>
            </a:r>
            <a:r>
              <a:rPr lang="en-US" b="1"/>
              <a:t>strategic game</a:t>
            </a:r>
          </a:p>
          <a:p>
            <a:r>
              <a:rPr lang="en-US"/>
              <a:t>Years up to 2026 will be decisive for</a:t>
            </a:r>
            <a:r>
              <a:rPr lang="en-US" b="1"/>
              <a:t> clarity about long term ETS framework</a:t>
            </a:r>
            <a:r>
              <a:rPr lang="en-US"/>
              <a:t>, in the meantime EU member states policy driving force  </a:t>
            </a:r>
            <a:endParaRPr lang="en-US" b="1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A87AD-911E-4D47-B205-34A8A1B7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682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6DFD-323B-4651-BDBF-9A17FD0A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 ETS reform: The „biggest climate law ever“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551A2-126C-4EE5-9CFA-CA640023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AF2FB-8F65-41FB-95E3-A1093B586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" t="11171" r="2481" b="15136"/>
          <a:stretch/>
        </p:blipFill>
        <p:spPr>
          <a:xfrm>
            <a:off x="2279576" y="1200122"/>
            <a:ext cx="7633390" cy="46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2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F629-1828-4588-A7BB-8337FA8F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6"/>
            <a:ext cx="10953307" cy="1136214"/>
          </a:xfrm>
        </p:spPr>
        <p:txBody>
          <a:bodyPr>
            <a:normAutofit/>
          </a:bodyPr>
          <a:lstStyle/>
          <a:p>
            <a:r>
              <a:rPr lang="en-US" dirty="0"/>
              <a:t>Essence of the reform: tighter cap(s)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C08DD5-22D5-4546-B444-21DEC1B7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2C5BF-0F88-4E47-A6B4-CAD981D77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42" y="1317599"/>
            <a:ext cx="11583836" cy="4019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9AEF0E-DB83-4306-A0CB-646E4716A508}"/>
              </a:ext>
            </a:extLst>
          </p:cNvPr>
          <p:cNvSpPr txBox="1"/>
          <p:nvPr/>
        </p:nvSpPr>
        <p:spPr>
          <a:xfrm>
            <a:off x="3189765" y="5348172"/>
            <a:ext cx="1116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2039</a:t>
            </a:r>
          </a:p>
          <a:p>
            <a:pPr algn="ctr"/>
            <a:r>
              <a:rPr lang="en-US" sz="2000"/>
              <a:t>(reform)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8B6FC-8A21-407F-9374-DFE680718082}"/>
              </a:ext>
            </a:extLst>
          </p:cNvPr>
          <p:cNvSpPr txBox="1"/>
          <p:nvPr/>
        </p:nvSpPr>
        <p:spPr>
          <a:xfrm>
            <a:off x="4777560" y="5330447"/>
            <a:ext cx="1601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2057</a:t>
            </a:r>
          </a:p>
          <a:p>
            <a:pPr algn="ctr"/>
            <a:r>
              <a:rPr lang="en-US" sz="2000"/>
              <a:t>(pre-reform)</a:t>
            </a:r>
          </a:p>
        </p:txBody>
      </p:sp>
    </p:spTree>
    <p:extLst>
      <p:ext uri="{BB962C8B-B14F-4D97-AF65-F5344CB8AC3E}">
        <p14:creationId xmlns:p14="http://schemas.microsoft.com/office/powerpoint/2010/main" val="196168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195E-0DA9-4C90-B4DC-356323BC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136214"/>
          </a:xfrm>
        </p:spPr>
        <p:txBody>
          <a:bodyPr>
            <a:noAutofit/>
          </a:bodyPr>
          <a:lstStyle/>
          <a:p>
            <a:r>
              <a:rPr lang="en-US" sz="3600" dirty="0"/>
              <a:t>End of supply around the corner, emerging “endgame”</a:t>
            </a:r>
            <a:endParaRPr lang="de-DE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4F47D-12CD-42C1-9BA5-0C143352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4BA98-04B7-41C3-A39C-7BB87DC58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51" y="1706057"/>
            <a:ext cx="5325522" cy="3493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CB971-8520-47EB-A9D7-E88F6894D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4" t="18559" r="4220" b="20716"/>
          <a:stretch/>
        </p:blipFill>
        <p:spPr>
          <a:xfrm>
            <a:off x="6498357" y="1582624"/>
            <a:ext cx="4495708" cy="37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0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DC44-1E41-4FBD-9D73-28BC886E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Reform begs important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4C2A-BC1D-475B-A28B-BE68D7B61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547"/>
            <a:ext cx="4860851" cy="4295854"/>
          </a:xfrm>
        </p:spPr>
        <p:txBody>
          <a:bodyPr>
            <a:normAutofit/>
          </a:bodyPr>
          <a:lstStyle/>
          <a:p>
            <a:r>
              <a:rPr lang="en-US" dirty="0"/>
              <a:t>ETS </a:t>
            </a:r>
            <a:r>
              <a:rPr lang="en-US" b="1" dirty="0"/>
              <a:t>“endgame”</a:t>
            </a:r>
            <a:r>
              <a:rPr lang="en-US" dirty="0"/>
              <a:t> in the next decade, overlaps with current </a:t>
            </a:r>
            <a:r>
              <a:rPr lang="en-US" b="1" dirty="0"/>
              <a:t>investment horizons</a:t>
            </a:r>
          </a:p>
          <a:p>
            <a:pPr>
              <a:buFont typeface="Wingdings 3" panose="05040102010807070707" pitchFamily="18" charset="2"/>
              <a:buChar char=""/>
            </a:pPr>
            <a:r>
              <a:rPr lang="en-US" b="1" dirty="0"/>
              <a:t> 1. How will the market(s) react to the reform? </a:t>
            </a:r>
          </a:p>
          <a:p>
            <a:pPr>
              <a:buFont typeface="Wingdings 3" panose="05040102010807070707" pitchFamily="18" charset="2"/>
              <a:buChar char=""/>
            </a:pPr>
            <a:r>
              <a:rPr lang="en-US" b="1" dirty="0"/>
              <a:t> 2. </a:t>
            </a:r>
            <a:r>
              <a:rPr lang="en-DE" b="1" dirty="0"/>
              <a:t>N</a:t>
            </a:r>
            <a:r>
              <a:rPr lang="en-GB" b="1" dirty="0"/>
              <a:t>e</a:t>
            </a:r>
            <a:r>
              <a:rPr lang="en-DE" b="1" dirty="0"/>
              <a:t>c</a:t>
            </a:r>
            <a:r>
              <a:rPr lang="en-GB" b="1" dirty="0"/>
              <a:t>e</a:t>
            </a:r>
            <a:r>
              <a:rPr lang="en-DE" b="1" dirty="0"/>
              <a:t>s</a:t>
            </a:r>
            <a:r>
              <a:rPr lang="en-GB" b="1" dirty="0"/>
              <a:t>s</a:t>
            </a:r>
            <a:r>
              <a:rPr lang="en-DE" b="1" dirty="0"/>
              <a:t>a</a:t>
            </a:r>
            <a:r>
              <a:rPr lang="en-GB" b="1" dirty="0"/>
              <a:t>r</a:t>
            </a:r>
            <a:r>
              <a:rPr lang="en-DE" b="1" dirty="0"/>
              <a:t>y </a:t>
            </a:r>
            <a:r>
              <a:rPr lang="en-GB" b="1" dirty="0"/>
              <a:t>f</a:t>
            </a:r>
            <a:r>
              <a:rPr lang="en-DE" b="1" dirty="0"/>
              <a:t>u</a:t>
            </a:r>
            <a:r>
              <a:rPr lang="en-GB" b="1" dirty="0"/>
              <a:t>t</a:t>
            </a:r>
            <a:r>
              <a:rPr lang="en-DE" b="1" dirty="0"/>
              <a:t>u</a:t>
            </a:r>
            <a:r>
              <a:rPr lang="en-GB" b="1" dirty="0"/>
              <a:t>r</a:t>
            </a:r>
            <a:r>
              <a:rPr lang="en-DE" b="1" dirty="0"/>
              <a:t>e </a:t>
            </a:r>
            <a:r>
              <a:rPr lang="en-GB" b="1" dirty="0"/>
              <a:t>a</a:t>
            </a:r>
            <a:r>
              <a:rPr lang="en-DE" b="1" dirty="0"/>
              <a:t>d</a:t>
            </a:r>
            <a:r>
              <a:rPr lang="en-GB" b="1" dirty="0"/>
              <a:t>j</a:t>
            </a:r>
            <a:r>
              <a:rPr lang="en-DE" b="1" dirty="0"/>
              <a:t>u</a:t>
            </a:r>
            <a:r>
              <a:rPr lang="en-GB" b="1" dirty="0"/>
              <a:t>s</a:t>
            </a:r>
            <a:r>
              <a:rPr lang="en-DE" b="1" dirty="0"/>
              <a:t>t</a:t>
            </a:r>
            <a:r>
              <a:rPr lang="en-GB" b="1" dirty="0"/>
              <a:t>m</a:t>
            </a:r>
            <a:r>
              <a:rPr lang="en-DE" b="1" dirty="0"/>
              <a:t>e</a:t>
            </a:r>
            <a:r>
              <a:rPr lang="en-GB" b="1" dirty="0"/>
              <a:t>n</a:t>
            </a:r>
            <a:r>
              <a:rPr lang="en-DE" b="1" dirty="0"/>
              <a:t>t</a:t>
            </a:r>
            <a:r>
              <a:rPr lang="en-GB" b="1" dirty="0"/>
              <a:t>s</a:t>
            </a:r>
            <a:r>
              <a:rPr lang="en-DE" b="1" dirty="0"/>
              <a:t> </a:t>
            </a:r>
            <a:r>
              <a:rPr lang="en-GB" b="1" dirty="0"/>
              <a:t>o</a:t>
            </a:r>
            <a:r>
              <a:rPr lang="en-DE" b="1" dirty="0"/>
              <a:t>f </a:t>
            </a:r>
            <a:r>
              <a:rPr lang="en-GB" b="1" dirty="0"/>
              <a:t>m</a:t>
            </a:r>
            <a:r>
              <a:rPr lang="en-DE" b="1" dirty="0"/>
              <a:t>a</a:t>
            </a:r>
            <a:r>
              <a:rPr lang="en-GB" b="1" dirty="0"/>
              <a:t>r</a:t>
            </a:r>
            <a:r>
              <a:rPr lang="en-DE" b="1" dirty="0"/>
              <a:t>k</a:t>
            </a:r>
            <a:r>
              <a:rPr lang="en-GB" b="1" dirty="0"/>
              <a:t>e</a:t>
            </a:r>
            <a:r>
              <a:rPr lang="en-DE" b="1" dirty="0"/>
              <a:t>t </a:t>
            </a:r>
            <a:r>
              <a:rPr lang="en-GB" b="1" dirty="0" err="1"/>
              <a:t>i</a:t>
            </a:r>
            <a:r>
              <a:rPr lang="en-DE" b="1" dirty="0"/>
              <a:t>n </a:t>
            </a:r>
            <a:r>
              <a:rPr lang="en-GB" b="1" dirty="0"/>
              <a:t>l</a:t>
            </a:r>
            <a:r>
              <a:rPr lang="en-DE" b="1" dirty="0" err="1"/>
              <a:t>i</a:t>
            </a:r>
            <a:r>
              <a:rPr lang="en-GB" b="1" dirty="0"/>
              <a:t>g</a:t>
            </a:r>
            <a:r>
              <a:rPr lang="en-DE" b="1" dirty="0"/>
              <a:t>h</a:t>
            </a:r>
            <a:r>
              <a:rPr lang="en-GB" b="1" dirty="0"/>
              <a:t>t</a:t>
            </a:r>
            <a:r>
              <a:rPr lang="en-DE" b="1" dirty="0"/>
              <a:t> </a:t>
            </a:r>
            <a:r>
              <a:rPr lang="en-GB" b="1" dirty="0"/>
              <a:t>o</a:t>
            </a:r>
            <a:r>
              <a:rPr lang="en-DE" b="1" dirty="0"/>
              <a:t>f </a:t>
            </a:r>
            <a:r>
              <a:rPr lang="en-GB" b="1" dirty="0"/>
              <a:t>t</a:t>
            </a:r>
            <a:r>
              <a:rPr lang="en-DE" b="1" dirty="0"/>
              <a:t>h</a:t>
            </a:r>
            <a:r>
              <a:rPr lang="en-GB" b="1" dirty="0"/>
              <a:t>a</a:t>
            </a:r>
            <a:r>
              <a:rPr lang="en-DE" b="1" dirty="0"/>
              <a:t>t</a:t>
            </a:r>
            <a:r>
              <a:rPr lang="en-US" b="1" dirty="0"/>
              <a:t>?</a:t>
            </a:r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02B6A-081C-4446-B2B4-B73D6B3E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4F41E-E82C-4E29-A909-6335C409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803" y="1580774"/>
            <a:ext cx="5417383" cy="2884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400487-D7FC-463C-9E17-794BF0008296}"/>
              </a:ext>
            </a:extLst>
          </p:cNvPr>
          <p:cNvSpPr txBox="1"/>
          <p:nvPr/>
        </p:nvSpPr>
        <p:spPr>
          <a:xfrm>
            <a:off x="6294468" y="4508200"/>
            <a:ext cx="338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Quemin &amp; Pahle (2022)</a:t>
            </a:r>
          </a:p>
        </p:txBody>
      </p:sp>
    </p:spTree>
    <p:extLst>
      <p:ext uri="{BB962C8B-B14F-4D97-AF65-F5344CB8AC3E}">
        <p14:creationId xmlns:p14="http://schemas.microsoft.com/office/powerpoint/2010/main" val="12315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BF54-AF81-4995-B40B-20D55E7E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48C6-BA58-48D9-950A-F9F828F7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547"/>
            <a:ext cx="3978349" cy="4295854"/>
          </a:xfrm>
        </p:spPr>
        <p:txBody>
          <a:bodyPr/>
          <a:lstStyle/>
          <a:p>
            <a:r>
              <a:rPr lang="en-US" dirty="0"/>
              <a:t>Part I: </a:t>
            </a:r>
            <a:r>
              <a:rPr lang="en-US" b="1" dirty="0"/>
              <a:t>Ceteris paribus analysis </a:t>
            </a:r>
            <a:r>
              <a:rPr lang="en-US" dirty="0"/>
              <a:t>using the LIMES-EU model</a:t>
            </a:r>
            <a:endParaRPr lang="en-US" b="1" dirty="0"/>
          </a:p>
          <a:p>
            <a:r>
              <a:rPr lang="en-US" dirty="0"/>
              <a:t>Part II: </a:t>
            </a:r>
            <a:r>
              <a:rPr lang="en-US" b="1" dirty="0"/>
              <a:t>Qualitative deep dive</a:t>
            </a:r>
            <a:r>
              <a:rPr lang="en-US" dirty="0"/>
              <a:t> with a focus on industry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2A255-A26B-4413-B317-1E1F4D80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A4566-58ED-4517-96E2-0B290478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50" y="1408342"/>
            <a:ext cx="7068498" cy="38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DFD1-8151-4581-8962-F63DACD2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7837"/>
            <a:ext cx="10515600" cy="1136214"/>
          </a:xfrm>
        </p:spPr>
        <p:txBody>
          <a:bodyPr>
            <a:normAutofit fontScale="90000"/>
          </a:bodyPr>
          <a:lstStyle/>
          <a:p>
            <a:r>
              <a:rPr lang="en-US" sz="5400" cap="all" dirty="0"/>
              <a:t>PART I: Model-based analysis of market dynamics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942CF-931D-4624-AED5-008DE83C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969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DE2E-2C4A-41FE-87DD-100702E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EU ETS allowance prices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82F73-7FA9-4B9C-9725-DCC091A5F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M. Pahle, CEPR Workshop Frankfurt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EBB3B-4DA6-41F5-82EE-F259B6E21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4" t="16744" r="6832" b="1237"/>
          <a:stretch/>
        </p:blipFill>
        <p:spPr>
          <a:xfrm>
            <a:off x="1233376" y="1020166"/>
            <a:ext cx="9441712" cy="4934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8AF9C6-7C01-4E25-BED8-80D1126C2E5A}"/>
              </a:ext>
            </a:extLst>
          </p:cNvPr>
          <p:cNvSpPr txBox="1"/>
          <p:nvPr/>
        </p:nvSpPr>
        <p:spPr>
          <a:xfrm>
            <a:off x="786806" y="4763388"/>
            <a:ext cx="9675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DE" sz="2000" dirty="0"/>
              <a:t>20 €/</a:t>
            </a:r>
            <a:r>
              <a:rPr lang="en-GB" sz="2000" dirty="0"/>
              <a:t>t</a:t>
            </a:r>
            <a:endParaRPr lang="de-DE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6F039-FAF7-4F83-8A00-AF0657C01500}"/>
              </a:ext>
            </a:extLst>
          </p:cNvPr>
          <p:cNvSpPr txBox="1"/>
          <p:nvPr/>
        </p:nvSpPr>
        <p:spPr>
          <a:xfrm>
            <a:off x="790351" y="3980124"/>
            <a:ext cx="9675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DE" sz="2000" dirty="0"/>
              <a:t>40 €/</a:t>
            </a:r>
            <a:r>
              <a:rPr lang="en-GB" sz="2000" dirty="0"/>
              <a:t>t</a:t>
            </a:r>
            <a:endParaRPr lang="de-DE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F037A-332F-4AD0-B056-283127367144}"/>
              </a:ext>
            </a:extLst>
          </p:cNvPr>
          <p:cNvSpPr txBox="1"/>
          <p:nvPr/>
        </p:nvSpPr>
        <p:spPr>
          <a:xfrm>
            <a:off x="790348" y="3225212"/>
            <a:ext cx="9675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DE" sz="2000" dirty="0"/>
              <a:t>60 €/</a:t>
            </a:r>
            <a:r>
              <a:rPr lang="en-GB" sz="2000" dirty="0"/>
              <a:t>t</a:t>
            </a:r>
            <a:endParaRPr lang="de-DE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60FAD-DA95-4D72-AA55-924EDEDFD838}"/>
              </a:ext>
            </a:extLst>
          </p:cNvPr>
          <p:cNvSpPr txBox="1"/>
          <p:nvPr/>
        </p:nvSpPr>
        <p:spPr>
          <a:xfrm>
            <a:off x="800981" y="2491559"/>
            <a:ext cx="9675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DE" sz="2000" dirty="0"/>
              <a:t>80 €/</a:t>
            </a:r>
            <a:r>
              <a:rPr lang="en-GB" sz="2000" dirty="0"/>
              <a:t>t</a:t>
            </a:r>
            <a:endParaRPr lang="de-DE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64CD7-2DF9-46D8-9B4F-9207EB1487CB}"/>
              </a:ext>
            </a:extLst>
          </p:cNvPr>
          <p:cNvSpPr txBox="1"/>
          <p:nvPr/>
        </p:nvSpPr>
        <p:spPr>
          <a:xfrm>
            <a:off x="3576085" y="5798294"/>
            <a:ext cx="12404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J</a:t>
            </a:r>
            <a:r>
              <a:rPr lang="en-DE" sz="2000" dirty="0"/>
              <a:t>a</a:t>
            </a:r>
            <a:r>
              <a:rPr lang="en-GB" sz="2000" dirty="0"/>
              <a:t>n</a:t>
            </a:r>
            <a:r>
              <a:rPr lang="en-DE" sz="2000" dirty="0"/>
              <a:t> 2016</a:t>
            </a:r>
            <a:endParaRPr lang="de-DE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2E7C98-F14F-4704-B1C3-2C33B9245288}"/>
              </a:ext>
            </a:extLst>
          </p:cNvPr>
          <p:cNvSpPr txBox="1"/>
          <p:nvPr/>
        </p:nvSpPr>
        <p:spPr>
          <a:xfrm>
            <a:off x="5174515" y="5801835"/>
            <a:ext cx="12404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J</a:t>
            </a:r>
            <a:r>
              <a:rPr lang="en-DE" sz="2000" dirty="0"/>
              <a:t>a</a:t>
            </a:r>
            <a:r>
              <a:rPr lang="en-GB" sz="2000" dirty="0"/>
              <a:t>n</a:t>
            </a:r>
            <a:r>
              <a:rPr lang="en-DE" sz="2000" dirty="0"/>
              <a:t> 2018</a:t>
            </a:r>
            <a:endParaRPr lang="de-DE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B09BE-03BD-4FB7-81BD-86710A0B15AC}"/>
              </a:ext>
            </a:extLst>
          </p:cNvPr>
          <p:cNvSpPr txBox="1"/>
          <p:nvPr/>
        </p:nvSpPr>
        <p:spPr>
          <a:xfrm>
            <a:off x="6705605" y="5801829"/>
            <a:ext cx="12404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J</a:t>
            </a:r>
            <a:r>
              <a:rPr lang="en-DE" sz="2000" dirty="0"/>
              <a:t>a</a:t>
            </a:r>
            <a:r>
              <a:rPr lang="en-GB" sz="2000" dirty="0"/>
              <a:t>n</a:t>
            </a:r>
            <a:r>
              <a:rPr lang="en-DE" sz="2000" dirty="0"/>
              <a:t> 2020</a:t>
            </a:r>
            <a:endParaRPr lang="de-DE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12BEF-3757-4996-9F49-76FCF0CECD7B}"/>
              </a:ext>
            </a:extLst>
          </p:cNvPr>
          <p:cNvSpPr txBox="1"/>
          <p:nvPr/>
        </p:nvSpPr>
        <p:spPr>
          <a:xfrm>
            <a:off x="8289866" y="5801834"/>
            <a:ext cx="12404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J</a:t>
            </a:r>
            <a:r>
              <a:rPr lang="en-DE" sz="2000" dirty="0"/>
              <a:t>a</a:t>
            </a:r>
            <a:r>
              <a:rPr lang="en-GB" sz="2000" dirty="0"/>
              <a:t>n</a:t>
            </a:r>
            <a:r>
              <a:rPr lang="en-DE" sz="2000" dirty="0"/>
              <a:t> 2022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8772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E489F4BDE3042ACD124BD4FD24DE9" ma:contentTypeVersion="17" ma:contentTypeDescription="Crée un document." ma:contentTypeScope="" ma:versionID="e1e5583886181dad77594ea1434ba803">
  <xsd:schema xmlns:xsd="http://www.w3.org/2001/XMLSchema" xmlns:xs="http://www.w3.org/2001/XMLSchema" xmlns:p="http://schemas.microsoft.com/office/2006/metadata/properties" xmlns:ns2="e0bef17e-8b79-4b20-8659-5b99a3c9bf89" xmlns:ns3="918eff26-beb4-44cb-ac1f-056bf469e022" targetNamespace="http://schemas.microsoft.com/office/2006/metadata/properties" ma:root="true" ma:fieldsID="5eafd22f96aeb7a92330101650f6fc1b" ns2:_="" ns3:_="">
    <xsd:import namespace="e0bef17e-8b79-4b20-8659-5b99a3c9bf89"/>
    <xsd:import namespace="918eff26-beb4-44cb-ac1f-056bf469e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ef17e-8b79-4b20-8659-5b99a3c9b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2a965b8-7e3a-4953-ac03-98e00477c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eff26-beb4-44cb-ac1f-056bf469e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2f91df8-93d9-4d9a-ac06-a990dc9e4127}" ma:internalName="TaxCatchAll" ma:showField="CatchAllData" ma:web="918eff26-beb4-44cb-ac1f-056bf469e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8C6956-B96B-445B-BE9A-236415FEB956}"/>
</file>

<file path=customXml/itemProps2.xml><?xml version="1.0" encoding="utf-8"?>
<ds:datastoreItem xmlns:ds="http://schemas.openxmlformats.org/officeDocument/2006/customXml" ds:itemID="{B5C29311-19FD-437F-B884-14C768A315CF}"/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1255</Words>
  <Application>Microsoft Office PowerPoint</Application>
  <PresentationFormat>Widescreen</PresentationFormat>
  <Paragraphs>134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Wingdings 3</vt:lpstr>
      <vt:lpstr>Office Theme</vt:lpstr>
      <vt:lpstr>Implications of the Reformed EU-ETS for Rapid Decarbonization</vt:lpstr>
      <vt:lpstr>Role of emission trading for EU climate reform</vt:lpstr>
      <vt:lpstr>EU ETS reform: The „biggest climate law ever“</vt:lpstr>
      <vt:lpstr>Essence of the reform: tighter cap(s)</vt:lpstr>
      <vt:lpstr>End of supply around the corner, emerging “endgame”</vt:lpstr>
      <vt:lpstr>Reform begs important questions</vt:lpstr>
      <vt:lpstr>Methods</vt:lpstr>
      <vt:lpstr>PART I: Model-based analysis of market dynamics</vt:lpstr>
      <vt:lpstr>Historical EU ETS allowance prices</vt:lpstr>
      <vt:lpstr>Is a perfect foresight model actually suited? </vt:lpstr>
      <vt:lpstr>Market dynamics pre/post Fit-for-55 reform</vt:lpstr>
      <vt:lpstr>Endgame may start around 2030 already...</vt:lpstr>
      <vt:lpstr>Industry MACC in the LIMES model</vt:lpstr>
      <vt:lpstr>PART II: Deep Dive on Industry</vt:lpstr>
      <vt:lpstr>Firms’ expectation crucial for post-2030 “endgame”</vt:lpstr>
      <vt:lpstr>Banking and investments: financing needs</vt:lpstr>
      <vt:lpstr>Substantial additional carrots…</vt:lpstr>
      <vt:lpstr>…and a little stick for laggards</vt:lpstr>
      <vt:lpstr>Carbon removals</vt:lpstr>
      <vt:lpstr>Current state of CDR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 Gaasch</dc:creator>
  <cp:lastModifiedBy>Michael Pahle</cp:lastModifiedBy>
  <cp:revision>375</cp:revision>
  <dcterms:created xsi:type="dcterms:W3CDTF">2019-03-12T06:12:34Z</dcterms:created>
  <dcterms:modified xsi:type="dcterms:W3CDTF">2023-09-27T06:46:25Z</dcterms:modified>
</cp:coreProperties>
</file>