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4"/>
  </p:sldMasterIdLst>
  <p:notesMasterIdLst>
    <p:notesMasterId r:id="rId11"/>
  </p:notesMasterIdLst>
  <p:sldIdLst>
    <p:sldId id="257" r:id="rId5"/>
    <p:sldId id="262" r:id="rId6"/>
    <p:sldId id="263" r:id="rId7"/>
    <p:sldId id="258" r:id="rId8"/>
    <p:sldId id="259" r:id="rId9"/>
    <p:sldId id="260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4A357560-7D4E-41DF-BDBC-9F31315B0F13}">
          <p14:sldIdLst>
            <p14:sldId id="257"/>
            <p14:sldId id="262"/>
            <p14:sldId id="263"/>
            <p14:sldId id="258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  Guillaume" initials="GG" lastIdx="1" clrIdx="0"/>
  <p:cmAuthor id="2" name="CANTILLON  Estelle" initials="CE" lastIdx="1" clrIdx="1">
    <p:extLst>
      <p:ext uri="{19B8F6BF-5375-455C-9EA6-DF929625EA0E}">
        <p15:presenceInfo xmlns:p15="http://schemas.microsoft.com/office/powerpoint/2012/main" userId="CANTILLON  Estel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FF9900"/>
    <a:srgbClr val="00489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436" autoAdjust="0"/>
  </p:normalViewPr>
  <p:slideViewPr>
    <p:cSldViewPr snapToGrid="0">
      <p:cViewPr>
        <p:scale>
          <a:sx n="95" d="100"/>
          <a:sy n="95" d="100"/>
        </p:scale>
        <p:origin x="498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524" y="10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57BE3B-78EE-B84E-B612-944063A7C159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446E38-8622-F843-BF66-73009E1490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345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Phase-out policies are policies that rule out the use or sale of specific technologies or products by a certain date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46E38-8622-F843-BF66-73009E1490F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696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46E38-8622-F843-BF66-73009E1490F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893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8806436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6481-B335-2648-8C0A-D5B4C9AF6EB2}" type="slidenum">
              <a:rPr lang="fr-FR" smtClean="0"/>
              <a:t>‹#›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472159" y="5264106"/>
            <a:ext cx="0" cy="9144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Placeholder 5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D42D28CD-A03E-8CA8-2213-2AB1B5BF3A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170" r="6170"/>
          <a:stretch>
            <a:fillRect/>
          </a:stretch>
        </p:blipFill>
        <p:spPr>
          <a:xfrm>
            <a:off x="0" y="-1"/>
            <a:ext cx="1218895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74504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6481-B335-2648-8C0A-D5B4C9AF6E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34294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2A4AFB99-0EAB-4182-AFF8-E214C82A68F6}" type="datetimeFigureOut">
              <a:rPr lang="en-US" dirty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GESTS-2002 – Sustainable Development, Business and Policy - CANTILLON and VAN POTTELSBERGHE – 2021-22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6481-B335-2648-8C0A-D5B4C9AF6EB2}" type="slidenum">
              <a:rPr lang="fr-FR" smtClean="0"/>
              <a:t>‹#›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037425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261" y="585216"/>
            <a:ext cx="9720072" cy="76502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6481-B335-2648-8C0A-D5B4C9AF6E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760338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6481-B335-2648-8C0A-D5B4C9AF6EB2}" type="slidenum">
              <a:rPr lang="fr-FR" smtClean="0"/>
              <a:t>‹#›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17879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308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1743342"/>
            <a:ext cx="4754880" cy="45660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1743342"/>
            <a:ext cx="4754880" cy="45660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6481-B335-2648-8C0A-D5B4C9AF6E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613951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1627497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450457"/>
            <a:ext cx="4754880" cy="38589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165267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450457"/>
            <a:ext cx="4754880" cy="38589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6481-B335-2648-8C0A-D5B4C9AF6E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795547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6481-B335-2648-8C0A-D5B4C9AF6E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807531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56E91E96-98B0-4413-9547-46F3504108EF}" type="datetimeFigureOut">
              <a:rPr lang="en-US" dirty="0"/>
              <a:t>7/5/2023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6481-B335-2648-8C0A-D5B4C9AF6E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815834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572568"/>
            <a:ext cx="4389120" cy="837488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6481-B335-2648-8C0A-D5B4C9AF6E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210461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330952"/>
            <a:ext cx="9056916" cy="1092226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2"/>
            <a:ext cx="12188952" cy="5175506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6481-B335-2648-8C0A-D5B4C9AF6E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356326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65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1726250"/>
            <a:ext cx="9720073" cy="458311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r-FR"/>
              <a:t>EMM ESG workshop – </a:t>
            </a:r>
            <a:r>
              <a:rPr lang="fr-FR" err="1"/>
              <a:t>September</a:t>
            </a:r>
            <a:r>
              <a:rPr lang="fr-FR"/>
              <a:t>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2BD6481-B335-2648-8C0A-D5B4C9AF6EB2}" type="slidenum">
              <a:rPr lang="fr-FR" smtClean="0"/>
              <a:t>‹#›</a:t>
            </a:fld>
            <a:endParaRPr lang="fr-FR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1024128" y="556558"/>
            <a:ext cx="0" cy="79367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12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CD6EE-77FB-98B5-21B1-CF9C9C5BE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704112"/>
            <a:ext cx="9056916" cy="719065"/>
          </a:xfrm>
        </p:spPr>
        <p:txBody>
          <a:bodyPr>
            <a:normAutofit fontScale="90000"/>
          </a:bodyPr>
          <a:lstStyle/>
          <a:p>
            <a:r>
              <a:rPr lang="en-US" dirty="0"/>
              <a:t>Phase-out policies</a:t>
            </a: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753E9-B0D6-2EA5-9A7A-F32B010BAB9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611437" y="5704114"/>
            <a:ext cx="3199563" cy="719064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dirty="0"/>
              <a:t>Estelle Cantillon</a:t>
            </a:r>
          </a:p>
          <a:p>
            <a:pPr algn="ctr"/>
            <a:r>
              <a:rPr lang="en-US" dirty="0"/>
              <a:t>Université Libre de </a:t>
            </a:r>
            <a:r>
              <a:rPr lang="en-US" dirty="0" err="1"/>
              <a:t>Bruxelles</a:t>
            </a:r>
            <a:r>
              <a:rPr lang="en-US" dirty="0"/>
              <a:t>, TSE and CEPR</a:t>
            </a:r>
          </a:p>
          <a:p>
            <a:pPr algn="ctr"/>
            <a:endParaRPr lang="en-BE" dirty="0"/>
          </a:p>
        </p:txBody>
      </p:sp>
      <p:pic>
        <p:nvPicPr>
          <p:cNvPr id="11" name="Picture Placeholder 10" descr="A graph of a graph showing the amount of energy in the vehicle&#10;&#10;Description automatically generated">
            <a:extLst>
              <a:ext uri="{FF2B5EF4-FFF2-40B4-BE49-F238E27FC236}">
                <a16:creationId xmlns:a16="http://schemas.microsoft.com/office/drawing/2014/main" id="{BA4AB6A5-A209-525E-5CA7-1D9B77702A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374" b="203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603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E463E-2DE5-B621-2176-28BC805B6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Phase-outs are popular</a:t>
            </a:r>
            <a:endParaRPr lang="en-BE" dirty="0"/>
          </a:p>
        </p:txBody>
      </p:sp>
      <p:pic>
        <p:nvPicPr>
          <p:cNvPr id="13" name="Picture 12" descr="A sign with a truck and a truck on it&#10;&#10;Description automatically generated">
            <a:extLst>
              <a:ext uri="{FF2B5EF4-FFF2-40B4-BE49-F238E27FC236}">
                <a16:creationId xmlns:a16="http://schemas.microsoft.com/office/drawing/2014/main" id="{7D5AFD7C-6E27-9238-AE18-0C10B66A4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317" y="1486111"/>
            <a:ext cx="3681881" cy="32470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10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EC82CF93-80DE-B771-39D2-9AC72DBBA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091" y="34371"/>
            <a:ext cx="4306486" cy="44234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Picture 8" descr="A green traffic light with a sign&#10;&#10;Description automatically generated">
            <a:extLst>
              <a:ext uri="{FF2B5EF4-FFF2-40B4-BE49-F238E27FC236}">
                <a16:creationId xmlns:a16="http://schemas.microsoft.com/office/drawing/2014/main" id="{916218AD-3E8C-674A-B96F-9FBBB3B71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67" y="1901081"/>
            <a:ext cx="4910433" cy="46105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A website with text overlay&#10;&#10;Description automatically generated">
            <a:extLst>
              <a:ext uri="{FF2B5EF4-FFF2-40B4-BE49-F238E27FC236}">
                <a16:creationId xmlns:a16="http://schemas.microsoft.com/office/drawing/2014/main" id="{E8250686-0EC2-CA66-491E-5E686A7DDC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1964" y="3899802"/>
            <a:ext cx="4335817" cy="2655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12924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C24AC-F13C-5810-5D7A-BE0B20610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phase-outs for </a:t>
            </a:r>
            <a:r>
              <a:rPr lang="en-US" dirty="0" err="1"/>
              <a:t>decarboniSation</a:t>
            </a:r>
            <a:r>
              <a:rPr lang="en-US" dirty="0"/>
              <a:t>? </a:t>
            </a:r>
            <a:endParaRPr lang="en-BE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CBE2B6-6F10-544E-F963-852A0DE700D1}"/>
              </a:ext>
            </a:extLst>
          </p:cNvPr>
          <p:cNvSpPr/>
          <p:nvPr/>
        </p:nvSpPr>
        <p:spPr>
          <a:xfrm>
            <a:off x="1346479" y="2682910"/>
            <a:ext cx="3818374" cy="21302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Fossil-based emissions largely driven by 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long-lived equipment</a:t>
            </a:r>
          </a:p>
          <a:p>
            <a:pPr algn="ctr"/>
            <a:r>
              <a:rPr lang="en-US" sz="1600" dirty="0"/>
              <a:t>(electricity production, transport, heating)</a:t>
            </a:r>
            <a:endParaRPr lang="en-BE" sz="16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7DCB29-BFB8-29CF-3F4F-D1927A56264A}"/>
              </a:ext>
            </a:extLst>
          </p:cNvPr>
          <p:cNvSpPr/>
          <p:nvPr/>
        </p:nvSpPr>
        <p:spPr>
          <a:xfrm>
            <a:off x="6754166" y="2682910"/>
            <a:ext cx="3818374" cy="21302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Phase-out policies account explicitly for the 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time dimension </a:t>
            </a:r>
            <a:r>
              <a:rPr lang="en-US" sz="2800" dirty="0"/>
              <a:t>of the problem at hand</a:t>
            </a:r>
          </a:p>
        </p:txBody>
      </p:sp>
    </p:spTree>
    <p:extLst>
      <p:ext uri="{BB962C8B-B14F-4D97-AF65-F5344CB8AC3E}">
        <p14:creationId xmlns:p14="http://schemas.microsoft.com/office/powerpoint/2010/main" val="2924623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78BB2-59C5-22B1-1FA0-C2CF45D9F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first look at the economics of phase-outs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A5EB8-ECC6-CB2A-92A1-D056A49AE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26249"/>
            <a:ext cx="10682202" cy="4885565"/>
          </a:xfrm>
        </p:spPr>
        <p:txBody>
          <a:bodyPr>
            <a:normAutofit lnSpcReduction="10000"/>
          </a:bodyPr>
          <a:lstStyle/>
          <a:p>
            <a:pPr marL="361950" indent="-361950">
              <a:buFont typeface="Arial" panose="020B0604020202020204" pitchFamily="34" charset="0"/>
              <a:buChar char="•"/>
            </a:pPr>
            <a:r>
              <a:rPr lang="en-US" dirty="0"/>
              <a:t>Two technologies (brown and green) characterized by their investment cost and carbon-intensity of use</a:t>
            </a:r>
          </a:p>
          <a:p>
            <a:pPr marL="712788" lvl="1" indent="-350838">
              <a:buFont typeface="Arial" panose="020B0604020202020204" pitchFamily="34" charset="0"/>
              <a:buChar char="•"/>
            </a:pPr>
            <a:r>
              <a:rPr lang="en-US" dirty="0"/>
              <a:t>Green technology more expensive to buy, cheaper to operate</a:t>
            </a:r>
          </a:p>
          <a:p>
            <a:pPr marL="712788" lvl="1" indent="-350838">
              <a:buFont typeface="Arial" panose="020B0604020202020204" pitchFamily="34" charset="0"/>
              <a:buChar char="•"/>
            </a:pPr>
            <a:r>
              <a:rPr lang="en-US" dirty="0"/>
              <a:t>Use is price inelastic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US" dirty="0"/>
              <a:t>Suppose the total cost of ownership for the brown technology is lower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US" dirty="0"/>
              <a:t>How to decarbonize ?</a:t>
            </a:r>
          </a:p>
          <a:p>
            <a:pPr marL="534988" lvl="1" indent="-173038">
              <a:buFont typeface="Arial" panose="020B0604020202020204" pitchFamily="34" charset="0"/>
              <a:buChar char="•"/>
            </a:pPr>
            <a:r>
              <a:rPr lang="en-US" dirty="0"/>
              <a:t>Option 1: Ban new sales of brown technology (phase-out)</a:t>
            </a:r>
          </a:p>
          <a:p>
            <a:pPr marL="534988" lvl="1" indent="-173038">
              <a:buFont typeface="Arial" panose="020B0604020202020204" pitchFamily="34" charset="0"/>
              <a:buChar char="•"/>
            </a:pPr>
            <a:r>
              <a:rPr lang="en-US" dirty="0"/>
              <a:t>Option 2: Price carbon until cost of ownership of green technology lower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Same outcome </a:t>
            </a:r>
            <a:r>
              <a:rPr lang="en-US" dirty="0"/>
              <a:t>(all new sales are green) but </a:t>
            </a:r>
            <a:r>
              <a:rPr lang="en-US" b="1" dirty="0">
                <a:solidFill>
                  <a:srgbClr val="FFC000"/>
                </a:solidFill>
              </a:rPr>
              <a:t>different financial impact </a:t>
            </a:r>
            <a:r>
              <a:rPr lang="en-US" dirty="0"/>
              <a:t>on consumers and public finances</a:t>
            </a:r>
          </a:p>
          <a:p>
            <a:pPr marL="542925" lvl="1" indent="-180975">
              <a:buFont typeface="Arial" panose="020B0604020202020204" pitchFamily="34" charset="0"/>
              <a:buChar char="•"/>
            </a:pPr>
            <a:r>
              <a:rPr lang="en-US" dirty="0"/>
              <a:t>Under a carbon price, locked-in consumers negatively impacted with no alternative</a:t>
            </a:r>
          </a:p>
          <a:p>
            <a:pPr marL="542925" lvl="1" indent="-180975">
              <a:buFont typeface="Arial" panose="020B0604020202020204" pitchFamily="34" charset="0"/>
              <a:buChar char="•"/>
            </a:pP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870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A4763-FD00-5847-FFD5-12CD4BF9C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considerations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925F6-C48D-9848-A2D8-2A89282ED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>
              <a:buFont typeface="Arial" panose="020B0604020202020204" pitchFamily="34" charset="0"/>
              <a:buChar char="•"/>
            </a:pPr>
            <a:r>
              <a:rPr lang="en-US" dirty="0"/>
              <a:t>Uncertainty about costs and consumer behavior 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US" dirty="0"/>
              <a:t>Consumer behavior: agency over intensity of use, short-sightedness, split-incentives problem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US" dirty="0"/>
              <a:t>Social acceptability (“you cannot pay your way out”)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US" dirty="0"/>
              <a:t>Industrial policy and supply chain coordination</a:t>
            </a:r>
          </a:p>
          <a:p>
            <a:pPr marL="0" indent="0">
              <a:buNone/>
            </a:pP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983225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D2CE0-F8F3-F52E-9B14-039AAFC6A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Take-aways – when to consider phase-outs ? 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3D8F4-34E1-8FBF-F205-57D5D4B04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1726250"/>
            <a:ext cx="5436962" cy="4583110"/>
          </a:xfrm>
        </p:spPr>
        <p:txBody>
          <a:bodyPr>
            <a:normAutofit lnSpcReduction="10000"/>
          </a:bodyPr>
          <a:lstStyle/>
          <a:p>
            <a:pPr marL="361950" indent="-361950">
              <a:buFont typeface="Arial" panose="020B0604020202020204" pitchFamily="34" charset="0"/>
              <a:buChar char="•"/>
            </a:pPr>
            <a:r>
              <a:rPr lang="en-US" dirty="0"/>
              <a:t>Long-lived assets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US" dirty="0"/>
              <a:t>Equity concerns are salient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US" dirty="0"/>
              <a:t>Use is inelastic (captive consumers)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US" dirty="0"/>
              <a:t>Short-sighted consumers or split-incentives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US" dirty="0"/>
              <a:t>Infant alternative technology likely to benefit from market push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Lots of arbitrage, need for additional research to quantify them.</a:t>
            </a:r>
          </a:p>
        </p:txBody>
      </p:sp>
      <p:pic>
        <p:nvPicPr>
          <p:cNvPr id="4" name="Picture 3" descr="A white paper with black text&#10;&#10;Description automatically generated">
            <a:extLst>
              <a:ext uri="{FF2B5EF4-FFF2-40B4-BE49-F238E27FC236}">
                <a16:creationId xmlns:a16="http://schemas.microsoft.com/office/drawing/2014/main" id="{CB57BAE3-7AAA-20E4-D114-8B8F1D131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768" y="1350236"/>
            <a:ext cx="5450764" cy="533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2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AE489F4BDE3042ACD124BD4FD24DE9" ma:contentTypeVersion="16" ma:contentTypeDescription="Crée un document." ma:contentTypeScope="" ma:versionID="b1bb3470f98cdfc001b5e4af80bc33ea">
  <xsd:schema xmlns:xsd="http://www.w3.org/2001/XMLSchema" xmlns:xs="http://www.w3.org/2001/XMLSchema" xmlns:p="http://schemas.microsoft.com/office/2006/metadata/properties" xmlns:ns2="e0bef17e-8b79-4b20-8659-5b99a3c9bf89" xmlns:ns3="918eff26-beb4-44cb-ac1f-056bf469e022" targetNamespace="http://schemas.microsoft.com/office/2006/metadata/properties" ma:root="true" ma:fieldsID="5f46c136eb80601fc49b9c53a112992a" ns2:_="" ns3:_="">
    <xsd:import namespace="e0bef17e-8b79-4b20-8659-5b99a3c9bf89"/>
    <xsd:import namespace="918eff26-beb4-44cb-ac1f-056bf469e0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bef17e-8b79-4b20-8659-5b99a3c9bf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72a965b8-7e3a-4953-ac03-98e00477ca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eff26-beb4-44cb-ac1f-056bf469e02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2f91df8-93d9-4d9a-ac06-a990dc9e4127}" ma:internalName="TaxCatchAll" ma:showField="CatchAllData" ma:web="918eff26-beb4-44cb-ac1f-056bf469e0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bef17e-8b79-4b20-8659-5b99a3c9bf89">
      <Terms xmlns="http://schemas.microsoft.com/office/infopath/2007/PartnerControls"/>
    </lcf76f155ced4ddcb4097134ff3c332f>
    <TaxCatchAll xmlns="918eff26-beb4-44cb-ac1f-056bf469e022" xsi:nil="true"/>
  </documentManagement>
</p:properties>
</file>

<file path=customXml/itemProps1.xml><?xml version="1.0" encoding="utf-8"?>
<ds:datastoreItem xmlns:ds="http://schemas.openxmlformats.org/officeDocument/2006/customXml" ds:itemID="{DBB8ABBF-2650-4D64-AF87-DDE137F59029}"/>
</file>

<file path=customXml/itemProps2.xml><?xml version="1.0" encoding="utf-8"?>
<ds:datastoreItem xmlns:ds="http://schemas.openxmlformats.org/officeDocument/2006/customXml" ds:itemID="{29D316CE-0D80-4587-81A7-625943C501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844786-8EA6-4817-886F-0CB02DD93331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a9f9e04e-3119-414c-b8a9-afae6b5cd79d"/>
    <ds:schemaRef ds:uri="http://purl.org/dc/terms/"/>
    <ds:schemaRef ds:uri="http://schemas.microsoft.com/office/infopath/2007/PartnerControls"/>
    <ds:schemaRef ds:uri="54f28d59-3028-4ec6-be8e-d2857528e41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512</TotalTime>
  <Words>261</Words>
  <Application>Microsoft Office PowerPoint</Application>
  <PresentationFormat>Widescreen</PresentationFormat>
  <Paragraphs>34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Tw Cen MT</vt:lpstr>
      <vt:lpstr>Tw Cen MT Condensed</vt:lpstr>
      <vt:lpstr>Wingdings 3</vt:lpstr>
      <vt:lpstr>Integral</vt:lpstr>
      <vt:lpstr>Phase-out policies</vt:lpstr>
      <vt:lpstr>Phase-outs are popular</vt:lpstr>
      <vt:lpstr>Why phase-outs for decarboniSation? </vt:lpstr>
      <vt:lpstr>A first look at the economics of phase-outs</vt:lpstr>
      <vt:lpstr>Additional considerations</vt:lpstr>
      <vt:lpstr>Take-aways – when to consider phase-outs 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BEGHON  Audrey</dc:creator>
  <cp:lastModifiedBy>CANTILLON Estelle</cp:lastModifiedBy>
  <cp:revision>19</cp:revision>
  <cp:lastPrinted>2022-02-28T12:51:46Z</cp:lastPrinted>
  <dcterms:created xsi:type="dcterms:W3CDTF">2019-10-18T13:51:37Z</dcterms:created>
  <dcterms:modified xsi:type="dcterms:W3CDTF">2023-07-05T16:33:52Z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0x01010031435A88C987FF4EB204E7CCB6D11ADE</vt:lpwstr>
  </property>
  <property fmtid="{D5CDD505-2E9C-101B-9397-08002B2CF9AE}" pid="3" name="MediaServiceImageTags">
    <vt:lpwstr/>
  </property>
</Properties>
</file>