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4"/>
    <p:sldMasterId id="2147486368" r:id="rId5"/>
  </p:sldMasterIdLst>
  <p:notesMasterIdLst>
    <p:notesMasterId r:id="rId27"/>
  </p:notesMasterIdLst>
  <p:handoutMasterIdLst>
    <p:handoutMasterId r:id="rId28"/>
  </p:handoutMasterIdLst>
  <p:sldIdLst>
    <p:sldId id="2147472750" r:id="rId6"/>
    <p:sldId id="2147472717" r:id="rId7"/>
    <p:sldId id="2147472743" r:id="rId8"/>
    <p:sldId id="2147472733" r:id="rId9"/>
    <p:sldId id="2147472727" r:id="rId10"/>
    <p:sldId id="2147472728" r:id="rId11"/>
    <p:sldId id="2147472737" r:id="rId12"/>
    <p:sldId id="2147472739" r:id="rId13"/>
    <p:sldId id="2147472734" r:id="rId14"/>
    <p:sldId id="2147472776" r:id="rId15"/>
    <p:sldId id="2147472777" r:id="rId16"/>
    <p:sldId id="2147472761" r:id="rId17"/>
    <p:sldId id="2147472762" r:id="rId18"/>
    <p:sldId id="2147472768" r:id="rId19"/>
    <p:sldId id="2147472769" r:id="rId20"/>
    <p:sldId id="2147472770" r:id="rId21"/>
    <p:sldId id="2147472771" r:id="rId22"/>
    <p:sldId id="2147472775" r:id="rId23"/>
    <p:sldId id="2147472746" r:id="rId24"/>
    <p:sldId id="2147472642" r:id="rId25"/>
    <p:sldId id="2147472757" r:id="rId26"/>
  </p:sldIdLst>
  <p:sldSz cx="9144000" cy="5143500" type="screen16x9"/>
  <p:notesSz cx="9144000"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pos="657" userDrawn="1">
          <p15:clr>
            <a:srgbClr val="A4A3A4"/>
          </p15:clr>
        </p15:guide>
        <p15:guide id="2" orient="horz" pos="985"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C7B536-7217-7E42-9E7A-DD009DBD2BF0}" name="Witlox, Evelien" initials="WE" userId="S::evelien.witlox@ecb.europa.eu::f6595399-2231-4186-90bd-d3bd750e655f" providerId="AD"/>
  <p188:author id="{5DC19239-21B1-E133-7D27-682DB83279DB}" name="Stephanie Bergbauer" initials="SB" userId="Stephanie Bergbauer" providerId="None"/>
  <p188:author id="{E11B9E5B-B91B-9E3F-9EE0-CAD01F69F459}" name="Germann, Maximilian" initials="GM" userId="S::maximilian.germann@ecb.europa.eu::08b82861-edee-4dba-8fae-2a3dfc29ec38" providerId="AD"/>
  <p188:author id="{FFF26FBB-83B2-BBF2-F4FB-C48F7E77DDDA}" name="Bachmann, Andrej" initials="BA" userId="S::Andrej.Bachmann@ecb.europa.eu::29f1af54-dd5e-4150-b441-ced9d731ec15" providerId="AD"/>
  <p188:author id="{E77E25D1-6C47-32E6-1955-945AA109B6CD}" name="Garriga Sánchez, Georgina" initials="GSG" userId="S::Georgina.Garriga_Sanchez@ecb.europa.eu::8afbf7ff-8ae4-46bd-ae65-01826bb0cf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CF7"/>
    <a:srgbClr val="16E4A9"/>
    <a:srgbClr val="13CF99"/>
    <a:srgbClr val="363BED"/>
    <a:srgbClr val="14CE99"/>
    <a:srgbClr val="E6E6E6"/>
    <a:srgbClr val="000000"/>
    <a:srgbClr val="FF33CC"/>
    <a:srgbClr val="003299"/>
    <a:srgbClr val="ECE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62" autoAdjust="0"/>
    <p:restoredTop sz="96240" autoAdjust="0"/>
  </p:normalViewPr>
  <p:slideViewPr>
    <p:cSldViewPr snapToGrid="0">
      <p:cViewPr varScale="1">
        <p:scale>
          <a:sx n="146" d="100"/>
          <a:sy n="146" d="100"/>
        </p:scale>
        <p:origin x="678" y="114"/>
      </p:cViewPr>
      <p:guideLst>
        <p:guide pos="657"/>
        <p:guide orient="horz" pos="985"/>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8" d="100"/>
          <a:sy n="98" d="100"/>
        </p:scale>
        <p:origin x="1675" y="29"/>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1B011A-D248-4E71-9FE8-B4C7CAD1B70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020AC25F-6630-4136-954B-0B57509D880F}">
      <dgm:prSet phldrT="[Text]" custT="1"/>
      <dgm:spPr/>
      <dgm:t>
        <a:bodyPr/>
        <a:lstStyle/>
        <a:p>
          <a:endParaRPr lang="en-GB" sz="1100" dirty="0"/>
        </a:p>
      </dgm:t>
    </dgm:pt>
    <dgm:pt modelId="{E5A3C075-7C13-4BBA-8497-F2E4273EFA5B}" type="parTrans" cxnId="{B11DCA3A-13A7-46E8-A6CA-9D599080D35A}">
      <dgm:prSet/>
      <dgm:spPr/>
      <dgm:t>
        <a:bodyPr/>
        <a:lstStyle/>
        <a:p>
          <a:endParaRPr lang="en-GB"/>
        </a:p>
      </dgm:t>
    </dgm:pt>
    <dgm:pt modelId="{961042A0-FF9E-4AEC-90C4-0918C3BEFE7A}" type="sibTrans" cxnId="{B11DCA3A-13A7-46E8-A6CA-9D599080D35A}">
      <dgm:prSet/>
      <dgm:spPr/>
      <dgm:t>
        <a:bodyPr/>
        <a:lstStyle/>
        <a:p>
          <a:endParaRPr lang="en-GB"/>
        </a:p>
      </dgm:t>
    </dgm:pt>
    <dgm:pt modelId="{AEF0EDD0-6F02-4CA8-AE54-26066C651B5D}">
      <dgm:prSet phldrT="[Text]" custT="1"/>
      <dgm:spPr/>
      <dgm:t>
        <a:bodyPr/>
        <a:lstStyle/>
        <a:p>
          <a:endParaRPr lang="en-GB" sz="1200" dirty="0"/>
        </a:p>
      </dgm:t>
    </dgm:pt>
    <dgm:pt modelId="{AAD4ACC0-94DE-4685-AE8A-F68BCE3C6794}" type="parTrans" cxnId="{BA900BB5-2DB2-4A71-A317-9515415E0E36}">
      <dgm:prSet/>
      <dgm:spPr/>
      <dgm:t>
        <a:bodyPr/>
        <a:lstStyle/>
        <a:p>
          <a:endParaRPr lang="en-GB"/>
        </a:p>
      </dgm:t>
    </dgm:pt>
    <dgm:pt modelId="{9594672D-46A6-4B84-8D56-6A3AC88DE891}" type="sibTrans" cxnId="{BA900BB5-2DB2-4A71-A317-9515415E0E36}">
      <dgm:prSet/>
      <dgm:spPr/>
      <dgm:t>
        <a:bodyPr/>
        <a:lstStyle/>
        <a:p>
          <a:endParaRPr lang="en-GB"/>
        </a:p>
      </dgm:t>
    </dgm:pt>
    <dgm:pt modelId="{6CF32F51-1128-4CE2-99B9-0AE8BAF64DD5}">
      <dgm:prSet phldrT="[Text]" custT="1"/>
      <dgm:spPr/>
      <dgm:t>
        <a:bodyPr/>
        <a:lstStyle/>
        <a:p>
          <a:endParaRPr lang="en-GB" sz="1200" dirty="0"/>
        </a:p>
      </dgm:t>
    </dgm:pt>
    <dgm:pt modelId="{51B0B186-49C8-4F47-B7FC-D7252A50DFCC}" type="parTrans" cxnId="{1137F785-E98E-4A35-ABAB-82B85271A492}">
      <dgm:prSet/>
      <dgm:spPr/>
      <dgm:t>
        <a:bodyPr/>
        <a:lstStyle/>
        <a:p>
          <a:endParaRPr lang="en-GB"/>
        </a:p>
      </dgm:t>
    </dgm:pt>
    <dgm:pt modelId="{CD742531-D24D-4784-9AF6-9A148751D17B}" type="sibTrans" cxnId="{1137F785-E98E-4A35-ABAB-82B85271A492}">
      <dgm:prSet/>
      <dgm:spPr/>
      <dgm:t>
        <a:bodyPr/>
        <a:lstStyle/>
        <a:p>
          <a:endParaRPr lang="en-GB"/>
        </a:p>
      </dgm:t>
    </dgm:pt>
    <dgm:pt modelId="{65DC5880-F824-4D94-9621-8AC6F42B447B}">
      <dgm:prSet phldrT="[Text]" custT="1"/>
      <dgm:spPr/>
      <dgm:t>
        <a:bodyPr/>
        <a:lstStyle/>
        <a:p>
          <a:endParaRPr lang="en-GB" sz="1200" dirty="0"/>
        </a:p>
      </dgm:t>
    </dgm:pt>
    <dgm:pt modelId="{BD6F219B-ABAD-4223-B6B2-5103A68168C9}" type="parTrans" cxnId="{01BFB1DD-5F4B-4F0C-B437-0040EB025734}">
      <dgm:prSet/>
      <dgm:spPr/>
      <dgm:t>
        <a:bodyPr/>
        <a:lstStyle/>
        <a:p>
          <a:endParaRPr lang="en-GB"/>
        </a:p>
      </dgm:t>
    </dgm:pt>
    <dgm:pt modelId="{C1EC0060-5428-4C15-B358-23CB9852C461}" type="sibTrans" cxnId="{01BFB1DD-5F4B-4F0C-B437-0040EB025734}">
      <dgm:prSet/>
      <dgm:spPr/>
      <dgm:t>
        <a:bodyPr/>
        <a:lstStyle/>
        <a:p>
          <a:endParaRPr lang="en-GB"/>
        </a:p>
      </dgm:t>
    </dgm:pt>
    <dgm:pt modelId="{B0C3947C-ADB1-497C-95E0-984F6A70768A}" type="pres">
      <dgm:prSet presAssocID="{8C1B011A-D248-4E71-9FE8-B4C7CAD1B707}" presName="cycle" presStyleCnt="0">
        <dgm:presLayoutVars>
          <dgm:dir/>
          <dgm:resizeHandles val="exact"/>
        </dgm:presLayoutVars>
      </dgm:prSet>
      <dgm:spPr/>
    </dgm:pt>
    <dgm:pt modelId="{5F9C4842-73A6-4386-80C1-A2A61BE944C2}" type="pres">
      <dgm:prSet presAssocID="{020AC25F-6630-4136-954B-0B57509D880F}" presName="dummy" presStyleCnt="0"/>
      <dgm:spPr/>
    </dgm:pt>
    <dgm:pt modelId="{4277E1E3-5358-46C6-B1E0-82652B0CED04}" type="pres">
      <dgm:prSet presAssocID="{020AC25F-6630-4136-954B-0B57509D880F}" presName="node" presStyleLbl="revTx" presStyleIdx="0" presStyleCnt="4" custScaleX="84509">
        <dgm:presLayoutVars>
          <dgm:bulletEnabled val="1"/>
        </dgm:presLayoutVars>
      </dgm:prSet>
      <dgm:spPr/>
    </dgm:pt>
    <dgm:pt modelId="{098E1501-7BEB-491F-9EB9-47D54C317C7A}" type="pres">
      <dgm:prSet presAssocID="{961042A0-FF9E-4AEC-90C4-0918C3BEFE7A}" presName="sibTrans" presStyleLbl="node1" presStyleIdx="0" presStyleCnt="4"/>
      <dgm:spPr/>
    </dgm:pt>
    <dgm:pt modelId="{1E6E3AF1-3230-404E-BCCB-6D0C5C23A18C}" type="pres">
      <dgm:prSet presAssocID="{AEF0EDD0-6F02-4CA8-AE54-26066C651B5D}" presName="dummy" presStyleCnt="0"/>
      <dgm:spPr/>
    </dgm:pt>
    <dgm:pt modelId="{49A2294A-574E-4CA1-B9B1-0F99288989F1}" type="pres">
      <dgm:prSet presAssocID="{AEF0EDD0-6F02-4CA8-AE54-26066C651B5D}" presName="node" presStyleLbl="revTx" presStyleIdx="1" presStyleCnt="4" custScaleX="72314">
        <dgm:presLayoutVars>
          <dgm:bulletEnabled val="1"/>
        </dgm:presLayoutVars>
      </dgm:prSet>
      <dgm:spPr/>
    </dgm:pt>
    <dgm:pt modelId="{FEBE4F3C-BC02-4DA7-95A0-B1A424B5C2AE}" type="pres">
      <dgm:prSet presAssocID="{9594672D-46A6-4B84-8D56-6A3AC88DE891}" presName="sibTrans" presStyleLbl="node1" presStyleIdx="1" presStyleCnt="4"/>
      <dgm:spPr/>
    </dgm:pt>
    <dgm:pt modelId="{687BF639-573E-4CE2-B19A-46B8045DB52F}" type="pres">
      <dgm:prSet presAssocID="{6CF32F51-1128-4CE2-99B9-0AE8BAF64DD5}" presName="dummy" presStyleCnt="0"/>
      <dgm:spPr/>
    </dgm:pt>
    <dgm:pt modelId="{1C62FFBF-EEA1-4E34-8731-217446600333}" type="pres">
      <dgm:prSet presAssocID="{6CF32F51-1128-4CE2-99B9-0AE8BAF64DD5}" presName="node" presStyleLbl="revTx" presStyleIdx="2" presStyleCnt="4" custScaleX="111406">
        <dgm:presLayoutVars>
          <dgm:bulletEnabled val="1"/>
        </dgm:presLayoutVars>
      </dgm:prSet>
      <dgm:spPr/>
    </dgm:pt>
    <dgm:pt modelId="{503D088C-2720-4599-AEBB-4173B5350EF6}" type="pres">
      <dgm:prSet presAssocID="{CD742531-D24D-4784-9AF6-9A148751D17B}" presName="sibTrans" presStyleLbl="node1" presStyleIdx="2" presStyleCnt="4"/>
      <dgm:spPr/>
    </dgm:pt>
    <dgm:pt modelId="{87FB6D76-EB6C-43FB-965E-D25F37713AF8}" type="pres">
      <dgm:prSet presAssocID="{65DC5880-F824-4D94-9621-8AC6F42B447B}" presName="dummy" presStyleCnt="0"/>
      <dgm:spPr/>
    </dgm:pt>
    <dgm:pt modelId="{A790957A-61BA-4939-9940-062CACF5ADBD}" type="pres">
      <dgm:prSet presAssocID="{65DC5880-F824-4D94-9621-8AC6F42B447B}" presName="node" presStyleLbl="revTx" presStyleIdx="3" presStyleCnt="4">
        <dgm:presLayoutVars>
          <dgm:bulletEnabled val="1"/>
        </dgm:presLayoutVars>
      </dgm:prSet>
      <dgm:spPr/>
    </dgm:pt>
    <dgm:pt modelId="{39B417A4-30E3-4FA7-AA08-6F282F9D2C94}" type="pres">
      <dgm:prSet presAssocID="{C1EC0060-5428-4C15-B358-23CB9852C461}" presName="sibTrans" presStyleLbl="node1" presStyleIdx="3" presStyleCnt="4"/>
      <dgm:spPr/>
    </dgm:pt>
  </dgm:ptLst>
  <dgm:cxnLst>
    <dgm:cxn modelId="{8326DF07-EAF6-4665-B3F1-FFE90CA0A405}" type="presOf" srcId="{8C1B011A-D248-4E71-9FE8-B4C7CAD1B707}" destId="{B0C3947C-ADB1-497C-95E0-984F6A70768A}" srcOrd="0" destOrd="0" presId="urn:microsoft.com/office/officeart/2005/8/layout/cycle1"/>
    <dgm:cxn modelId="{F97D3009-8E13-4F2C-8B36-ABF6F68262D3}" type="presOf" srcId="{020AC25F-6630-4136-954B-0B57509D880F}" destId="{4277E1E3-5358-46C6-B1E0-82652B0CED04}" srcOrd="0" destOrd="0" presId="urn:microsoft.com/office/officeart/2005/8/layout/cycle1"/>
    <dgm:cxn modelId="{55372B37-D2A6-4221-9933-03B3A65CDA33}" type="presOf" srcId="{65DC5880-F824-4D94-9621-8AC6F42B447B}" destId="{A790957A-61BA-4939-9940-062CACF5ADBD}" srcOrd="0" destOrd="0" presId="urn:microsoft.com/office/officeart/2005/8/layout/cycle1"/>
    <dgm:cxn modelId="{B11DCA3A-13A7-46E8-A6CA-9D599080D35A}" srcId="{8C1B011A-D248-4E71-9FE8-B4C7CAD1B707}" destId="{020AC25F-6630-4136-954B-0B57509D880F}" srcOrd="0" destOrd="0" parTransId="{E5A3C075-7C13-4BBA-8497-F2E4273EFA5B}" sibTransId="{961042A0-FF9E-4AEC-90C4-0918C3BEFE7A}"/>
    <dgm:cxn modelId="{4C6AED5B-67F4-4E46-B578-297BE99F7F52}" type="presOf" srcId="{C1EC0060-5428-4C15-B358-23CB9852C461}" destId="{39B417A4-30E3-4FA7-AA08-6F282F9D2C94}" srcOrd="0" destOrd="0" presId="urn:microsoft.com/office/officeart/2005/8/layout/cycle1"/>
    <dgm:cxn modelId="{2B73F343-7FD9-4335-96C4-20B4E4D23F92}" type="presOf" srcId="{9594672D-46A6-4B84-8D56-6A3AC88DE891}" destId="{FEBE4F3C-BC02-4DA7-95A0-B1A424B5C2AE}" srcOrd="0" destOrd="0" presId="urn:microsoft.com/office/officeart/2005/8/layout/cycle1"/>
    <dgm:cxn modelId="{ACAFC370-746F-4237-8430-E3E458BB4DA2}" type="presOf" srcId="{961042A0-FF9E-4AEC-90C4-0918C3BEFE7A}" destId="{098E1501-7BEB-491F-9EB9-47D54C317C7A}" srcOrd="0" destOrd="0" presId="urn:microsoft.com/office/officeart/2005/8/layout/cycle1"/>
    <dgm:cxn modelId="{1137F785-E98E-4A35-ABAB-82B85271A492}" srcId="{8C1B011A-D248-4E71-9FE8-B4C7CAD1B707}" destId="{6CF32F51-1128-4CE2-99B9-0AE8BAF64DD5}" srcOrd="2" destOrd="0" parTransId="{51B0B186-49C8-4F47-B7FC-D7252A50DFCC}" sibTransId="{CD742531-D24D-4784-9AF6-9A148751D17B}"/>
    <dgm:cxn modelId="{2359939E-6570-4E47-8EC6-14E05CED2815}" type="presOf" srcId="{CD742531-D24D-4784-9AF6-9A148751D17B}" destId="{503D088C-2720-4599-AEBB-4173B5350EF6}" srcOrd="0" destOrd="0" presId="urn:microsoft.com/office/officeart/2005/8/layout/cycle1"/>
    <dgm:cxn modelId="{BA900BB5-2DB2-4A71-A317-9515415E0E36}" srcId="{8C1B011A-D248-4E71-9FE8-B4C7CAD1B707}" destId="{AEF0EDD0-6F02-4CA8-AE54-26066C651B5D}" srcOrd="1" destOrd="0" parTransId="{AAD4ACC0-94DE-4685-AE8A-F68BCE3C6794}" sibTransId="{9594672D-46A6-4B84-8D56-6A3AC88DE891}"/>
    <dgm:cxn modelId="{9C2781D6-DF37-44EE-AD53-C23D5E8940B9}" type="presOf" srcId="{AEF0EDD0-6F02-4CA8-AE54-26066C651B5D}" destId="{49A2294A-574E-4CA1-B9B1-0F99288989F1}" srcOrd="0" destOrd="0" presId="urn:microsoft.com/office/officeart/2005/8/layout/cycle1"/>
    <dgm:cxn modelId="{01BFB1DD-5F4B-4F0C-B437-0040EB025734}" srcId="{8C1B011A-D248-4E71-9FE8-B4C7CAD1B707}" destId="{65DC5880-F824-4D94-9621-8AC6F42B447B}" srcOrd="3" destOrd="0" parTransId="{BD6F219B-ABAD-4223-B6B2-5103A68168C9}" sibTransId="{C1EC0060-5428-4C15-B358-23CB9852C461}"/>
    <dgm:cxn modelId="{BE8646DF-D86E-441F-A532-224DEBC542CF}" type="presOf" srcId="{6CF32F51-1128-4CE2-99B9-0AE8BAF64DD5}" destId="{1C62FFBF-EEA1-4E34-8731-217446600333}" srcOrd="0" destOrd="0" presId="urn:microsoft.com/office/officeart/2005/8/layout/cycle1"/>
    <dgm:cxn modelId="{B6C803C1-D74E-4159-A95D-17AB542E8C61}" type="presParOf" srcId="{B0C3947C-ADB1-497C-95E0-984F6A70768A}" destId="{5F9C4842-73A6-4386-80C1-A2A61BE944C2}" srcOrd="0" destOrd="0" presId="urn:microsoft.com/office/officeart/2005/8/layout/cycle1"/>
    <dgm:cxn modelId="{F360BF2C-A4FF-49FC-A1AE-2D0EBEC6B34E}" type="presParOf" srcId="{B0C3947C-ADB1-497C-95E0-984F6A70768A}" destId="{4277E1E3-5358-46C6-B1E0-82652B0CED04}" srcOrd="1" destOrd="0" presId="urn:microsoft.com/office/officeart/2005/8/layout/cycle1"/>
    <dgm:cxn modelId="{65FAF58B-DC7E-41AC-B492-1EA3F619AB56}" type="presParOf" srcId="{B0C3947C-ADB1-497C-95E0-984F6A70768A}" destId="{098E1501-7BEB-491F-9EB9-47D54C317C7A}" srcOrd="2" destOrd="0" presId="urn:microsoft.com/office/officeart/2005/8/layout/cycle1"/>
    <dgm:cxn modelId="{9D288EC8-9E06-4ED2-B53B-D47ABC2C32CF}" type="presParOf" srcId="{B0C3947C-ADB1-497C-95E0-984F6A70768A}" destId="{1E6E3AF1-3230-404E-BCCB-6D0C5C23A18C}" srcOrd="3" destOrd="0" presId="urn:microsoft.com/office/officeart/2005/8/layout/cycle1"/>
    <dgm:cxn modelId="{BA4B17AA-FDB4-4127-954B-23643960920F}" type="presParOf" srcId="{B0C3947C-ADB1-497C-95E0-984F6A70768A}" destId="{49A2294A-574E-4CA1-B9B1-0F99288989F1}" srcOrd="4" destOrd="0" presId="urn:microsoft.com/office/officeart/2005/8/layout/cycle1"/>
    <dgm:cxn modelId="{953FD26C-FF11-43E4-83D6-17A17F3A3454}" type="presParOf" srcId="{B0C3947C-ADB1-497C-95E0-984F6A70768A}" destId="{FEBE4F3C-BC02-4DA7-95A0-B1A424B5C2AE}" srcOrd="5" destOrd="0" presId="urn:microsoft.com/office/officeart/2005/8/layout/cycle1"/>
    <dgm:cxn modelId="{1D7F4135-A598-4E1E-82B5-1C1279937C7C}" type="presParOf" srcId="{B0C3947C-ADB1-497C-95E0-984F6A70768A}" destId="{687BF639-573E-4CE2-B19A-46B8045DB52F}" srcOrd="6" destOrd="0" presId="urn:microsoft.com/office/officeart/2005/8/layout/cycle1"/>
    <dgm:cxn modelId="{4966FB64-709A-421F-947C-A44711D225C4}" type="presParOf" srcId="{B0C3947C-ADB1-497C-95E0-984F6A70768A}" destId="{1C62FFBF-EEA1-4E34-8731-217446600333}" srcOrd="7" destOrd="0" presId="urn:microsoft.com/office/officeart/2005/8/layout/cycle1"/>
    <dgm:cxn modelId="{11A65F0E-EE0D-4CDE-9F32-EBB650A8D12F}" type="presParOf" srcId="{B0C3947C-ADB1-497C-95E0-984F6A70768A}" destId="{503D088C-2720-4599-AEBB-4173B5350EF6}" srcOrd="8" destOrd="0" presId="urn:microsoft.com/office/officeart/2005/8/layout/cycle1"/>
    <dgm:cxn modelId="{92DCC507-D744-49B1-AE7D-D44DBCB415D5}" type="presParOf" srcId="{B0C3947C-ADB1-497C-95E0-984F6A70768A}" destId="{87FB6D76-EB6C-43FB-965E-D25F37713AF8}" srcOrd="9" destOrd="0" presId="urn:microsoft.com/office/officeart/2005/8/layout/cycle1"/>
    <dgm:cxn modelId="{EF337156-2B33-44EE-A535-7D346E786F46}" type="presParOf" srcId="{B0C3947C-ADB1-497C-95E0-984F6A70768A}" destId="{A790957A-61BA-4939-9940-062CACF5ADBD}" srcOrd="10" destOrd="0" presId="urn:microsoft.com/office/officeart/2005/8/layout/cycle1"/>
    <dgm:cxn modelId="{778CA1ED-5058-4109-87E3-A20E377543FD}" type="presParOf" srcId="{B0C3947C-ADB1-497C-95E0-984F6A70768A}" destId="{39B417A4-30E3-4FA7-AA08-6F282F9D2C94}" srcOrd="11"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7C5940-E7B8-46FE-8ED9-5C8C69A5F2CD}" type="doc">
      <dgm:prSet loTypeId="urn:microsoft.com/office/officeart/2005/8/layout/rings+Icon" loCatId="relationship" qsTypeId="urn:microsoft.com/office/officeart/2005/8/quickstyle/simple1" qsCatId="simple" csTypeId="urn:microsoft.com/office/officeart/2005/8/colors/colorful1" csCatId="colorful" phldr="1"/>
      <dgm:spPr/>
    </dgm:pt>
    <dgm:pt modelId="{00318DAE-079A-4A8F-AFDA-3E3AA1B40C10}">
      <dgm:prSet phldrT="[Text]"/>
      <dgm:spPr>
        <a:solidFill>
          <a:schemeClr val="bg1">
            <a:alpha val="0"/>
          </a:schemeClr>
        </a:solidFill>
        <a:ln w="28575">
          <a:solidFill>
            <a:schemeClr val="accent2"/>
          </a:solidFill>
        </a:ln>
      </dgm:spPr>
      <dgm:t>
        <a:bodyPr/>
        <a:lstStyle/>
        <a:p>
          <a:endParaRPr lang="en-GB" dirty="0"/>
        </a:p>
      </dgm:t>
    </dgm:pt>
    <dgm:pt modelId="{3117866E-49AC-43D2-8527-C1F1FE20B959}" type="sibTrans" cxnId="{0563B312-77B0-4F3A-AD1C-686936718C9F}">
      <dgm:prSet/>
      <dgm:spPr/>
      <dgm:t>
        <a:bodyPr/>
        <a:lstStyle/>
        <a:p>
          <a:endParaRPr lang="en-GB"/>
        </a:p>
      </dgm:t>
    </dgm:pt>
    <dgm:pt modelId="{044E8C0A-405F-4075-A665-0CFA82835F53}" type="parTrans" cxnId="{0563B312-77B0-4F3A-AD1C-686936718C9F}">
      <dgm:prSet/>
      <dgm:spPr/>
      <dgm:t>
        <a:bodyPr/>
        <a:lstStyle/>
        <a:p>
          <a:endParaRPr lang="en-GB"/>
        </a:p>
      </dgm:t>
    </dgm:pt>
    <dgm:pt modelId="{DEC6CE0B-1FF6-4FEB-A4B5-DCC557D1CD62}">
      <dgm:prSet phldrT="[Text]"/>
      <dgm:spPr>
        <a:solidFill>
          <a:schemeClr val="bg1">
            <a:alpha val="0"/>
          </a:schemeClr>
        </a:solidFill>
        <a:ln>
          <a:solidFill>
            <a:schemeClr val="accent3"/>
          </a:solidFill>
        </a:ln>
      </dgm:spPr>
      <dgm:t>
        <a:bodyPr/>
        <a:lstStyle/>
        <a:p>
          <a:endParaRPr lang="en-GB" dirty="0"/>
        </a:p>
      </dgm:t>
    </dgm:pt>
    <dgm:pt modelId="{4C2D20CB-2635-4F12-99B5-2BA5AA71C38B}" type="sibTrans" cxnId="{CF5BE37E-90D3-42B2-A7AA-3A198D94CB79}">
      <dgm:prSet/>
      <dgm:spPr/>
      <dgm:t>
        <a:bodyPr/>
        <a:lstStyle/>
        <a:p>
          <a:endParaRPr lang="en-GB"/>
        </a:p>
      </dgm:t>
    </dgm:pt>
    <dgm:pt modelId="{C8139BA6-5677-4D33-AFC3-3C4B324E1D4C}" type="parTrans" cxnId="{CF5BE37E-90D3-42B2-A7AA-3A198D94CB79}">
      <dgm:prSet/>
      <dgm:spPr/>
      <dgm:t>
        <a:bodyPr/>
        <a:lstStyle/>
        <a:p>
          <a:endParaRPr lang="en-GB"/>
        </a:p>
      </dgm:t>
    </dgm:pt>
    <dgm:pt modelId="{DE16FAE8-0836-4842-A99A-F77DB5386AB3}">
      <dgm:prSet phldrT="[Text]"/>
      <dgm:spPr>
        <a:solidFill>
          <a:schemeClr val="bg1">
            <a:alpha val="0"/>
          </a:schemeClr>
        </a:solidFill>
        <a:ln>
          <a:solidFill>
            <a:schemeClr val="accent4"/>
          </a:solidFill>
        </a:ln>
      </dgm:spPr>
      <dgm:t>
        <a:bodyPr/>
        <a:lstStyle/>
        <a:p>
          <a:endParaRPr lang="en-GB" dirty="0"/>
        </a:p>
      </dgm:t>
    </dgm:pt>
    <dgm:pt modelId="{0E030FDA-DC1E-405A-A6CC-6800E8D6DBCF}" type="sibTrans" cxnId="{09108A60-2CFB-401A-8A2C-C0A85F539B69}">
      <dgm:prSet/>
      <dgm:spPr/>
      <dgm:t>
        <a:bodyPr/>
        <a:lstStyle/>
        <a:p>
          <a:endParaRPr lang="en-GB"/>
        </a:p>
      </dgm:t>
    </dgm:pt>
    <dgm:pt modelId="{1C948BC5-F71E-4E10-AC06-B4F04AE4C699}" type="parTrans" cxnId="{09108A60-2CFB-401A-8A2C-C0A85F539B69}">
      <dgm:prSet/>
      <dgm:spPr/>
      <dgm:t>
        <a:bodyPr/>
        <a:lstStyle/>
        <a:p>
          <a:endParaRPr lang="en-GB"/>
        </a:p>
      </dgm:t>
    </dgm:pt>
    <dgm:pt modelId="{DE429E80-9CC9-49D1-AC3E-99339ED17A5D}" type="pres">
      <dgm:prSet presAssocID="{D37C5940-E7B8-46FE-8ED9-5C8C69A5F2CD}" presName="Name0" presStyleCnt="0">
        <dgm:presLayoutVars>
          <dgm:chMax val="7"/>
          <dgm:dir/>
          <dgm:resizeHandles val="exact"/>
        </dgm:presLayoutVars>
      </dgm:prSet>
      <dgm:spPr/>
    </dgm:pt>
    <dgm:pt modelId="{E9288090-A387-49DC-9DF6-FB5776EF3B69}" type="pres">
      <dgm:prSet presAssocID="{D37C5940-E7B8-46FE-8ED9-5C8C69A5F2CD}" presName="ellipse1" presStyleLbl="vennNode1" presStyleIdx="0" presStyleCnt="3">
        <dgm:presLayoutVars>
          <dgm:bulletEnabled val="1"/>
        </dgm:presLayoutVars>
      </dgm:prSet>
      <dgm:spPr/>
    </dgm:pt>
    <dgm:pt modelId="{584D4FD9-6B5D-483B-86DC-135C130678DB}" type="pres">
      <dgm:prSet presAssocID="{D37C5940-E7B8-46FE-8ED9-5C8C69A5F2CD}" presName="ellipse2" presStyleLbl="vennNode1" presStyleIdx="1" presStyleCnt="3">
        <dgm:presLayoutVars>
          <dgm:bulletEnabled val="1"/>
        </dgm:presLayoutVars>
      </dgm:prSet>
      <dgm:spPr/>
    </dgm:pt>
    <dgm:pt modelId="{77006469-CCB1-4CA7-99F5-25DD73366E58}" type="pres">
      <dgm:prSet presAssocID="{D37C5940-E7B8-46FE-8ED9-5C8C69A5F2CD}" presName="ellipse3" presStyleLbl="vennNode1" presStyleIdx="2" presStyleCnt="3">
        <dgm:presLayoutVars>
          <dgm:bulletEnabled val="1"/>
        </dgm:presLayoutVars>
      </dgm:prSet>
      <dgm:spPr/>
    </dgm:pt>
  </dgm:ptLst>
  <dgm:cxnLst>
    <dgm:cxn modelId="{0563B312-77B0-4F3A-AD1C-686936718C9F}" srcId="{D37C5940-E7B8-46FE-8ED9-5C8C69A5F2CD}" destId="{00318DAE-079A-4A8F-AFDA-3E3AA1B40C10}" srcOrd="0" destOrd="0" parTransId="{044E8C0A-405F-4075-A665-0CFA82835F53}" sibTransId="{3117866E-49AC-43D2-8527-C1F1FE20B959}"/>
    <dgm:cxn modelId="{09108A60-2CFB-401A-8A2C-C0A85F539B69}" srcId="{D37C5940-E7B8-46FE-8ED9-5C8C69A5F2CD}" destId="{DE16FAE8-0836-4842-A99A-F77DB5386AB3}" srcOrd="2" destOrd="0" parTransId="{1C948BC5-F71E-4E10-AC06-B4F04AE4C699}" sibTransId="{0E030FDA-DC1E-405A-A6CC-6800E8D6DBCF}"/>
    <dgm:cxn modelId="{8D51DB51-7B2E-4FB2-BA02-3817D25E2EFC}" type="presOf" srcId="{00318DAE-079A-4A8F-AFDA-3E3AA1B40C10}" destId="{E9288090-A387-49DC-9DF6-FB5776EF3B69}" srcOrd="0" destOrd="0" presId="urn:microsoft.com/office/officeart/2005/8/layout/rings+Icon"/>
    <dgm:cxn modelId="{CF5BE37E-90D3-42B2-A7AA-3A198D94CB79}" srcId="{D37C5940-E7B8-46FE-8ED9-5C8C69A5F2CD}" destId="{DEC6CE0B-1FF6-4FEB-A4B5-DCC557D1CD62}" srcOrd="1" destOrd="0" parTransId="{C8139BA6-5677-4D33-AFC3-3C4B324E1D4C}" sibTransId="{4C2D20CB-2635-4F12-99B5-2BA5AA71C38B}"/>
    <dgm:cxn modelId="{F553E680-4A0B-4D0B-B781-2888E25C2925}" type="presOf" srcId="{DEC6CE0B-1FF6-4FEB-A4B5-DCC557D1CD62}" destId="{584D4FD9-6B5D-483B-86DC-135C130678DB}" srcOrd="0" destOrd="0" presId="urn:microsoft.com/office/officeart/2005/8/layout/rings+Icon"/>
    <dgm:cxn modelId="{48B7989E-8D68-4863-8CAD-F8CC8C16D934}" type="presOf" srcId="{DE16FAE8-0836-4842-A99A-F77DB5386AB3}" destId="{77006469-CCB1-4CA7-99F5-25DD73366E58}" srcOrd="0" destOrd="0" presId="urn:microsoft.com/office/officeart/2005/8/layout/rings+Icon"/>
    <dgm:cxn modelId="{FE6BDDF3-54EA-4505-8D15-AA4ABBCBD22F}" type="presOf" srcId="{D37C5940-E7B8-46FE-8ED9-5C8C69A5F2CD}" destId="{DE429E80-9CC9-49D1-AC3E-99339ED17A5D}" srcOrd="0" destOrd="0" presId="urn:microsoft.com/office/officeart/2005/8/layout/rings+Icon"/>
    <dgm:cxn modelId="{21C96659-CD55-44ED-9B85-694459EC593C}" type="presParOf" srcId="{DE429E80-9CC9-49D1-AC3E-99339ED17A5D}" destId="{E9288090-A387-49DC-9DF6-FB5776EF3B69}" srcOrd="0" destOrd="0" presId="urn:microsoft.com/office/officeart/2005/8/layout/rings+Icon"/>
    <dgm:cxn modelId="{4B8F5233-DE13-4E28-8B77-1BDE067AF24F}" type="presParOf" srcId="{DE429E80-9CC9-49D1-AC3E-99339ED17A5D}" destId="{584D4FD9-6B5D-483B-86DC-135C130678DB}" srcOrd="1" destOrd="0" presId="urn:microsoft.com/office/officeart/2005/8/layout/rings+Icon"/>
    <dgm:cxn modelId="{03D00B3A-150D-4DEB-9E20-8C1997B2EDCA}" type="presParOf" srcId="{DE429E80-9CC9-49D1-AC3E-99339ED17A5D}" destId="{77006469-CCB1-4CA7-99F5-25DD73366E58}" srcOrd="2" destOrd="0" presId="urn:microsoft.com/office/officeart/2005/8/layout/rings+Icon"/>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7E1E3-5358-46C6-B1E0-82652B0CED04}">
      <dsp:nvSpPr>
        <dsp:cNvPr id="0" name=""/>
        <dsp:cNvSpPr/>
      </dsp:nvSpPr>
      <dsp:spPr>
        <a:xfrm>
          <a:off x="1197811" y="29747"/>
          <a:ext cx="397329" cy="470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GB" sz="1100" kern="1200" dirty="0"/>
        </a:p>
      </dsp:txBody>
      <dsp:txXfrm>
        <a:off x="1197811" y="29747"/>
        <a:ext cx="397329" cy="470162"/>
      </dsp:txXfrm>
    </dsp:sp>
    <dsp:sp modelId="{098E1501-7BEB-491F-9EB9-47D54C317C7A}">
      <dsp:nvSpPr>
        <dsp:cNvPr id="0" name=""/>
        <dsp:cNvSpPr/>
      </dsp:nvSpPr>
      <dsp:spPr>
        <a:xfrm>
          <a:off x="332209" y="-51"/>
          <a:ext cx="1329147" cy="1329147"/>
        </a:xfrm>
        <a:prstGeom prst="circularArrow">
          <a:avLst>
            <a:gd name="adj1" fmla="val 6898"/>
            <a:gd name="adj2" fmla="val 465012"/>
            <a:gd name="adj3" fmla="val 550847"/>
            <a:gd name="adj4" fmla="val 20584141"/>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A2294A-574E-4CA1-B9B1-0F99288989F1}">
      <dsp:nvSpPr>
        <dsp:cNvPr id="0" name=""/>
        <dsp:cNvSpPr/>
      </dsp:nvSpPr>
      <dsp:spPr>
        <a:xfrm>
          <a:off x="1226480" y="829134"/>
          <a:ext cx="339993" cy="470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1226480" y="829134"/>
        <a:ext cx="339993" cy="470162"/>
      </dsp:txXfrm>
    </dsp:sp>
    <dsp:sp modelId="{FEBE4F3C-BC02-4DA7-95A0-B1A424B5C2AE}">
      <dsp:nvSpPr>
        <dsp:cNvPr id="0" name=""/>
        <dsp:cNvSpPr/>
      </dsp:nvSpPr>
      <dsp:spPr>
        <a:xfrm>
          <a:off x="332209" y="-51"/>
          <a:ext cx="1329147" cy="1329147"/>
        </a:xfrm>
        <a:prstGeom prst="circularArrow">
          <a:avLst>
            <a:gd name="adj1" fmla="val 6898"/>
            <a:gd name="adj2" fmla="val 465012"/>
            <a:gd name="adj3" fmla="val 5781585"/>
            <a:gd name="adj4" fmla="val 3961409"/>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2FFBF-EEA1-4E34-8731-217446600333}">
      <dsp:nvSpPr>
        <dsp:cNvPr id="0" name=""/>
        <dsp:cNvSpPr/>
      </dsp:nvSpPr>
      <dsp:spPr>
        <a:xfrm>
          <a:off x="335194" y="829134"/>
          <a:ext cx="523789" cy="470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335194" y="829134"/>
        <a:ext cx="523789" cy="470162"/>
      </dsp:txXfrm>
    </dsp:sp>
    <dsp:sp modelId="{503D088C-2720-4599-AEBB-4173B5350EF6}">
      <dsp:nvSpPr>
        <dsp:cNvPr id="0" name=""/>
        <dsp:cNvSpPr/>
      </dsp:nvSpPr>
      <dsp:spPr>
        <a:xfrm>
          <a:off x="332209" y="-51"/>
          <a:ext cx="1329147" cy="1329147"/>
        </a:xfrm>
        <a:prstGeom prst="circularArrow">
          <a:avLst>
            <a:gd name="adj1" fmla="val 6898"/>
            <a:gd name="adj2" fmla="val 465012"/>
            <a:gd name="adj3" fmla="val 11350847"/>
            <a:gd name="adj4" fmla="val 9784141"/>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90957A-61BA-4939-9940-062CACF5ADBD}">
      <dsp:nvSpPr>
        <dsp:cNvPr id="0" name=""/>
        <dsp:cNvSpPr/>
      </dsp:nvSpPr>
      <dsp:spPr>
        <a:xfrm>
          <a:off x="362008" y="29747"/>
          <a:ext cx="470162" cy="470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362008" y="29747"/>
        <a:ext cx="470162" cy="470162"/>
      </dsp:txXfrm>
    </dsp:sp>
    <dsp:sp modelId="{39B417A4-30E3-4FA7-AA08-6F282F9D2C94}">
      <dsp:nvSpPr>
        <dsp:cNvPr id="0" name=""/>
        <dsp:cNvSpPr/>
      </dsp:nvSpPr>
      <dsp:spPr>
        <a:xfrm>
          <a:off x="332209" y="-51"/>
          <a:ext cx="1329147" cy="1329147"/>
        </a:xfrm>
        <a:prstGeom prst="circularArrow">
          <a:avLst>
            <a:gd name="adj1" fmla="val 6898"/>
            <a:gd name="adj2" fmla="val 465012"/>
            <a:gd name="adj3" fmla="val 16984966"/>
            <a:gd name="adj4" fmla="val 15184141"/>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88090-A387-49DC-9DF6-FB5776EF3B69}">
      <dsp:nvSpPr>
        <dsp:cNvPr id="0" name=""/>
        <dsp:cNvSpPr/>
      </dsp:nvSpPr>
      <dsp:spPr>
        <a:xfrm>
          <a:off x="355383" y="0"/>
          <a:ext cx="1507229" cy="1507207"/>
        </a:xfrm>
        <a:prstGeom prst="ellipse">
          <a:avLst/>
        </a:prstGeom>
        <a:solidFill>
          <a:schemeClr val="bg1">
            <a:alpha val="0"/>
          </a:schemeClr>
        </a:solidFill>
        <a:ln w="28575" cap="flat" cmpd="sng" algn="ctr">
          <a:solidFill>
            <a:schemeClr val="accent2"/>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en-GB" sz="5100" kern="1200" dirty="0"/>
        </a:p>
      </dsp:txBody>
      <dsp:txXfrm>
        <a:off x="576112" y="220725"/>
        <a:ext cx="1065771" cy="1065757"/>
      </dsp:txXfrm>
    </dsp:sp>
    <dsp:sp modelId="{584D4FD9-6B5D-483B-86DC-135C130678DB}">
      <dsp:nvSpPr>
        <dsp:cNvPr id="0" name=""/>
        <dsp:cNvSpPr/>
      </dsp:nvSpPr>
      <dsp:spPr>
        <a:xfrm>
          <a:off x="1131167" y="1005224"/>
          <a:ext cx="1507229" cy="1507207"/>
        </a:xfrm>
        <a:prstGeom prst="ellipse">
          <a:avLst/>
        </a:prstGeom>
        <a:solidFill>
          <a:schemeClr val="bg1">
            <a:alpha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en-GB" sz="5100" kern="1200" dirty="0"/>
        </a:p>
      </dsp:txBody>
      <dsp:txXfrm>
        <a:off x="1351896" y="1225949"/>
        <a:ext cx="1065771" cy="1065757"/>
      </dsp:txXfrm>
    </dsp:sp>
    <dsp:sp modelId="{77006469-CCB1-4CA7-99F5-25DD73366E58}">
      <dsp:nvSpPr>
        <dsp:cNvPr id="0" name=""/>
        <dsp:cNvSpPr/>
      </dsp:nvSpPr>
      <dsp:spPr>
        <a:xfrm>
          <a:off x="1906034" y="0"/>
          <a:ext cx="1507229" cy="1507207"/>
        </a:xfrm>
        <a:prstGeom prst="ellipse">
          <a:avLst/>
        </a:prstGeom>
        <a:solidFill>
          <a:schemeClr val="bg1">
            <a:alpha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en-GB" sz="5100" kern="1200" dirty="0"/>
        </a:p>
      </dsp:txBody>
      <dsp:txXfrm>
        <a:off x="2126763" y="220725"/>
        <a:ext cx="1065771" cy="1065757"/>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CAB7FC4A-625A-4997-845F-B4C665339F19}" type="datetimeFigureOut">
              <a:rPr lang="en-GB"/>
              <a:pPr>
                <a:defRPr/>
              </a:pPr>
              <a:t>06/05/2024</a:t>
            </a:fld>
            <a:endParaRPr lang="en-GB"/>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070A9823-B0A4-4CFF-8BC2-549B802A5C22}" type="slidenum">
              <a:rPr lang="en-GB"/>
              <a:pPr>
                <a:defRPr/>
              </a:pPr>
              <a:t>‹#›</a:t>
            </a:fld>
            <a:endParaRPr lang="en-GB"/>
          </a:p>
        </p:txBody>
      </p:sp>
    </p:spTree>
    <p:extLst>
      <p:ext uri="{BB962C8B-B14F-4D97-AF65-F5344CB8AC3E}">
        <p14:creationId xmlns:p14="http://schemas.microsoft.com/office/powerpoint/2010/main" val="344476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160" userDrawn="1">
          <p15:clr>
            <a:srgbClr val="F26B43"/>
          </p15:clr>
        </p15:guide>
        <p15:guide id="2" pos="288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E00F59-3AAD-4389-AAA8-78C8B1295C93}" type="datetimeFigureOut">
              <a:rPr lang="en-GB"/>
              <a:pPr>
                <a:defRPr/>
              </a:pPr>
              <a:t>06/05/2024</a:t>
            </a:fld>
            <a:endParaRPr lang="en-GB"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589E48D-882E-48E9-AC90-458C8EC61319}" type="slidenum">
              <a:rPr lang="en-GB"/>
              <a:pPr>
                <a:defRPr/>
              </a:pPr>
              <a:t>‹#›</a:t>
            </a:fld>
            <a:endParaRPr lang="en-GB" dirty="0"/>
          </a:p>
        </p:txBody>
      </p:sp>
    </p:spTree>
    <p:extLst>
      <p:ext uri="{BB962C8B-B14F-4D97-AF65-F5344CB8AC3E}">
        <p14:creationId xmlns:p14="http://schemas.microsoft.com/office/powerpoint/2010/main" val="583127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7</a:t>
            </a:fld>
            <a:endParaRPr lang="en-GB" dirty="0"/>
          </a:p>
        </p:txBody>
      </p:sp>
    </p:spTree>
    <p:extLst>
      <p:ext uri="{BB962C8B-B14F-4D97-AF65-F5344CB8AC3E}">
        <p14:creationId xmlns:p14="http://schemas.microsoft.com/office/powerpoint/2010/main" val="1029108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E1E4AAED-E60E-48EB-8359-55C881D7B774}" type="slidenum">
              <a:rPr lang="en-GB" smtClean="0"/>
              <a:pPr>
                <a:defRPr/>
              </a:pPr>
              <a:t>20</a:t>
            </a:fld>
            <a:endParaRPr lang="en-GB" dirty="0"/>
          </a:p>
        </p:txBody>
      </p:sp>
    </p:spTree>
    <p:extLst>
      <p:ext uri="{BB962C8B-B14F-4D97-AF65-F5344CB8AC3E}">
        <p14:creationId xmlns:p14="http://schemas.microsoft.com/office/powerpoint/2010/main" val="1235286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image" Target="../media/image11.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slideMaster" Target="../slideMasters/slideMaster2.xml"/><Relationship Id="rId2" Type="http://schemas.openxmlformats.org/officeDocument/2006/relationships/tags" Target="../tags/tag10.xml"/><Relationship Id="rId16" Type="http://schemas.openxmlformats.org/officeDocument/2006/relationships/tags" Target="../tags/tag24.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tags" Target="../tags/tag23.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Text &amp;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335624"/>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3" y="1595785"/>
            <a:ext cx="3024187" cy="1458515"/>
          </a:xfrm>
          <a:prstGeom prst="rect">
            <a:avLst/>
          </a:prstGeom>
        </p:spPr>
        <p:txBody>
          <a:bodyPr lIns="0"/>
          <a:lstStyle>
            <a:lvl1pPr>
              <a:lnSpc>
                <a:spcPts val="3500"/>
              </a:lnSpc>
              <a:defRPr sz="3200" b="1"/>
            </a:lvl1pPr>
          </a:lstStyle>
          <a:p>
            <a:r>
              <a:rPr lang="en-US" altLang="en-US" dirty="0"/>
              <a:t>Click to edit Master title style</a:t>
            </a:r>
            <a:endParaRPr lang="en-GB" altLang="en-US" dirty="0"/>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dirty="0"/>
              <a:t>Click icon to add picture</a:t>
            </a:r>
            <a:endParaRPr lang="en-GB" noProof="0" dirty="0"/>
          </a:p>
        </p:txBody>
      </p:sp>
      <p:sp>
        <p:nvSpPr>
          <p:cNvPr id="2" name="Text Placeholder 2">
            <a:extLst>
              <a:ext uri="{FF2B5EF4-FFF2-40B4-BE49-F238E27FC236}">
                <a16:creationId xmlns:a16="http://schemas.microsoft.com/office/drawing/2014/main" id="{20F885D7-B80D-4DEE-8E15-77441BF50059}"/>
              </a:ext>
            </a:extLst>
          </p:cNvPr>
          <p:cNvSpPr>
            <a:spLocks noGrp="1"/>
          </p:cNvSpPr>
          <p:nvPr>
            <p:ph type="body" idx="13" hasCustomPrompt="1"/>
          </p:nvPr>
        </p:nvSpPr>
        <p:spPr>
          <a:xfrm>
            <a:off x="468313" y="3151187"/>
            <a:ext cx="4103686" cy="747509"/>
          </a:xfrm>
          <a:prstGeom prst="rect">
            <a:avLst/>
          </a:prstGeom>
        </p:spPr>
        <p:txBody>
          <a:bodyPr lIns="0" anchor="t">
            <a:noAutofit/>
          </a:bodyPr>
          <a:lstStyle>
            <a:lvl1pPr marL="0" indent="0">
              <a:buNone/>
              <a:defRPr sz="2400" b="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Tree>
    <p:extLst>
      <p:ext uri="{BB962C8B-B14F-4D97-AF65-F5344CB8AC3E}">
        <p14:creationId xmlns:p14="http://schemas.microsoft.com/office/powerpoint/2010/main" val="33250406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s &amp; Text">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4" name="Picture Placeholder 33"/>
          <p:cNvSpPr>
            <a:spLocks noGrp="1"/>
          </p:cNvSpPr>
          <p:nvPr>
            <p:ph type="pic" sz="quarter" idx="25"/>
          </p:nvPr>
        </p:nvSpPr>
        <p:spPr>
          <a:xfrm>
            <a:off x="0" y="1081088"/>
            <a:ext cx="4281488" cy="3651168"/>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A03BAC3-5655-4B19-B6D0-8045C16EFFF7}" type="slidenum">
              <a:rPr/>
              <a:pPr>
                <a:defRPr/>
              </a:pPr>
              <a:t>‹#›</a:t>
            </a:fld>
            <a:endParaRPr dirty="0"/>
          </a:p>
        </p:txBody>
      </p:sp>
      <p:sp>
        <p:nvSpPr>
          <p:cNvPr id="2" name="Rectangle 4">
            <a:extLst>
              <a:ext uri="{FF2B5EF4-FFF2-40B4-BE49-F238E27FC236}">
                <a16:creationId xmlns:a16="http://schemas.microsoft.com/office/drawing/2014/main" id="{720B44FD-20BC-3647-83D8-7507CFFC175F}"/>
              </a:ext>
            </a:extLst>
          </p:cNvPr>
          <p:cNvSpPr>
            <a:spLocks noGrp="1" noChangeArrowheads="1"/>
          </p:cNvSpPr>
          <p:nvPr>
            <p:ph type="title"/>
          </p:nvPr>
        </p:nvSpPr>
        <p:spPr>
          <a:xfrm>
            <a:off x="468313" y="0"/>
            <a:ext cx="7678841" cy="1045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180000" bIns="180000" anchor="ctr" anchorCtr="0">
            <a:normAutofit/>
          </a:bodyPr>
          <a:lstStyle>
            <a:lvl1pPr>
              <a:defRPr lang="en-GB" altLang="en-US" sz="1800" b="1" kern="1200" dirty="0" smtClean="0"/>
            </a:lvl1pPr>
          </a:lstStyle>
          <a:p>
            <a:pPr lvl="0"/>
            <a:r>
              <a:rPr lang="en-US" altLang="en-US" dirty="0"/>
              <a:t>Click to edit Master title</a:t>
            </a:r>
            <a:endParaRPr lang="en-GB" altLang="en-US" dirty="0"/>
          </a:p>
        </p:txBody>
      </p:sp>
    </p:spTree>
    <p:extLst>
      <p:ext uri="{BB962C8B-B14F-4D97-AF65-F5344CB8AC3E}">
        <p14:creationId xmlns:p14="http://schemas.microsoft.com/office/powerpoint/2010/main" val="38224965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userDrawn="1"/>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userDrawn="1"/>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 name="Picture Placeholder 2"/>
          <p:cNvSpPr>
            <a:spLocks noGrp="1"/>
          </p:cNvSpPr>
          <p:nvPr>
            <p:ph type="pic" sz="quarter" idx="21"/>
          </p:nvPr>
        </p:nvSpPr>
        <p:spPr>
          <a:xfrm>
            <a:off x="798513" y="1378791"/>
            <a:ext cx="3363912" cy="2198127"/>
          </a:xfrm>
          <a:prstGeom prst="rect">
            <a:avLst/>
          </a:prstGeo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a:prstGeom prst="rect">
            <a:avLst/>
          </a:prstGeo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9CD2E2F-F92A-4B02-9BE7-CCF47B525670}" type="slidenum">
              <a:rPr/>
              <a:pPr>
                <a:defRPr/>
              </a:pPr>
              <a:t>‹#›</a:t>
            </a:fld>
            <a:endParaRPr dirty="0"/>
          </a:p>
        </p:txBody>
      </p:sp>
      <p:sp>
        <p:nvSpPr>
          <p:cNvPr id="2" name="Rectangle 4">
            <a:extLst>
              <a:ext uri="{FF2B5EF4-FFF2-40B4-BE49-F238E27FC236}">
                <a16:creationId xmlns:a16="http://schemas.microsoft.com/office/drawing/2014/main" id="{33A501F5-5ACE-E995-C133-7713883DB9DC}"/>
              </a:ext>
            </a:extLst>
          </p:cNvPr>
          <p:cNvSpPr>
            <a:spLocks noGrp="1" noChangeArrowheads="1"/>
          </p:cNvSpPr>
          <p:nvPr>
            <p:ph type="title"/>
          </p:nvPr>
        </p:nvSpPr>
        <p:spPr>
          <a:xfrm>
            <a:off x="468313" y="0"/>
            <a:ext cx="7678841" cy="1045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180000" bIns="180000" anchor="ctr" anchorCtr="0">
            <a:normAutofit/>
          </a:bodyPr>
          <a:lstStyle>
            <a:lvl1pPr>
              <a:defRPr lang="en-GB" altLang="en-US" sz="1800" b="1" kern="1200" dirty="0" smtClean="0"/>
            </a:lvl1pPr>
          </a:lstStyle>
          <a:p>
            <a:pPr lvl="0"/>
            <a:r>
              <a:rPr lang="en-US" altLang="en-US" dirty="0"/>
              <a:t>Click to edit Master title</a:t>
            </a:r>
            <a:endParaRPr lang="en-GB" altLang="en-US" dirty="0"/>
          </a:p>
        </p:txBody>
      </p:sp>
    </p:spTree>
    <p:extLst>
      <p:ext uri="{BB962C8B-B14F-4D97-AF65-F5344CB8AC3E}">
        <p14:creationId xmlns:p14="http://schemas.microsoft.com/office/powerpoint/2010/main" val="2983842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userDrawn="1"/>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userDrawn="1"/>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userDrawn="1"/>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userDrawn="1"/>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userDrawn="1"/>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userDrawn="1"/>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 name="Picture Placeholder 2"/>
          <p:cNvSpPr>
            <a:spLocks noGrp="1"/>
          </p:cNvSpPr>
          <p:nvPr>
            <p:ph type="pic" sz="quarter" idx="21"/>
          </p:nvPr>
        </p:nvSpPr>
        <p:spPr>
          <a:xfrm>
            <a:off x="589757" y="2922682"/>
            <a:ext cx="2170112" cy="1466850"/>
          </a:xfrm>
          <a:prstGeom prst="rect">
            <a:avLst/>
          </a:prstGeo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a:prstGeom prst="rect">
            <a:avLst/>
          </a:prstGeo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a:prstGeom prst="rect">
            <a:avLst/>
          </a:prstGeo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a:prstGeom prst="rect">
            <a:avLst/>
          </a:prstGeo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a:prstGeom prst="rect">
            <a:avLst/>
          </a:prstGeo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a:prstGeom prst="rect">
            <a:avLst/>
          </a:prstGeo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6A91E1AE-0C8E-4F76-9822-41893C44C1CD}" type="slidenum">
              <a:rPr/>
              <a:pPr>
                <a:defRPr/>
              </a:pPr>
              <a:t>‹#›</a:t>
            </a:fld>
            <a:endParaRPr dirty="0"/>
          </a:p>
        </p:txBody>
      </p:sp>
      <p:sp>
        <p:nvSpPr>
          <p:cNvPr id="2" name="Rectangle 4">
            <a:extLst>
              <a:ext uri="{FF2B5EF4-FFF2-40B4-BE49-F238E27FC236}">
                <a16:creationId xmlns:a16="http://schemas.microsoft.com/office/drawing/2014/main" id="{945C5125-E73B-DA75-6856-ECB07A7820F4}"/>
              </a:ext>
            </a:extLst>
          </p:cNvPr>
          <p:cNvSpPr>
            <a:spLocks noGrp="1" noChangeArrowheads="1"/>
          </p:cNvSpPr>
          <p:nvPr>
            <p:ph type="title"/>
          </p:nvPr>
        </p:nvSpPr>
        <p:spPr>
          <a:xfrm>
            <a:off x="468313" y="0"/>
            <a:ext cx="7678841" cy="1045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tIns="180000" bIns="180000" anchor="ctr" anchorCtr="0">
            <a:normAutofit/>
          </a:bodyPr>
          <a:lstStyle>
            <a:lvl1pPr>
              <a:defRPr lang="en-GB" altLang="en-US" sz="1800" b="1" kern="1200" dirty="0" smtClean="0"/>
            </a:lvl1pPr>
          </a:lstStyle>
          <a:p>
            <a:pPr lvl="0"/>
            <a:r>
              <a:rPr lang="en-US" altLang="en-US" dirty="0"/>
              <a:t>Click to edit Master title</a:t>
            </a:r>
            <a:endParaRPr lang="en-GB" altLang="en-US" dirty="0"/>
          </a:p>
        </p:txBody>
      </p:sp>
    </p:spTree>
    <p:extLst>
      <p:ext uri="{BB962C8B-B14F-4D97-AF65-F5344CB8AC3E}">
        <p14:creationId xmlns:p14="http://schemas.microsoft.com/office/powerpoint/2010/main" val="3268364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Chart Placeholder 7"/>
          <p:cNvSpPr>
            <a:spLocks noGrp="1"/>
          </p:cNvSpPr>
          <p:nvPr>
            <p:ph type="chart" sz="quarter" idx="12"/>
          </p:nvPr>
        </p:nvSpPr>
        <p:spPr>
          <a:xfrm>
            <a:off x="466725" y="1069892"/>
            <a:ext cx="4023388" cy="3348038"/>
          </a:xfrm>
          <a:prstGeom prst="rect">
            <a:avLst/>
          </a:prstGeo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a:prstGeom prst="rect">
            <a:avLst/>
          </a:prstGeom>
        </p:spPr>
        <p:txBody>
          <a:bodyPr/>
          <a:lstStyle/>
          <a:p>
            <a:pPr lvl="0"/>
            <a:r>
              <a:rPr lang="en-US" noProof="0" dirty="0"/>
              <a:t>Click icon to add chart</a:t>
            </a:r>
            <a:endParaRPr lang="en-GB" noProof="0" dirty="0"/>
          </a:p>
        </p:txBody>
      </p:sp>
      <p:sp>
        <p:nvSpPr>
          <p:cNvPr id="11" name="Text Placeholder 10"/>
          <p:cNvSpPr>
            <a:spLocks noGrp="1"/>
          </p:cNvSpPr>
          <p:nvPr>
            <p:ph type="body" sz="quarter" idx="14"/>
          </p:nvPr>
        </p:nvSpPr>
        <p:spPr>
          <a:xfrm>
            <a:off x="453799" y="4405901"/>
            <a:ext cx="4032250" cy="323850"/>
          </a:xfrm>
          <a:prstGeom prst="rect">
            <a:avLst/>
          </a:prstGeo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659019" y="4405901"/>
            <a:ext cx="4032250" cy="323850"/>
          </a:xfrm>
          <a:prstGeom prst="rect">
            <a:avLst/>
          </a:prstGeo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5A8A81F-602E-4F8A-A59F-1CB8EC3665FC}" type="slidenum">
              <a:rPr/>
              <a:pPr>
                <a:defRPr/>
              </a:pPr>
              <a:t>‹#›</a:t>
            </a:fld>
            <a:endParaRPr dirty="0"/>
          </a:p>
        </p:txBody>
      </p:sp>
      <p:sp>
        <p:nvSpPr>
          <p:cNvPr id="2" name="Rectangle 4">
            <a:extLst>
              <a:ext uri="{FF2B5EF4-FFF2-40B4-BE49-F238E27FC236}">
                <a16:creationId xmlns:a16="http://schemas.microsoft.com/office/drawing/2014/main" id="{13001CF1-6130-D164-1D4B-64F42082C34D}"/>
              </a:ext>
            </a:extLst>
          </p:cNvPr>
          <p:cNvSpPr>
            <a:spLocks noGrp="1" noChangeArrowheads="1"/>
          </p:cNvSpPr>
          <p:nvPr>
            <p:ph type="title"/>
          </p:nvPr>
        </p:nvSpPr>
        <p:spPr>
          <a:xfrm>
            <a:off x="468313" y="0"/>
            <a:ext cx="7678841" cy="1045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180000" bIns="180000" anchor="ctr" anchorCtr="0">
            <a:normAutofit/>
          </a:bodyPr>
          <a:lstStyle>
            <a:lvl1pPr>
              <a:defRPr lang="en-GB" altLang="en-US" sz="1800" b="1" kern="1200" dirty="0" smtClean="0"/>
            </a:lvl1pPr>
          </a:lstStyle>
          <a:p>
            <a:pPr lvl="0"/>
            <a:r>
              <a:rPr lang="en-US" altLang="en-US" dirty="0"/>
              <a:t>Click to edit Master title</a:t>
            </a:r>
            <a:endParaRPr lang="en-GB" altLang="en-US" dirty="0"/>
          </a:p>
        </p:txBody>
      </p:sp>
    </p:spTree>
    <p:extLst>
      <p:ext uri="{BB962C8B-B14F-4D97-AF65-F5344CB8AC3E}">
        <p14:creationId xmlns:p14="http://schemas.microsoft.com/office/powerpoint/2010/main" val="1527949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userDrawn="1"/>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 name="Chart Placeholder 2"/>
          <p:cNvSpPr>
            <a:spLocks noGrp="1"/>
          </p:cNvSpPr>
          <p:nvPr>
            <p:ph type="chart" sz="quarter" idx="14"/>
          </p:nvPr>
        </p:nvSpPr>
        <p:spPr>
          <a:xfrm>
            <a:off x="457200" y="1107035"/>
            <a:ext cx="4105835" cy="1747838"/>
          </a:xfrm>
          <a:prstGeom prst="rect">
            <a:avLst/>
          </a:prstGeo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a:prstGeom prst="rect">
            <a:avLst/>
          </a:prstGeo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a:prstGeom prst="rect">
            <a:avLst/>
          </a:prstGeo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a:prstGeom prst="rect">
            <a:avLst/>
          </a:prstGeo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5538A09-DD14-42AD-BF95-748291479EDB}" type="slidenum">
              <a:rPr/>
              <a:pPr>
                <a:defRPr/>
              </a:pPr>
              <a:t>‹#›</a:t>
            </a:fld>
            <a:endParaRPr dirty="0"/>
          </a:p>
        </p:txBody>
      </p:sp>
      <p:sp>
        <p:nvSpPr>
          <p:cNvPr id="2" name="Rectangle 4">
            <a:extLst>
              <a:ext uri="{FF2B5EF4-FFF2-40B4-BE49-F238E27FC236}">
                <a16:creationId xmlns:a16="http://schemas.microsoft.com/office/drawing/2014/main" id="{D564CAF4-AE29-57B0-6C16-8F76758503CA}"/>
              </a:ext>
            </a:extLst>
          </p:cNvPr>
          <p:cNvSpPr>
            <a:spLocks noGrp="1" noChangeArrowheads="1"/>
          </p:cNvSpPr>
          <p:nvPr>
            <p:ph type="title"/>
          </p:nvPr>
        </p:nvSpPr>
        <p:spPr>
          <a:xfrm>
            <a:off x="468313" y="0"/>
            <a:ext cx="7678841" cy="1045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180000" bIns="180000" anchor="ctr" anchorCtr="0">
            <a:normAutofit/>
          </a:bodyPr>
          <a:lstStyle>
            <a:lvl1pPr>
              <a:defRPr lang="en-GB" altLang="en-US" sz="1800" b="1" kern="1200" dirty="0" smtClean="0"/>
            </a:lvl1pPr>
          </a:lstStyle>
          <a:p>
            <a:pPr lvl="0"/>
            <a:r>
              <a:rPr lang="en-US" altLang="en-US" dirty="0"/>
              <a:t>Click to edit Master title</a:t>
            </a:r>
            <a:endParaRPr lang="en-GB" altLang="en-US" dirty="0"/>
          </a:p>
        </p:txBody>
      </p:sp>
    </p:spTree>
    <p:extLst>
      <p:ext uri="{BB962C8B-B14F-4D97-AF65-F5344CB8AC3E}">
        <p14:creationId xmlns:p14="http://schemas.microsoft.com/office/powerpoint/2010/main" val="4235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le and chart">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59" name="Rectangle 3"/>
          <p:cNvSpPr>
            <a:spLocks noGrp="1" noChangeArrowheads="1"/>
          </p:cNvSpPr>
          <p:nvPr>
            <p:ph idx="4294967295"/>
          </p:nvPr>
        </p:nvSpPr>
        <p:spPr>
          <a:xfrm>
            <a:off x="468313" y="1150144"/>
            <a:ext cx="8415711" cy="3351610"/>
          </a:xfrm>
          <a:prstGeom prst="rect">
            <a:avLst/>
          </a:prstGeom>
        </p:spPr>
        <p:txBody>
          <a:bodyPr/>
          <a:lstStyle>
            <a:lvl1pPr>
              <a:defRPr sz="1900"/>
            </a:lvl1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
        <p:nvSpPr>
          <p:cNvPr id="2" name="Rectangle 4">
            <a:extLst>
              <a:ext uri="{FF2B5EF4-FFF2-40B4-BE49-F238E27FC236}">
                <a16:creationId xmlns:a16="http://schemas.microsoft.com/office/drawing/2014/main" id="{EDD422D7-2C74-9803-4294-A26BF51730C3}"/>
              </a:ext>
            </a:extLst>
          </p:cNvPr>
          <p:cNvSpPr>
            <a:spLocks noGrp="1" noChangeArrowheads="1"/>
          </p:cNvSpPr>
          <p:nvPr>
            <p:ph type="title"/>
          </p:nvPr>
        </p:nvSpPr>
        <p:spPr>
          <a:xfrm>
            <a:off x="468313" y="0"/>
            <a:ext cx="7678841" cy="1045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180000" bIns="180000" anchor="ctr" anchorCtr="0">
            <a:normAutofit/>
          </a:bodyPr>
          <a:lstStyle>
            <a:lvl1pPr>
              <a:defRPr lang="en-GB" altLang="en-US" sz="1800" b="1" kern="1200" dirty="0" smtClean="0"/>
            </a:lvl1pPr>
          </a:lstStyle>
          <a:p>
            <a:pPr lvl="0"/>
            <a:r>
              <a:rPr lang="en-US" altLang="en-US" dirty="0"/>
              <a:t>Click to edit Master title</a:t>
            </a:r>
            <a:endParaRPr lang="en-GB" altLang="en-US" dirty="0"/>
          </a:p>
        </p:txBody>
      </p:sp>
    </p:spTree>
    <p:extLst>
      <p:ext uri="{BB962C8B-B14F-4D97-AF65-F5344CB8AC3E}">
        <p14:creationId xmlns:p14="http://schemas.microsoft.com/office/powerpoint/2010/main" val="1535788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19" name="Picture 18" descr="A blue and pink gradient with white lines&#10;&#10;Description automatically generated">
            <a:extLst>
              <a:ext uri="{FF2B5EF4-FFF2-40B4-BE49-F238E27FC236}">
                <a16:creationId xmlns:a16="http://schemas.microsoft.com/office/drawing/2014/main" id="{5A4766EF-B896-4322-AB02-B8F38BFD484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638" t="3675" r="3638" b="3675"/>
          <a:stretch/>
        </p:blipFill>
        <p:spPr>
          <a:xfrm>
            <a:off x="0" y="0"/>
            <a:ext cx="9144000" cy="5143500"/>
          </a:xfrm>
          <a:prstGeom prst="rect">
            <a:avLst/>
          </a:prstGeom>
        </p:spPr>
      </p:pic>
      <p:sp>
        <p:nvSpPr>
          <p:cNvPr id="2" name="Rettangolo con angoli arrotondati 29">
            <a:extLst>
              <a:ext uri="{FF2B5EF4-FFF2-40B4-BE49-F238E27FC236}">
                <a16:creationId xmlns:a16="http://schemas.microsoft.com/office/drawing/2014/main" id="{5064BCC9-C498-357F-C09E-3EF7AEA44EDB}"/>
              </a:ext>
            </a:extLst>
          </p:cNvPr>
          <p:cNvSpPr/>
          <p:nvPr userDrawn="1"/>
        </p:nvSpPr>
        <p:spPr>
          <a:xfrm>
            <a:off x="6938918" y="-2222"/>
            <a:ext cx="2207667" cy="1215389"/>
          </a:xfrm>
          <a:custGeom>
            <a:avLst/>
            <a:gdLst>
              <a:gd name="connsiteX0" fmla="*/ 0 w 5201109"/>
              <a:gd name="connsiteY0" fmla="*/ 142050 h 1641821"/>
              <a:gd name="connsiteX1" fmla="*/ 142050 w 5201109"/>
              <a:gd name="connsiteY1" fmla="*/ 0 h 1641821"/>
              <a:gd name="connsiteX2" fmla="*/ 5059059 w 5201109"/>
              <a:gd name="connsiteY2" fmla="*/ 0 h 1641821"/>
              <a:gd name="connsiteX3" fmla="*/ 5201109 w 5201109"/>
              <a:gd name="connsiteY3" fmla="*/ 142050 h 1641821"/>
              <a:gd name="connsiteX4" fmla="*/ 5201109 w 5201109"/>
              <a:gd name="connsiteY4" fmla="*/ 1499771 h 1641821"/>
              <a:gd name="connsiteX5" fmla="*/ 5059059 w 5201109"/>
              <a:gd name="connsiteY5" fmla="*/ 1641821 h 1641821"/>
              <a:gd name="connsiteX6" fmla="*/ 142050 w 5201109"/>
              <a:gd name="connsiteY6" fmla="*/ 1641821 h 1641821"/>
              <a:gd name="connsiteX7" fmla="*/ 0 w 5201109"/>
              <a:gd name="connsiteY7" fmla="*/ 1499771 h 1641821"/>
              <a:gd name="connsiteX8" fmla="*/ 0 w 5201109"/>
              <a:gd name="connsiteY8" fmla="*/ 142050 h 1641821"/>
              <a:gd name="connsiteX0" fmla="*/ 0 w 5201109"/>
              <a:gd name="connsiteY0" fmla="*/ 142050 h 1641821"/>
              <a:gd name="connsiteX1" fmla="*/ 142050 w 5201109"/>
              <a:gd name="connsiteY1" fmla="*/ 0 h 1641821"/>
              <a:gd name="connsiteX2" fmla="*/ 5201109 w 5201109"/>
              <a:gd name="connsiteY2" fmla="*/ 142050 h 1641821"/>
              <a:gd name="connsiteX3" fmla="*/ 5201109 w 5201109"/>
              <a:gd name="connsiteY3" fmla="*/ 1499771 h 1641821"/>
              <a:gd name="connsiteX4" fmla="*/ 5059059 w 5201109"/>
              <a:gd name="connsiteY4" fmla="*/ 1641821 h 1641821"/>
              <a:gd name="connsiteX5" fmla="*/ 142050 w 5201109"/>
              <a:gd name="connsiteY5" fmla="*/ 1641821 h 1641821"/>
              <a:gd name="connsiteX6" fmla="*/ 0 w 5201109"/>
              <a:gd name="connsiteY6" fmla="*/ 1499771 h 1641821"/>
              <a:gd name="connsiteX7" fmla="*/ 0 w 5201109"/>
              <a:gd name="connsiteY7" fmla="*/ 142050 h 1641821"/>
              <a:gd name="connsiteX0" fmla="*/ 0 w 5201109"/>
              <a:gd name="connsiteY0" fmla="*/ 169715 h 1669486"/>
              <a:gd name="connsiteX1" fmla="*/ 5201109 w 5201109"/>
              <a:gd name="connsiteY1" fmla="*/ 169715 h 1669486"/>
              <a:gd name="connsiteX2" fmla="*/ 5201109 w 5201109"/>
              <a:gd name="connsiteY2" fmla="*/ 1527436 h 1669486"/>
              <a:gd name="connsiteX3" fmla="*/ 5059059 w 5201109"/>
              <a:gd name="connsiteY3" fmla="*/ 1669486 h 1669486"/>
              <a:gd name="connsiteX4" fmla="*/ 142050 w 5201109"/>
              <a:gd name="connsiteY4" fmla="*/ 1669486 h 1669486"/>
              <a:gd name="connsiteX5" fmla="*/ 0 w 5201109"/>
              <a:gd name="connsiteY5" fmla="*/ 1527436 h 1669486"/>
              <a:gd name="connsiteX6" fmla="*/ 0 w 5201109"/>
              <a:gd name="connsiteY6" fmla="*/ 169715 h 1669486"/>
              <a:gd name="connsiteX0" fmla="*/ 0 w 5201109"/>
              <a:gd name="connsiteY0" fmla="*/ 100572 h 1600343"/>
              <a:gd name="connsiteX1" fmla="*/ 5201109 w 5201109"/>
              <a:gd name="connsiteY1" fmla="*/ 100572 h 1600343"/>
              <a:gd name="connsiteX2" fmla="*/ 5201109 w 5201109"/>
              <a:gd name="connsiteY2" fmla="*/ 1458293 h 1600343"/>
              <a:gd name="connsiteX3" fmla="*/ 5059059 w 5201109"/>
              <a:gd name="connsiteY3" fmla="*/ 1600343 h 1600343"/>
              <a:gd name="connsiteX4" fmla="*/ 142050 w 5201109"/>
              <a:gd name="connsiteY4" fmla="*/ 1600343 h 1600343"/>
              <a:gd name="connsiteX5" fmla="*/ 0 w 5201109"/>
              <a:gd name="connsiteY5" fmla="*/ 1458293 h 1600343"/>
              <a:gd name="connsiteX6" fmla="*/ 0 w 5201109"/>
              <a:gd name="connsiteY6" fmla="*/ 100572 h 1600343"/>
              <a:gd name="connsiteX0" fmla="*/ 0 w 5201109"/>
              <a:gd name="connsiteY0" fmla="*/ 0 h 1499771"/>
              <a:gd name="connsiteX1" fmla="*/ 5201109 w 5201109"/>
              <a:gd name="connsiteY1" fmla="*/ 0 h 1499771"/>
              <a:gd name="connsiteX2" fmla="*/ 5201109 w 5201109"/>
              <a:gd name="connsiteY2" fmla="*/ 1357721 h 1499771"/>
              <a:gd name="connsiteX3" fmla="*/ 5059059 w 5201109"/>
              <a:gd name="connsiteY3" fmla="*/ 1499771 h 1499771"/>
              <a:gd name="connsiteX4" fmla="*/ 142050 w 5201109"/>
              <a:gd name="connsiteY4" fmla="*/ 1499771 h 1499771"/>
              <a:gd name="connsiteX5" fmla="*/ 0 w 5201109"/>
              <a:gd name="connsiteY5" fmla="*/ 1357721 h 1499771"/>
              <a:gd name="connsiteX6" fmla="*/ 0 w 5201109"/>
              <a:gd name="connsiteY6" fmla="*/ 0 h 1499771"/>
              <a:gd name="connsiteX0" fmla="*/ 0 w 5204258"/>
              <a:gd name="connsiteY0" fmla="*/ 0 h 1499771"/>
              <a:gd name="connsiteX1" fmla="*/ 5204258 w 5204258"/>
              <a:gd name="connsiteY1" fmla="*/ 200660 h 1499771"/>
              <a:gd name="connsiteX2" fmla="*/ 5201109 w 5204258"/>
              <a:gd name="connsiteY2" fmla="*/ 1357721 h 1499771"/>
              <a:gd name="connsiteX3" fmla="*/ 5059059 w 5204258"/>
              <a:gd name="connsiteY3" fmla="*/ 1499771 h 1499771"/>
              <a:gd name="connsiteX4" fmla="*/ 142050 w 5204258"/>
              <a:gd name="connsiteY4" fmla="*/ 1499771 h 1499771"/>
              <a:gd name="connsiteX5" fmla="*/ 0 w 5204258"/>
              <a:gd name="connsiteY5" fmla="*/ 1357721 h 1499771"/>
              <a:gd name="connsiteX6" fmla="*/ 0 w 5204258"/>
              <a:gd name="connsiteY6" fmla="*/ 0 h 1499771"/>
              <a:gd name="connsiteX0" fmla="*/ 0 w 5204258"/>
              <a:gd name="connsiteY0" fmla="*/ 0 h 1299111"/>
              <a:gd name="connsiteX1" fmla="*/ 5204258 w 5204258"/>
              <a:gd name="connsiteY1" fmla="*/ 0 h 1299111"/>
              <a:gd name="connsiteX2" fmla="*/ 5201109 w 5204258"/>
              <a:gd name="connsiteY2" fmla="*/ 1157061 h 1299111"/>
              <a:gd name="connsiteX3" fmla="*/ 5059059 w 5204258"/>
              <a:gd name="connsiteY3" fmla="*/ 1299111 h 1299111"/>
              <a:gd name="connsiteX4" fmla="*/ 142050 w 5204258"/>
              <a:gd name="connsiteY4" fmla="*/ 1299111 h 1299111"/>
              <a:gd name="connsiteX5" fmla="*/ 0 w 5204258"/>
              <a:gd name="connsiteY5" fmla="*/ 1157061 h 1299111"/>
              <a:gd name="connsiteX6" fmla="*/ 0 w 5204258"/>
              <a:gd name="connsiteY6" fmla="*/ 0 h 1299111"/>
              <a:gd name="connsiteX0" fmla="*/ 0 w 5768884"/>
              <a:gd name="connsiteY0" fmla="*/ 0 h 1299111"/>
              <a:gd name="connsiteX1" fmla="*/ 5204258 w 5768884"/>
              <a:gd name="connsiteY1" fmla="*/ 0 h 1299111"/>
              <a:gd name="connsiteX2" fmla="*/ 5059059 w 5768884"/>
              <a:gd name="connsiteY2" fmla="*/ 1299111 h 1299111"/>
              <a:gd name="connsiteX3" fmla="*/ 142050 w 5768884"/>
              <a:gd name="connsiteY3" fmla="*/ 1299111 h 1299111"/>
              <a:gd name="connsiteX4" fmla="*/ 0 w 5768884"/>
              <a:gd name="connsiteY4" fmla="*/ 1157061 h 1299111"/>
              <a:gd name="connsiteX5" fmla="*/ 0 w 5768884"/>
              <a:gd name="connsiteY5" fmla="*/ 0 h 1299111"/>
              <a:gd name="connsiteX0" fmla="*/ 0 w 5805312"/>
              <a:gd name="connsiteY0" fmla="*/ 0 h 1299111"/>
              <a:gd name="connsiteX1" fmla="*/ 5204258 w 5805312"/>
              <a:gd name="connsiteY1" fmla="*/ 0 h 1299111"/>
              <a:gd name="connsiteX2" fmla="*/ 5139353 w 5805312"/>
              <a:gd name="connsiteY2" fmla="*/ 1299111 h 1299111"/>
              <a:gd name="connsiteX3" fmla="*/ 142050 w 5805312"/>
              <a:gd name="connsiteY3" fmla="*/ 1299111 h 1299111"/>
              <a:gd name="connsiteX4" fmla="*/ 0 w 5805312"/>
              <a:gd name="connsiteY4" fmla="*/ 1157061 h 1299111"/>
              <a:gd name="connsiteX5" fmla="*/ 0 w 5805312"/>
              <a:gd name="connsiteY5" fmla="*/ 0 h 1299111"/>
              <a:gd name="connsiteX0" fmla="*/ 0 w 5825747"/>
              <a:gd name="connsiteY0" fmla="*/ 0 h 1299111"/>
              <a:gd name="connsiteX1" fmla="*/ 5204258 w 5825747"/>
              <a:gd name="connsiteY1" fmla="*/ 0 h 1299111"/>
              <a:gd name="connsiteX2" fmla="*/ 5181861 w 5825747"/>
              <a:gd name="connsiteY2" fmla="*/ 1299111 h 1299111"/>
              <a:gd name="connsiteX3" fmla="*/ 142050 w 5825747"/>
              <a:gd name="connsiteY3" fmla="*/ 1299111 h 1299111"/>
              <a:gd name="connsiteX4" fmla="*/ 0 w 5825747"/>
              <a:gd name="connsiteY4" fmla="*/ 1157061 h 1299111"/>
              <a:gd name="connsiteX5" fmla="*/ 0 w 5825747"/>
              <a:gd name="connsiteY5" fmla="*/ 0 h 1299111"/>
              <a:gd name="connsiteX0" fmla="*/ 0 w 5575719"/>
              <a:gd name="connsiteY0" fmla="*/ 0 h 1299111"/>
              <a:gd name="connsiteX1" fmla="*/ 5204258 w 5575719"/>
              <a:gd name="connsiteY1" fmla="*/ 0 h 1299111"/>
              <a:gd name="connsiteX2" fmla="*/ 5181861 w 5575719"/>
              <a:gd name="connsiteY2" fmla="*/ 1299111 h 1299111"/>
              <a:gd name="connsiteX3" fmla="*/ 142050 w 5575719"/>
              <a:gd name="connsiteY3" fmla="*/ 1299111 h 1299111"/>
              <a:gd name="connsiteX4" fmla="*/ 0 w 5575719"/>
              <a:gd name="connsiteY4" fmla="*/ 1157061 h 1299111"/>
              <a:gd name="connsiteX5" fmla="*/ 0 w 5575719"/>
              <a:gd name="connsiteY5" fmla="*/ 0 h 1299111"/>
              <a:gd name="connsiteX0" fmla="*/ 0 w 5582237"/>
              <a:gd name="connsiteY0" fmla="*/ 0 h 1299111"/>
              <a:gd name="connsiteX1" fmla="*/ 5204258 w 5582237"/>
              <a:gd name="connsiteY1" fmla="*/ 0 h 1299111"/>
              <a:gd name="connsiteX2" fmla="*/ 5207051 w 5582237"/>
              <a:gd name="connsiteY2" fmla="*/ 1294031 h 1299111"/>
              <a:gd name="connsiteX3" fmla="*/ 142050 w 5582237"/>
              <a:gd name="connsiteY3" fmla="*/ 1299111 h 1299111"/>
              <a:gd name="connsiteX4" fmla="*/ 0 w 5582237"/>
              <a:gd name="connsiteY4" fmla="*/ 1157061 h 1299111"/>
              <a:gd name="connsiteX5" fmla="*/ 0 w 5582237"/>
              <a:gd name="connsiteY5" fmla="*/ 0 h 1299111"/>
              <a:gd name="connsiteX0" fmla="*/ 0 w 5579417"/>
              <a:gd name="connsiteY0" fmla="*/ 0 h 1299111"/>
              <a:gd name="connsiteX1" fmla="*/ 5204258 w 5579417"/>
              <a:gd name="connsiteY1" fmla="*/ 0 h 1299111"/>
              <a:gd name="connsiteX2" fmla="*/ 5207051 w 5579417"/>
              <a:gd name="connsiteY2" fmla="*/ 1294031 h 1299111"/>
              <a:gd name="connsiteX3" fmla="*/ 142050 w 5579417"/>
              <a:gd name="connsiteY3" fmla="*/ 1299111 h 1299111"/>
              <a:gd name="connsiteX4" fmla="*/ 0 w 5579417"/>
              <a:gd name="connsiteY4" fmla="*/ 1157061 h 1299111"/>
              <a:gd name="connsiteX5" fmla="*/ 0 w 5579417"/>
              <a:gd name="connsiteY5" fmla="*/ 0 h 1299111"/>
              <a:gd name="connsiteX0" fmla="*/ 0 w 5207051"/>
              <a:gd name="connsiteY0" fmla="*/ 0 h 1299111"/>
              <a:gd name="connsiteX1" fmla="*/ 5204258 w 5207051"/>
              <a:gd name="connsiteY1" fmla="*/ 0 h 1299111"/>
              <a:gd name="connsiteX2" fmla="*/ 5207051 w 5207051"/>
              <a:gd name="connsiteY2" fmla="*/ 1294031 h 1299111"/>
              <a:gd name="connsiteX3" fmla="*/ 142050 w 5207051"/>
              <a:gd name="connsiteY3" fmla="*/ 1299111 h 1299111"/>
              <a:gd name="connsiteX4" fmla="*/ 0 w 5207051"/>
              <a:gd name="connsiteY4" fmla="*/ 1157061 h 1299111"/>
              <a:gd name="connsiteX5" fmla="*/ 0 w 5207051"/>
              <a:gd name="connsiteY5" fmla="*/ 0 h 1299111"/>
              <a:gd name="connsiteX0" fmla="*/ 0 w 5204258"/>
              <a:gd name="connsiteY0" fmla="*/ 0 h 1299111"/>
              <a:gd name="connsiteX1" fmla="*/ 5204258 w 5204258"/>
              <a:gd name="connsiteY1" fmla="*/ 0 h 1299111"/>
              <a:gd name="connsiteX2" fmla="*/ 2924330 w 5204258"/>
              <a:gd name="connsiteY2" fmla="*/ 1296751 h 1299111"/>
              <a:gd name="connsiteX3" fmla="*/ 142050 w 5204258"/>
              <a:gd name="connsiteY3" fmla="*/ 1299111 h 1299111"/>
              <a:gd name="connsiteX4" fmla="*/ 0 w 5204258"/>
              <a:gd name="connsiteY4" fmla="*/ 1157061 h 1299111"/>
              <a:gd name="connsiteX5" fmla="*/ 0 w 5204258"/>
              <a:gd name="connsiteY5" fmla="*/ 0 h 1299111"/>
              <a:gd name="connsiteX0" fmla="*/ 0 w 2924330"/>
              <a:gd name="connsiteY0" fmla="*/ 5440 h 1304551"/>
              <a:gd name="connsiteX1" fmla="*/ 2914793 w 2924330"/>
              <a:gd name="connsiteY1" fmla="*/ 0 h 1304551"/>
              <a:gd name="connsiteX2" fmla="*/ 2924330 w 2924330"/>
              <a:gd name="connsiteY2" fmla="*/ 1302191 h 1304551"/>
              <a:gd name="connsiteX3" fmla="*/ 142050 w 2924330"/>
              <a:gd name="connsiteY3" fmla="*/ 1304551 h 1304551"/>
              <a:gd name="connsiteX4" fmla="*/ 0 w 2924330"/>
              <a:gd name="connsiteY4" fmla="*/ 1162501 h 1304551"/>
              <a:gd name="connsiteX5" fmla="*/ 0 w 2924330"/>
              <a:gd name="connsiteY5" fmla="*/ 5440 h 1304551"/>
              <a:gd name="connsiteX0" fmla="*/ 0 w 2927653"/>
              <a:gd name="connsiteY0" fmla="*/ 2380 h 1301491"/>
              <a:gd name="connsiteX1" fmla="*/ 2927438 w 2927653"/>
              <a:gd name="connsiteY1" fmla="*/ 0 h 1301491"/>
              <a:gd name="connsiteX2" fmla="*/ 2924330 w 2927653"/>
              <a:gd name="connsiteY2" fmla="*/ 1299131 h 1301491"/>
              <a:gd name="connsiteX3" fmla="*/ 142050 w 2927653"/>
              <a:gd name="connsiteY3" fmla="*/ 1301491 h 1301491"/>
              <a:gd name="connsiteX4" fmla="*/ 0 w 2927653"/>
              <a:gd name="connsiteY4" fmla="*/ 1159441 h 1301491"/>
              <a:gd name="connsiteX5" fmla="*/ 0 w 2927653"/>
              <a:gd name="connsiteY5" fmla="*/ 2380 h 1301491"/>
              <a:gd name="connsiteX0" fmla="*/ 0 w 2930652"/>
              <a:gd name="connsiteY0" fmla="*/ 2380 h 1301491"/>
              <a:gd name="connsiteX1" fmla="*/ 2927438 w 2930652"/>
              <a:gd name="connsiteY1" fmla="*/ 0 h 1301491"/>
              <a:gd name="connsiteX2" fmla="*/ 2930652 w 2930652"/>
              <a:gd name="connsiteY2" fmla="*/ 1295051 h 1301491"/>
              <a:gd name="connsiteX3" fmla="*/ 142050 w 2930652"/>
              <a:gd name="connsiteY3" fmla="*/ 1301491 h 1301491"/>
              <a:gd name="connsiteX4" fmla="*/ 0 w 2930652"/>
              <a:gd name="connsiteY4" fmla="*/ 1159441 h 1301491"/>
              <a:gd name="connsiteX5" fmla="*/ 0 w 2930652"/>
              <a:gd name="connsiteY5" fmla="*/ 2380 h 130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0652" h="1301491">
                <a:moveTo>
                  <a:pt x="0" y="2380"/>
                </a:moveTo>
                <a:lnTo>
                  <a:pt x="2927438" y="0"/>
                </a:lnTo>
                <a:cubicBezTo>
                  <a:pt x="2928834" y="647015"/>
                  <a:pt x="2929255" y="648035"/>
                  <a:pt x="2930652" y="1295051"/>
                </a:cubicBezTo>
                <a:lnTo>
                  <a:pt x="142050" y="1301491"/>
                </a:lnTo>
                <a:cubicBezTo>
                  <a:pt x="63598" y="1301491"/>
                  <a:pt x="0" y="1237893"/>
                  <a:pt x="0" y="1159441"/>
                </a:cubicBezTo>
                <a:lnTo>
                  <a:pt x="0" y="2380"/>
                </a:lnTo>
                <a:close/>
              </a:path>
            </a:pathLst>
          </a:custGeom>
          <a:solidFill>
            <a:schemeClr val="bg1">
              <a:alpha val="80000"/>
            </a:schemeClr>
          </a:solidFill>
          <a:ln>
            <a:no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DE" dirty="0"/>
          </a:p>
        </p:txBody>
      </p:sp>
      <p:pic>
        <p:nvPicPr>
          <p:cNvPr id="13" name="Picture 2" descr="C:\Users\kourent\Desktop\_PROJECTS_\VisualBranding_OfficeDocuments\PPT\Output\02\logo.png">
            <a:extLst>
              <a:ext uri="{FF2B5EF4-FFF2-40B4-BE49-F238E27FC236}">
                <a16:creationId xmlns:a16="http://schemas.microsoft.com/office/drawing/2014/main" id="{95B7FFCA-EF20-2E26-EAAB-1156C813C93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17435" y="333858"/>
            <a:ext cx="1250633" cy="54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5" name="Title 4">
            <a:extLst>
              <a:ext uri="{FF2B5EF4-FFF2-40B4-BE49-F238E27FC236}">
                <a16:creationId xmlns:a16="http://schemas.microsoft.com/office/drawing/2014/main" id="{12425991-B43A-7CC0-7EEC-D7A3813D81AC}"/>
              </a:ext>
            </a:extLst>
          </p:cNvPr>
          <p:cNvSpPr>
            <a:spLocks noGrp="1"/>
          </p:cNvSpPr>
          <p:nvPr>
            <p:ph type="title" hasCustomPrompt="1"/>
          </p:nvPr>
        </p:nvSpPr>
        <p:spPr>
          <a:xfrm>
            <a:off x="468313" y="627063"/>
            <a:ext cx="5486717" cy="1944688"/>
          </a:xfrm>
          <a:prstGeom prst="rect">
            <a:avLst/>
          </a:prstGeom>
        </p:spPr>
        <p:txBody>
          <a:bodyPr anchor="b"/>
          <a:lstStyle>
            <a:lvl1pPr>
              <a:lnSpc>
                <a:spcPct val="100000"/>
              </a:lnSpc>
              <a:defRPr sz="6000" b="1">
                <a:solidFill>
                  <a:schemeClr val="bg1"/>
                </a:solidFill>
              </a:defRPr>
            </a:lvl1pPr>
          </a:lstStyle>
          <a:p>
            <a:r>
              <a:rPr lang="en-US" dirty="0"/>
              <a:t>END SLIDE</a:t>
            </a:r>
            <a:endParaRPr lang="en-GB" dirty="0"/>
          </a:p>
        </p:txBody>
      </p:sp>
      <p:sp>
        <p:nvSpPr>
          <p:cNvPr id="11" name="Text Placeholder 10">
            <a:extLst>
              <a:ext uri="{FF2B5EF4-FFF2-40B4-BE49-F238E27FC236}">
                <a16:creationId xmlns:a16="http://schemas.microsoft.com/office/drawing/2014/main" id="{DEAD6297-F279-09E7-8487-48829CC5A562}"/>
              </a:ext>
            </a:extLst>
          </p:cNvPr>
          <p:cNvSpPr>
            <a:spLocks noGrp="1"/>
          </p:cNvSpPr>
          <p:nvPr>
            <p:ph type="body" sz="quarter" idx="10" hasCustomPrompt="1"/>
          </p:nvPr>
        </p:nvSpPr>
        <p:spPr>
          <a:xfrm>
            <a:off x="468313" y="2903538"/>
            <a:ext cx="4103687" cy="180816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Additional info</a:t>
            </a:r>
          </a:p>
          <a:p>
            <a:pPr lvl="0"/>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09868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End Slide_2 Logos">
    <p:spTree>
      <p:nvGrpSpPr>
        <p:cNvPr id="1" name=""/>
        <p:cNvGrpSpPr/>
        <p:nvPr/>
      </p:nvGrpSpPr>
      <p:grpSpPr>
        <a:xfrm>
          <a:off x="0" y="0"/>
          <a:ext cx="0" cy="0"/>
          <a:chOff x="0" y="0"/>
          <a:chExt cx="0" cy="0"/>
        </a:xfrm>
      </p:grpSpPr>
      <p:pic>
        <p:nvPicPr>
          <p:cNvPr id="19" name="Picture 18" descr="A blue and pink gradient with white lines&#10;&#10;Description automatically generated">
            <a:extLst>
              <a:ext uri="{FF2B5EF4-FFF2-40B4-BE49-F238E27FC236}">
                <a16:creationId xmlns:a16="http://schemas.microsoft.com/office/drawing/2014/main" id="{5A4766EF-B896-4322-AB02-B8F38BFD484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638" t="3675" r="3638" b="3675"/>
          <a:stretch/>
        </p:blipFill>
        <p:spPr>
          <a:xfrm>
            <a:off x="0" y="0"/>
            <a:ext cx="9144000" cy="5143500"/>
          </a:xfrm>
          <a:prstGeom prst="rect">
            <a:avLst/>
          </a:prstGeom>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5" name="Title 4">
            <a:extLst>
              <a:ext uri="{FF2B5EF4-FFF2-40B4-BE49-F238E27FC236}">
                <a16:creationId xmlns:a16="http://schemas.microsoft.com/office/drawing/2014/main" id="{12425991-B43A-7CC0-7EEC-D7A3813D81AC}"/>
              </a:ext>
            </a:extLst>
          </p:cNvPr>
          <p:cNvSpPr>
            <a:spLocks noGrp="1"/>
          </p:cNvSpPr>
          <p:nvPr>
            <p:ph type="title" hasCustomPrompt="1"/>
          </p:nvPr>
        </p:nvSpPr>
        <p:spPr>
          <a:xfrm>
            <a:off x="468313" y="627063"/>
            <a:ext cx="5486717" cy="1944688"/>
          </a:xfrm>
          <a:prstGeom prst="rect">
            <a:avLst/>
          </a:prstGeom>
        </p:spPr>
        <p:txBody>
          <a:bodyPr anchor="b"/>
          <a:lstStyle>
            <a:lvl1pPr>
              <a:lnSpc>
                <a:spcPct val="100000"/>
              </a:lnSpc>
              <a:defRPr sz="6000" b="1">
                <a:solidFill>
                  <a:schemeClr val="bg1"/>
                </a:solidFill>
              </a:defRPr>
            </a:lvl1pPr>
          </a:lstStyle>
          <a:p>
            <a:r>
              <a:rPr lang="en-US" dirty="0"/>
              <a:t>END SLIDE</a:t>
            </a:r>
            <a:endParaRPr lang="en-GB" dirty="0"/>
          </a:p>
        </p:txBody>
      </p:sp>
      <p:sp>
        <p:nvSpPr>
          <p:cNvPr id="11" name="Text Placeholder 10">
            <a:extLst>
              <a:ext uri="{FF2B5EF4-FFF2-40B4-BE49-F238E27FC236}">
                <a16:creationId xmlns:a16="http://schemas.microsoft.com/office/drawing/2014/main" id="{DEAD6297-F279-09E7-8487-48829CC5A562}"/>
              </a:ext>
            </a:extLst>
          </p:cNvPr>
          <p:cNvSpPr>
            <a:spLocks noGrp="1"/>
          </p:cNvSpPr>
          <p:nvPr>
            <p:ph type="body" sz="quarter" idx="10" hasCustomPrompt="1"/>
          </p:nvPr>
        </p:nvSpPr>
        <p:spPr>
          <a:xfrm>
            <a:off x="468313" y="2903538"/>
            <a:ext cx="4103687" cy="180816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Additional info</a:t>
            </a:r>
          </a:p>
          <a:p>
            <a:pPr lvl="0"/>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ttangolo con angoli arrotondati 29">
            <a:extLst>
              <a:ext uri="{FF2B5EF4-FFF2-40B4-BE49-F238E27FC236}">
                <a16:creationId xmlns:a16="http://schemas.microsoft.com/office/drawing/2014/main" id="{3E9BAFED-ECE5-3970-5596-3D598BF2C2D3}"/>
              </a:ext>
            </a:extLst>
          </p:cNvPr>
          <p:cNvSpPr/>
          <p:nvPr userDrawn="1"/>
        </p:nvSpPr>
        <p:spPr>
          <a:xfrm>
            <a:off x="5221514" y="-1587"/>
            <a:ext cx="3922485" cy="1213167"/>
          </a:xfrm>
          <a:custGeom>
            <a:avLst/>
            <a:gdLst>
              <a:gd name="connsiteX0" fmla="*/ 0 w 5201109"/>
              <a:gd name="connsiteY0" fmla="*/ 142050 h 1641821"/>
              <a:gd name="connsiteX1" fmla="*/ 142050 w 5201109"/>
              <a:gd name="connsiteY1" fmla="*/ 0 h 1641821"/>
              <a:gd name="connsiteX2" fmla="*/ 5059059 w 5201109"/>
              <a:gd name="connsiteY2" fmla="*/ 0 h 1641821"/>
              <a:gd name="connsiteX3" fmla="*/ 5201109 w 5201109"/>
              <a:gd name="connsiteY3" fmla="*/ 142050 h 1641821"/>
              <a:gd name="connsiteX4" fmla="*/ 5201109 w 5201109"/>
              <a:gd name="connsiteY4" fmla="*/ 1499771 h 1641821"/>
              <a:gd name="connsiteX5" fmla="*/ 5059059 w 5201109"/>
              <a:gd name="connsiteY5" fmla="*/ 1641821 h 1641821"/>
              <a:gd name="connsiteX6" fmla="*/ 142050 w 5201109"/>
              <a:gd name="connsiteY6" fmla="*/ 1641821 h 1641821"/>
              <a:gd name="connsiteX7" fmla="*/ 0 w 5201109"/>
              <a:gd name="connsiteY7" fmla="*/ 1499771 h 1641821"/>
              <a:gd name="connsiteX8" fmla="*/ 0 w 5201109"/>
              <a:gd name="connsiteY8" fmla="*/ 142050 h 1641821"/>
              <a:gd name="connsiteX0" fmla="*/ 0 w 5201109"/>
              <a:gd name="connsiteY0" fmla="*/ 142050 h 1641821"/>
              <a:gd name="connsiteX1" fmla="*/ 142050 w 5201109"/>
              <a:gd name="connsiteY1" fmla="*/ 0 h 1641821"/>
              <a:gd name="connsiteX2" fmla="*/ 5201109 w 5201109"/>
              <a:gd name="connsiteY2" fmla="*/ 142050 h 1641821"/>
              <a:gd name="connsiteX3" fmla="*/ 5201109 w 5201109"/>
              <a:gd name="connsiteY3" fmla="*/ 1499771 h 1641821"/>
              <a:gd name="connsiteX4" fmla="*/ 5059059 w 5201109"/>
              <a:gd name="connsiteY4" fmla="*/ 1641821 h 1641821"/>
              <a:gd name="connsiteX5" fmla="*/ 142050 w 5201109"/>
              <a:gd name="connsiteY5" fmla="*/ 1641821 h 1641821"/>
              <a:gd name="connsiteX6" fmla="*/ 0 w 5201109"/>
              <a:gd name="connsiteY6" fmla="*/ 1499771 h 1641821"/>
              <a:gd name="connsiteX7" fmla="*/ 0 w 5201109"/>
              <a:gd name="connsiteY7" fmla="*/ 142050 h 1641821"/>
              <a:gd name="connsiteX0" fmla="*/ 0 w 5201109"/>
              <a:gd name="connsiteY0" fmla="*/ 169715 h 1669486"/>
              <a:gd name="connsiteX1" fmla="*/ 5201109 w 5201109"/>
              <a:gd name="connsiteY1" fmla="*/ 169715 h 1669486"/>
              <a:gd name="connsiteX2" fmla="*/ 5201109 w 5201109"/>
              <a:gd name="connsiteY2" fmla="*/ 1527436 h 1669486"/>
              <a:gd name="connsiteX3" fmla="*/ 5059059 w 5201109"/>
              <a:gd name="connsiteY3" fmla="*/ 1669486 h 1669486"/>
              <a:gd name="connsiteX4" fmla="*/ 142050 w 5201109"/>
              <a:gd name="connsiteY4" fmla="*/ 1669486 h 1669486"/>
              <a:gd name="connsiteX5" fmla="*/ 0 w 5201109"/>
              <a:gd name="connsiteY5" fmla="*/ 1527436 h 1669486"/>
              <a:gd name="connsiteX6" fmla="*/ 0 w 5201109"/>
              <a:gd name="connsiteY6" fmla="*/ 169715 h 1669486"/>
              <a:gd name="connsiteX0" fmla="*/ 0 w 5201109"/>
              <a:gd name="connsiteY0" fmla="*/ 100572 h 1600343"/>
              <a:gd name="connsiteX1" fmla="*/ 5201109 w 5201109"/>
              <a:gd name="connsiteY1" fmla="*/ 100572 h 1600343"/>
              <a:gd name="connsiteX2" fmla="*/ 5201109 w 5201109"/>
              <a:gd name="connsiteY2" fmla="*/ 1458293 h 1600343"/>
              <a:gd name="connsiteX3" fmla="*/ 5059059 w 5201109"/>
              <a:gd name="connsiteY3" fmla="*/ 1600343 h 1600343"/>
              <a:gd name="connsiteX4" fmla="*/ 142050 w 5201109"/>
              <a:gd name="connsiteY4" fmla="*/ 1600343 h 1600343"/>
              <a:gd name="connsiteX5" fmla="*/ 0 w 5201109"/>
              <a:gd name="connsiteY5" fmla="*/ 1458293 h 1600343"/>
              <a:gd name="connsiteX6" fmla="*/ 0 w 5201109"/>
              <a:gd name="connsiteY6" fmla="*/ 100572 h 1600343"/>
              <a:gd name="connsiteX0" fmla="*/ 0 w 5201109"/>
              <a:gd name="connsiteY0" fmla="*/ 0 h 1499771"/>
              <a:gd name="connsiteX1" fmla="*/ 5201109 w 5201109"/>
              <a:gd name="connsiteY1" fmla="*/ 0 h 1499771"/>
              <a:gd name="connsiteX2" fmla="*/ 5201109 w 5201109"/>
              <a:gd name="connsiteY2" fmla="*/ 1357721 h 1499771"/>
              <a:gd name="connsiteX3" fmla="*/ 5059059 w 5201109"/>
              <a:gd name="connsiteY3" fmla="*/ 1499771 h 1499771"/>
              <a:gd name="connsiteX4" fmla="*/ 142050 w 5201109"/>
              <a:gd name="connsiteY4" fmla="*/ 1499771 h 1499771"/>
              <a:gd name="connsiteX5" fmla="*/ 0 w 5201109"/>
              <a:gd name="connsiteY5" fmla="*/ 1357721 h 1499771"/>
              <a:gd name="connsiteX6" fmla="*/ 0 w 5201109"/>
              <a:gd name="connsiteY6" fmla="*/ 0 h 1499771"/>
              <a:gd name="connsiteX0" fmla="*/ 0 w 5204258"/>
              <a:gd name="connsiteY0" fmla="*/ 0 h 1499771"/>
              <a:gd name="connsiteX1" fmla="*/ 5204258 w 5204258"/>
              <a:gd name="connsiteY1" fmla="*/ 200660 h 1499771"/>
              <a:gd name="connsiteX2" fmla="*/ 5201109 w 5204258"/>
              <a:gd name="connsiteY2" fmla="*/ 1357721 h 1499771"/>
              <a:gd name="connsiteX3" fmla="*/ 5059059 w 5204258"/>
              <a:gd name="connsiteY3" fmla="*/ 1499771 h 1499771"/>
              <a:gd name="connsiteX4" fmla="*/ 142050 w 5204258"/>
              <a:gd name="connsiteY4" fmla="*/ 1499771 h 1499771"/>
              <a:gd name="connsiteX5" fmla="*/ 0 w 5204258"/>
              <a:gd name="connsiteY5" fmla="*/ 1357721 h 1499771"/>
              <a:gd name="connsiteX6" fmla="*/ 0 w 5204258"/>
              <a:gd name="connsiteY6" fmla="*/ 0 h 1499771"/>
              <a:gd name="connsiteX0" fmla="*/ 0 w 5204258"/>
              <a:gd name="connsiteY0" fmla="*/ 0 h 1299111"/>
              <a:gd name="connsiteX1" fmla="*/ 5204258 w 5204258"/>
              <a:gd name="connsiteY1" fmla="*/ 0 h 1299111"/>
              <a:gd name="connsiteX2" fmla="*/ 5201109 w 5204258"/>
              <a:gd name="connsiteY2" fmla="*/ 1157061 h 1299111"/>
              <a:gd name="connsiteX3" fmla="*/ 5059059 w 5204258"/>
              <a:gd name="connsiteY3" fmla="*/ 1299111 h 1299111"/>
              <a:gd name="connsiteX4" fmla="*/ 142050 w 5204258"/>
              <a:gd name="connsiteY4" fmla="*/ 1299111 h 1299111"/>
              <a:gd name="connsiteX5" fmla="*/ 0 w 5204258"/>
              <a:gd name="connsiteY5" fmla="*/ 1157061 h 1299111"/>
              <a:gd name="connsiteX6" fmla="*/ 0 w 5204258"/>
              <a:gd name="connsiteY6" fmla="*/ 0 h 1299111"/>
              <a:gd name="connsiteX0" fmla="*/ 0 w 5768884"/>
              <a:gd name="connsiteY0" fmla="*/ 0 h 1299111"/>
              <a:gd name="connsiteX1" fmla="*/ 5204258 w 5768884"/>
              <a:gd name="connsiteY1" fmla="*/ 0 h 1299111"/>
              <a:gd name="connsiteX2" fmla="*/ 5059059 w 5768884"/>
              <a:gd name="connsiteY2" fmla="*/ 1299111 h 1299111"/>
              <a:gd name="connsiteX3" fmla="*/ 142050 w 5768884"/>
              <a:gd name="connsiteY3" fmla="*/ 1299111 h 1299111"/>
              <a:gd name="connsiteX4" fmla="*/ 0 w 5768884"/>
              <a:gd name="connsiteY4" fmla="*/ 1157061 h 1299111"/>
              <a:gd name="connsiteX5" fmla="*/ 0 w 5768884"/>
              <a:gd name="connsiteY5" fmla="*/ 0 h 1299111"/>
              <a:gd name="connsiteX0" fmla="*/ 0 w 5805312"/>
              <a:gd name="connsiteY0" fmla="*/ 0 h 1299111"/>
              <a:gd name="connsiteX1" fmla="*/ 5204258 w 5805312"/>
              <a:gd name="connsiteY1" fmla="*/ 0 h 1299111"/>
              <a:gd name="connsiteX2" fmla="*/ 5139353 w 5805312"/>
              <a:gd name="connsiteY2" fmla="*/ 1299111 h 1299111"/>
              <a:gd name="connsiteX3" fmla="*/ 142050 w 5805312"/>
              <a:gd name="connsiteY3" fmla="*/ 1299111 h 1299111"/>
              <a:gd name="connsiteX4" fmla="*/ 0 w 5805312"/>
              <a:gd name="connsiteY4" fmla="*/ 1157061 h 1299111"/>
              <a:gd name="connsiteX5" fmla="*/ 0 w 5805312"/>
              <a:gd name="connsiteY5" fmla="*/ 0 h 1299111"/>
              <a:gd name="connsiteX0" fmla="*/ 0 w 5825747"/>
              <a:gd name="connsiteY0" fmla="*/ 0 h 1299111"/>
              <a:gd name="connsiteX1" fmla="*/ 5204258 w 5825747"/>
              <a:gd name="connsiteY1" fmla="*/ 0 h 1299111"/>
              <a:gd name="connsiteX2" fmla="*/ 5181861 w 5825747"/>
              <a:gd name="connsiteY2" fmla="*/ 1299111 h 1299111"/>
              <a:gd name="connsiteX3" fmla="*/ 142050 w 5825747"/>
              <a:gd name="connsiteY3" fmla="*/ 1299111 h 1299111"/>
              <a:gd name="connsiteX4" fmla="*/ 0 w 5825747"/>
              <a:gd name="connsiteY4" fmla="*/ 1157061 h 1299111"/>
              <a:gd name="connsiteX5" fmla="*/ 0 w 5825747"/>
              <a:gd name="connsiteY5" fmla="*/ 0 h 1299111"/>
              <a:gd name="connsiteX0" fmla="*/ 0 w 5575719"/>
              <a:gd name="connsiteY0" fmla="*/ 0 h 1299111"/>
              <a:gd name="connsiteX1" fmla="*/ 5204258 w 5575719"/>
              <a:gd name="connsiteY1" fmla="*/ 0 h 1299111"/>
              <a:gd name="connsiteX2" fmla="*/ 5181861 w 5575719"/>
              <a:gd name="connsiteY2" fmla="*/ 1299111 h 1299111"/>
              <a:gd name="connsiteX3" fmla="*/ 142050 w 5575719"/>
              <a:gd name="connsiteY3" fmla="*/ 1299111 h 1299111"/>
              <a:gd name="connsiteX4" fmla="*/ 0 w 5575719"/>
              <a:gd name="connsiteY4" fmla="*/ 1157061 h 1299111"/>
              <a:gd name="connsiteX5" fmla="*/ 0 w 5575719"/>
              <a:gd name="connsiteY5" fmla="*/ 0 h 1299111"/>
              <a:gd name="connsiteX0" fmla="*/ 0 w 5582237"/>
              <a:gd name="connsiteY0" fmla="*/ 0 h 1299111"/>
              <a:gd name="connsiteX1" fmla="*/ 5204258 w 5582237"/>
              <a:gd name="connsiteY1" fmla="*/ 0 h 1299111"/>
              <a:gd name="connsiteX2" fmla="*/ 5207051 w 5582237"/>
              <a:gd name="connsiteY2" fmla="*/ 1294031 h 1299111"/>
              <a:gd name="connsiteX3" fmla="*/ 142050 w 5582237"/>
              <a:gd name="connsiteY3" fmla="*/ 1299111 h 1299111"/>
              <a:gd name="connsiteX4" fmla="*/ 0 w 5582237"/>
              <a:gd name="connsiteY4" fmla="*/ 1157061 h 1299111"/>
              <a:gd name="connsiteX5" fmla="*/ 0 w 5582237"/>
              <a:gd name="connsiteY5" fmla="*/ 0 h 1299111"/>
              <a:gd name="connsiteX0" fmla="*/ 0 w 5579417"/>
              <a:gd name="connsiteY0" fmla="*/ 0 h 1299111"/>
              <a:gd name="connsiteX1" fmla="*/ 5204258 w 5579417"/>
              <a:gd name="connsiteY1" fmla="*/ 0 h 1299111"/>
              <a:gd name="connsiteX2" fmla="*/ 5207051 w 5579417"/>
              <a:gd name="connsiteY2" fmla="*/ 1294031 h 1299111"/>
              <a:gd name="connsiteX3" fmla="*/ 142050 w 5579417"/>
              <a:gd name="connsiteY3" fmla="*/ 1299111 h 1299111"/>
              <a:gd name="connsiteX4" fmla="*/ 0 w 5579417"/>
              <a:gd name="connsiteY4" fmla="*/ 1157061 h 1299111"/>
              <a:gd name="connsiteX5" fmla="*/ 0 w 5579417"/>
              <a:gd name="connsiteY5" fmla="*/ 0 h 1299111"/>
              <a:gd name="connsiteX0" fmla="*/ 0 w 5207051"/>
              <a:gd name="connsiteY0" fmla="*/ 0 h 1299111"/>
              <a:gd name="connsiteX1" fmla="*/ 5204258 w 5207051"/>
              <a:gd name="connsiteY1" fmla="*/ 0 h 1299111"/>
              <a:gd name="connsiteX2" fmla="*/ 5207051 w 5207051"/>
              <a:gd name="connsiteY2" fmla="*/ 1294031 h 1299111"/>
              <a:gd name="connsiteX3" fmla="*/ 142050 w 5207051"/>
              <a:gd name="connsiteY3" fmla="*/ 1299111 h 1299111"/>
              <a:gd name="connsiteX4" fmla="*/ 0 w 5207051"/>
              <a:gd name="connsiteY4" fmla="*/ 1157061 h 1299111"/>
              <a:gd name="connsiteX5" fmla="*/ 0 w 5207051"/>
              <a:gd name="connsiteY5" fmla="*/ 0 h 129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7051" h="1299111">
                <a:moveTo>
                  <a:pt x="0" y="0"/>
                </a:moveTo>
                <a:lnTo>
                  <a:pt x="5204258" y="0"/>
                </a:lnTo>
                <a:cubicBezTo>
                  <a:pt x="5205654" y="647015"/>
                  <a:pt x="5205654" y="647015"/>
                  <a:pt x="5207051" y="1294031"/>
                </a:cubicBezTo>
                <a:lnTo>
                  <a:pt x="142050" y="1299111"/>
                </a:lnTo>
                <a:cubicBezTo>
                  <a:pt x="63598" y="1299111"/>
                  <a:pt x="0" y="1235513"/>
                  <a:pt x="0" y="1157061"/>
                </a:cubicBezTo>
                <a:lnTo>
                  <a:pt x="0" y="0"/>
                </a:lnTo>
                <a:close/>
              </a:path>
            </a:pathLst>
          </a:custGeom>
          <a:solidFill>
            <a:schemeClr val="bg1">
              <a:alpha val="80000"/>
            </a:schemeClr>
          </a:solidFill>
          <a:ln>
            <a:no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DE" dirty="0"/>
          </a:p>
        </p:txBody>
      </p:sp>
      <p:pic>
        <p:nvPicPr>
          <p:cNvPr id="13" name="Picture 2" descr="C:\Users\kourent\Desktop\_PROJECTS_\VisualBranding_OfficeDocuments\PPT\Output\02\logo.png">
            <a:extLst>
              <a:ext uri="{FF2B5EF4-FFF2-40B4-BE49-F238E27FC236}">
                <a16:creationId xmlns:a16="http://schemas.microsoft.com/office/drawing/2014/main" id="{95B7FFCA-EF20-2E26-EAAB-1156C813C93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546386" y="374286"/>
            <a:ext cx="1250633" cy="54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AE4469C5-7547-A36F-E29F-2964558C092C}"/>
              </a:ext>
            </a:extLst>
          </p:cNvPr>
          <p:cNvCxnSpPr>
            <a:cxnSpLocks/>
          </p:cNvCxnSpPr>
          <p:nvPr userDrawn="1"/>
        </p:nvCxnSpPr>
        <p:spPr bwMode="auto">
          <a:xfrm>
            <a:off x="7115201" y="201455"/>
            <a:ext cx="0" cy="800100"/>
          </a:xfrm>
          <a:prstGeom prst="line">
            <a:avLst/>
          </a:prstGeom>
          <a:solidFill>
            <a:schemeClr val="tx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 name="Picture Placeholder 5">
            <a:extLst>
              <a:ext uri="{FF2B5EF4-FFF2-40B4-BE49-F238E27FC236}">
                <a16:creationId xmlns:a16="http://schemas.microsoft.com/office/drawing/2014/main" id="{D00932DA-12BE-6C06-2E8F-32E3043077D0}"/>
              </a:ext>
            </a:extLst>
          </p:cNvPr>
          <p:cNvSpPr>
            <a:spLocks noGrp="1"/>
          </p:cNvSpPr>
          <p:nvPr>
            <p:ph type="pic" sz="quarter" idx="23" hasCustomPrompt="1"/>
          </p:nvPr>
        </p:nvSpPr>
        <p:spPr>
          <a:xfrm>
            <a:off x="7459369" y="201455"/>
            <a:ext cx="1510664" cy="851217"/>
          </a:xfrm>
          <a:prstGeom prst="rect">
            <a:avLst/>
          </a:prstGeom>
        </p:spPr>
        <p:txBody>
          <a:bodyPr anchor="ctr" anchorCtr="0"/>
          <a:lstStyle>
            <a:lvl1pPr algn="ctr">
              <a:defRPr/>
            </a:lvl1pPr>
          </a:lstStyle>
          <a:p>
            <a:r>
              <a:rPr lang="en-US" dirty="0"/>
              <a:t>Logo2</a:t>
            </a:r>
            <a:endParaRPr lang="en-GB" dirty="0"/>
          </a:p>
        </p:txBody>
      </p:sp>
    </p:spTree>
    <p:extLst>
      <p:ext uri="{BB962C8B-B14F-4D97-AF65-F5344CB8AC3E}">
        <p14:creationId xmlns:p14="http://schemas.microsoft.com/office/powerpoint/2010/main" val="853830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over - Text &amp; Image">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9"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descr="C:\Users\kourent\Desktop\_PROJECTS_\VisualBranding_OfficeDocuments\PPT\Output\02\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335624"/>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3" y="1595785"/>
            <a:ext cx="3024187" cy="1458515"/>
          </a:xfrm>
          <a:prstGeom prst="rect">
            <a:avLst/>
          </a:prstGeom>
        </p:spPr>
        <p:txBody>
          <a:bodyPr lIns="0"/>
          <a:lstStyle>
            <a:lvl1pPr>
              <a:lnSpc>
                <a:spcPts val="3500"/>
              </a:lnSpc>
              <a:defRPr sz="3200" b="1"/>
            </a:lvl1pPr>
          </a:lstStyle>
          <a:p>
            <a:r>
              <a:rPr lang="en-US" altLang="en-US" dirty="0"/>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a:lstStyle>
            <a:lvl1pPr>
              <a:defRPr lang="en-GB" altLang="en-US" sz="2000" dirty="0" smtClean="0">
                <a:solidFill>
                  <a:schemeClr val="tx2"/>
                </a:solidFill>
              </a:defRPr>
            </a:lvl1pPr>
          </a:lstStyle>
          <a:p>
            <a:pPr lvl="0"/>
            <a:r>
              <a:rPr lang="en-US" altLang="en-US" dirty="0"/>
              <a:t>Click to edit Master subtitle style</a:t>
            </a:r>
            <a:endParaRPr lang="en-GB" altLang="en-US" dirty="0"/>
          </a:p>
        </p:txBody>
      </p:sp>
      <p:sp>
        <p:nvSpPr>
          <p:cNvPr id="16" name="Text Placeholder 7"/>
          <p:cNvSpPr>
            <a:spLocks noGrp="1"/>
          </p:cNvSpPr>
          <p:nvPr>
            <p:ph type="body" sz="quarter" idx="4294967295"/>
          </p:nvPr>
        </p:nvSpPr>
        <p:spPr>
          <a:xfrm>
            <a:off x="5169724" y="4408884"/>
            <a:ext cx="3493264"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lang="en-US" altLang="en-US" sz="1800" b="1" dirty="0" smtClean="0">
                <a:solidFill>
                  <a:srgbClr val="003299"/>
                </a:solidFill>
              </a:defRPr>
            </a:lvl1pPr>
            <a:lvl2pPr>
              <a:defRPr lang="en-US" altLang="en-US" dirty="0" smtClean="0"/>
            </a:lvl2pPr>
          </a:lstStyle>
          <a:p>
            <a:pPr lvl="0"/>
            <a:r>
              <a:rPr lang="en-US" altLang="en-US" dirty="0"/>
              <a:t>Click to edit Master text styles</a:t>
            </a:r>
          </a:p>
          <a:p>
            <a:pPr lvl="1"/>
            <a:r>
              <a:rPr lang="en-US" altLang="en-US" dirty="0"/>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dirty="0"/>
              <a:t>Click icon to add picture</a:t>
            </a:r>
            <a:endParaRPr lang="en-GB" noProof="0" dirty="0"/>
          </a:p>
        </p:txBody>
      </p:sp>
      <p:sp>
        <p:nvSpPr>
          <p:cNvPr id="15" name="Text Placeholder 7"/>
          <p:cNvSpPr>
            <a:spLocks noGrp="1"/>
          </p:cNvSpPr>
          <p:nvPr>
            <p:ph type="body" sz="quarter" idx="4294967295" hasCustomPrompt="1"/>
          </p:nvPr>
        </p:nvSpPr>
        <p:spPr>
          <a:xfrm>
            <a:off x="468313" y="4408884"/>
            <a:ext cx="2543244" cy="594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dirty="0"/>
              <a:t>date</a:t>
            </a:r>
          </a:p>
        </p:txBody>
      </p:sp>
    </p:spTree>
    <p:extLst>
      <p:ext uri="{BB962C8B-B14F-4D97-AF65-F5344CB8AC3E}">
        <p14:creationId xmlns:p14="http://schemas.microsoft.com/office/powerpoint/2010/main" val="5757946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335624"/>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dirty="0"/>
          </a:p>
        </p:txBody>
      </p:sp>
    </p:spTree>
    <p:extLst>
      <p:ext uri="{BB962C8B-B14F-4D97-AF65-F5344CB8AC3E}">
        <p14:creationId xmlns:p14="http://schemas.microsoft.com/office/powerpoint/2010/main" val="995742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 Two Logos - Text &amp; ImageFull">
    <p:spTree>
      <p:nvGrpSpPr>
        <p:cNvPr id="1" name=""/>
        <p:cNvGrpSpPr/>
        <p:nvPr/>
      </p:nvGrpSpPr>
      <p:grpSpPr>
        <a:xfrm>
          <a:off x="0" y="0"/>
          <a:ext cx="0" cy="0"/>
          <a:chOff x="0" y="0"/>
          <a:chExt cx="0" cy="0"/>
        </a:xfrm>
      </p:grpSpPr>
      <p:pic>
        <p:nvPicPr>
          <p:cNvPr id="25" name="Picture 24" descr="A blue and green symbol&#10;&#10;Description automatically generated">
            <a:extLst>
              <a:ext uri="{FF2B5EF4-FFF2-40B4-BE49-F238E27FC236}">
                <a16:creationId xmlns:a16="http://schemas.microsoft.com/office/drawing/2014/main" id="{64ED8402-C6AD-1105-7968-7A9D5B4CBD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13" t="1721" r="4975" b="6567"/>
          <a:stretch/>
        </p:blipFill>
        <p:spPr>
          <a:xfrm>
            <a:off x="0" y="0"/>
            <a:ext cx="9144000" cy="5143500"/>
          </a:xfrm>
          <a:prstGeom prst="rect">
            <a:avLst/>
          </a:prstGeom>
        </p:spPr>
      </p:pic>
      <p:sp>
        <p:nvSpPr>
          <p:cNvPr id="18" name="Rettangolo con angoli arrotondati 29">
            <a:extLst>
              <a:ext uri="{FF2B5EF4-FFF2-40B4-BE49-F238E27FC236}">
                <a16:creationId xmlns:a16="http://schemas.microsoft.com/office/drawing/2014/main" id="{4463FDB0-D117-5BF1-AA64-456D6C04D818}"/>
              </a:ext>
            </a:extLst>
          </p:cNvPr>
          <p:cNvSpPr/>
          <p:nvPr userDrawn="1"/>
        </p:nvSpPr>
        <p:spPr>
          <a:xfrm rot="10800000">
            <a:off x="0" y="3944897"/>
            <a:ext cx="3871161" cy="1197294"/>
          </a:xfrm>
          <a:custGeom>
            <a:avLst/>
            <a:gdLst>
              <a:gd name="connsiteX0" fmla="*/ 0 w 5201109"/>
              <a:gd name="connsiteY0" fmla="*/ 142050 h 1641821"/>
              <a:gd name="connsiteX1" fmla="*/ 142050 w 5201109"/>
              <a:gd name="connsiteY1" fmla="*/ 0 h 1641821"/>
              <a:gd name="connsiteX2" fmla="*/ 5059059 w 5201109"/>
              <a:gd name="connsiteY2" fmla="*/ 0 h 1641821"/>
              <a:gd name="connsiteX3" fmla="*/ 5201109 w 5201109"/>
              <a:gd name="connsiteY3" fmla="*/ 142050 h 1641821"/>
              <a:gd name="connsiteX4" fmla="*/ 5201109 w 5201109"/>
              <a:gd name="connsiteY4" fmla="*/ 1499771 h 1641821"/>
              <a:gd name="connsiteX5" fmla="*/ 5059059 w 5201109"/>
              <a:gd name="connsiteY5" fmla="*/ 1641821 h 1641821"/>
              <a:gd name="connsiteX6" fmla="*/ 142050 w 5201109"/>
              <a:gd name="connsiteY6" fmla="*/ 1641821 h 1641821"/>
              <a:gd name="connsiteX7" fmla="*/ 0 w 5201109"/>
              <a:gd name="connsiteY7" fmla="*/ 1499771 h 1641821"/>
              <a:gd name="connsiteX8" fmla="*/ 0 w 5201109"/>
              <a:gd name="connsiteY8" fmla="*/ 142050 h 1641821"/>
              <a:gd name="connsiteX0" fmla="*/ 0 w 5201109"/>
              <a:gd name="connsiteY0" fmla="*/ 142050 h 1641821"/>
              <a:gd name="connsiteX1" fmla="*/ 142050 w 5201109"/>
              <a:gd name="connsiteY1" fmla="*/ 0 h 1641821"/>
              <a:gd name="connsiteX2" fmla="*/ 5201109 w 5201109"/>
              <a:gd name="connsiteY2" fmla="*/ 142050 h 1641821"/>
              <a:gd name="connsiteX3" fmla="*/ 5201109 w 5201109"/>
              <a:gd name="connsiteY3" fmla="*/ 1499771 h 1641821"/>
              <a:gd name="connsiteX4" fmla="*/ 5059059 w 5201109"/>
              <a:gd name="connsiteY4" fmla="*/ 1641821 h 1641821"/>
              <a:gd name="connsiteX5" fmla="*/ 142050 w 5201109"/>
              <a:gd name="connsiteY5" fmla="*/ 1641821 h 1641821"/>
              <a:gd name="connsiteX6" fmla="*/ 0 w 5201109"/>
              <a:gd name="connsiteY6" fmla="*/ 1499771 h 1641821"/>
              <a:gd name="connsiteX7" fmla="*/ 0 w 5201109"/>
              <a:gd name="connsiteY7" fmla="*/ 142050 h 1641821"/>
              <a:gd name="connsiteX0" fmla="*/ 0 w 5201109"/>
              <a:gd name="connsiteY0" fmla="*/ 169715 h 1669486"/>
              <a:gd name="connsiteX1" fmla="*/ 5201109 w 5201109"/>
              <a:gd name="connsiteY1" fmla="*/ 169715 h 1669486"/>
              <a:gd name="connsiteX2" fmla="*/ 5201109 w 5201109"/>
              <a:gd name="connsiteY2" fmla="*/ 1527436 h 1669486"/>
              <a:gd name="connsiteX3" fmla="*/ 5059059 w 5201109"/>
              <a:gd name="connsiteY3" fmla="*/ 1669486 h 1669486"/>
              <a:gd name="connsiteX4" fmla="*/ 142050 w 5201109"/>
              <a:gd name="connsiteY4" fmla="*/ 1669486 h 1669486"/>
              <a:gd name="connsiteX5" fmla="*/ 0 w 5201109"/>
              <a:gd name="connsiteY5" fmla="*/ 1527436 h 1669486"/>
              <a:gd name="connsiteX6" fmla="*/ 0 w 5201109"/>
              <a:gd name="connsiteY6" fmla="*/ 169715 h 1669486"/>
              <a:gd name="connsiteX0" fmla="*/ 0 w 5201109"/>
              <a:gd name="connsiteY0" fmla="*/ 100572 h 1600343"/>
              <a:gd name="connsiteX1" fmla="*/ 5201109 w 5201109"/>
              <a:gd name="connsiteY1" fmla="*/ 100572 h 1600343"/>
              <a:gd name="connsiteX2" fmla="*/ 5201109 w 5201109"/>
              <a:gd name="connsiteY2" fmla="*/ 1458293 h 1600343"/>
              <a:gd name="connsiteX3" fmla="*/ 5059059 w 5201109"/>
              <a:gd name="connsiteY3" fmla="*/ 1600343 h 1600343"/>
              <a:gd name="connsiteX4" fmla="*/ 142050 w 5201109"/>
              <a:gd name="connsiteY4" fmla="*/ 1600343 h 1600343"/>
              <a:gd name="connsiteX5" fmla="*/ 0 w 5201109"/>
              <a:gd name="connsiteY5" fmla="*/ 1458293 h 1600343"/>
              <a:gd name="connsiteX6" fmla="*/ 0 w 5201109"/>
              <a:gd name="connsiteY6" fmla="*/ 100572 h 1600343"/>
              <a:gd name="connsiteX0" fmla="*/ 0 w 5201109"/>
              <a:gd name="connsiteY0" fmla="*/ 0 h 1499771"/>
              <a:gd name="connsiteX1" fmla="*/ 5201109 w 5201109"/>
              <a:gd name="connsiteY1" fmla="*/ 0 h 1499771"/>
              <a:gd name="connsiteX2" fmla="*/ 5201109 w 5201109"/>
              <a:gd name="connsiteY2" fmla="*/ 1357721 h 1499771"/>
              <a:gd name="connsiteX3" fmla="*/ 5059059 w 5201109"/>
              <a:gd name="connsiteY3" fmla="*/ 1499771 h 1499771"/>
              <a:gd name="connsiteX4" fmla="*/ 142050 w 5201109"/>
              <a:gd name="connsiteY4" fmla="*/ 1499771 h 1499771"/>
              <a:gd name="connsiteX5" fmla="*/ 0 w 5201109"/>
              <a:gd name="connsiteY5" fmla="*/ 1357721 h 1499771"/>
              <a:gd name="connsiteX6" fmla="*/ 0 w 5201109"/>
              <a:gd name="connsiteY6" fmla="*/ 0 h 1499771"/>
              <a:gd name="connsiteX0" fmla="*/ 0 w 5204258"/>
              <a:gd name="connsiteY0" fmla="*/ 0 h 1499771"/>
              <a:gd name="connsiteX1" fmla="*/ 5204258 w 5204258"/>
              <a:gd name="connsiteY1" fmla="*/ 200660 h 1499771"/>
              <a:gd name="connsiteX2" fmla="*/ 5201109 w 5204258"/>
              <a:gd name="connsiteY2" fmla="*/ 1357721 h 1499771"/>
              <a:gd name="connsiteX3" fmla="*/ 5059059 w 5204258"/>
              <a:gd name="connsiteY3" fmla="*/ 1499771 h 1499771"/>
              <a:gd name="connsiteX4" fmla="*/ 142050 w 5204258"/>
              <a:gd name="connsiteY4" fmla="*/ 1499771 h 1499771"/>
              <a:gd name="connsiteX5" fmla="*/ 0 w 5204258"/>
              <a:gd name="connsiteY5" fmla="*/ 1357721 h 1499771"/>
              <a:gd name="connsiteX6" fmla="*/ 0 w 5204258"/>
              <a:gd name="connsiteY6" fmla="*/ 0 h 1499771"/>
              <a:gd name="connsiteX0" fmla="*/ 0 w 5204258"/>
              <a:gd name="connsiteY0" fmla="*/ 0 h 1299111"/>
              <a:gd name="connsiteX1" fmla="*/ 5204258 w 5204258"/>
              <a:gd name="connsiteY1" fmla="*/ 0 h 1299111"/>
              <a:gd name="connsiteX2" fmla="*/ 5201109 w 5204258"/>
              <a:gd name="connsiteY2" fmla="*/ 1157061 h 1299111"/>
              <a:gd name="connsiteX3" fmla="*/ 5059059 w 5204258"/>
              <a:gd name="connsiteY3" fmla="*/ 1299111 h 1299111"/>
              <a:gd name="connsiteX4" fmla="*/ 142050 w 5204258"/>
              <a:gd name="connsiteY4" fmla="*/ 1299111 h 1299111"/>
              <a:gd name="connsiteX5" fmla="*/ 0 w 5204258"/>
              <a:gd name="connsiteY5" fmla="*/ 1157061 h 1299111"/>
              <a:gd name="connsiteX6" fmla="*/ 0 w 5204258"/>
              <a:gd name="connsiteY6" fmla="*/ 0 h 1299111"/>
              <a:gd name="connsiteX0" fmla="*/ 0 w 5768884"/>
              <a:gd name="connsiteY0" fmla="*/ 0 h 1299111"/>
              <a:gd name="connsiteX1" fmla="*/ 5204258 w 5768884"/>
              <a:gd name="connsiteY1" fmla="*/ 0 h 1299111"/>
              <a:gd name="connsiteX2" fmla="*/ 5059059 w 5768884"/>
              <a:gd name="connsiteY2" fmla="*/ 1299111 h 1299111"/>
              <a:gd name="connsiteX3" fmla="*/ 142050 w 5768884"/>
              <a:gd name="connsiteY3" fmla="*/ 1299111 h 1299111"/>
              <a:gd name="connsiteX4" fmla="*/ 0 w 5768884"/>
              <a:gd name="connsiteY4" fmla="*/ 1157061 h 1299111"/>
              <a:gd name="connsiteX5" fmla="*/ 0 w 5768884"/>
              <a:gd name="connsiteY5" fmla="*/ 0 h 1299111"/>
              <a:gd name="connsiteX0" fmla="*/ 0 w 5805312"/>
              <a:gd name="connsiteY0" fmla="*/ 0 h 1299111"/>
              <a:gd name="connsiteX1" fmla="*/ 5204258 w 5805312"/>
              <a:gd name="connsiteY1" fmla="*/ 0 h 1299111"/>
              <a:gd name="connsiteX2" fmla="*/ 5139353 w 5805312"/>
              <a:gd name="connsiteY2" fmla="*/ 1299111 h 1299111"/>
              <a:gd name="connsiteX3" fmla="*/ 142050 w 5805312"/>
              <a:gd name="connsiteY3" fmla="*/ 1299111 h 1299111"/>
              <a:gd name="connsiteX4" fmla="*/ 0 w 5805312"/>
              <a:gd name="connsiteY4" fmla="*/ 1157061 h 1299111"/>
              <a:gd name="connsiteX5" fmla="*/ 0 w 5805312"/>
              <a:gd name="connsiteY5" fmla="*/ 0 h 1299111"/>
              <a:gd name="connsiteX0" fmla="*/ 0 w 5825747"/>
              <a:gd name="connsiteY0" fmla="*/ 0 h 1299111"/>
              <a:gd name="connsiteX1" fmla="*/ 5204258 w 5825747"/>
              <a:gd name="connsiteY1" fmla="*/ 0 h 1299111"/>
              <a:gd name="connsiteX2" fmla="*/ 5181861 w 5825747"/>
              <a:gd name="connsiteY2" fmla="*/ 1299111 h 1299111"/>
              <a:gd name="connsiteX3" fmla="*/ 142050 w 5825747"/>
              <a:gd name="connsiteY3" fmla="*/ 1299111 h 1299111"/>
              <a:gd name="connsiteX4" fmla="*/ 0 w 5825747"/>
              <a:gd name="connsiteY4" fmla="*/ 1157061 h 1299111"/>
              <a:gd name="connsiteX5" fmla="*/ 0 w 5825747"/>
              <a:gd name="connsiteY5" fmla="*/ 0 h 1299111"/>
              <a:gd name="connsiteX0" fmla="*/ 0 w 5575719"/>
              <a:gd name="connsiteY0" fmla="*/ 0 h 1299111"/>
              <a:gd name="connsiteX1" fmla="*/ 5204258 w 5575719"/>
              <a:gd name="connsiteY1" fmla="*/ 0 h 1299111"/>
              <a:gd name="connsiteX2" fmla="*/ 5181861 w 5575719"/>
              <a:gd name="connsiteY2" fmla="*/ 1299111 h 1299111"/>
              <a:gd name="connsiteX3" fmla="*/ 142050 w 5575719"/>
              <a:gd name="connsiteY3" fmla="*/ 1299111 h 1299111"/>
              <a:gd name="connsiteX4" fmla="*/ 0 w 5575719"/>
              <a:gd name="connsiteY4" fmla="*/ 1157061 h 1299111"/>
              <a:gd name="connsiteX5" fmla="*/ 0 w 5575719"/>
              <a:gd name="connsiteY5" fmla="*/ 0 h 1299111"/>
              <a:gd name="connsiteX0" fmla="*/ 0 w 5582237"/>
              <a:gd name="connsiteY0" fmla="*/ 0 h 1299111"/>
              <a:gd name="connsiteX1" fmla="*/ 5204258 w 5582237"/>
              <a:gd name="connsiteY1" fmla="*/ 0 h 1299111"/>
              <a:gd name="connsiteX2" fmla="*/ 5207051 w 5582237"/>
              <a:gd name="connsiteY2" fmla="*/ 1294031 h 1299111"/>
              <a:gd name="connsiteX3" fmla="*/ 142050 w 5582237"/>
              <a:gd name="connsiteY3" fmla="*/ 1299111 h 1299111"/>
              <a:gd name="connsiteX4" fmla="*/ 0 w 5582237"/>
              <a:gd name="connsiteY4" fmla="*/ 1157061 h 1299111"/>
              <a:gd name="connsiteX5" fmla="*/ 0 w 5582237"/>
              <a:gd name="connsiteY5" fmla="*/ 0 h 1299111"/>
              <a:gd name="connsiteX0" fmla="*/ 0 w 5579417"/>
              <a:gd name="connsiteY0" fmla="*/ 0 h 1299111"/>
              <a:gd name="connsiteX1" fmla="*/ 5204258 w 5579417"/>
              <a:gd name="connsiteY1" fmla="*/ 0 h 1299111"/>
              <a:gd name="connsiteX2" fmla="*/ 5207051 w 5579417"/>
              <a:gd name="connsiteY2" fmla="*/ 1294031 h 1299111"/>
              <a:gd name="connsiteX3" fmla="*/ 142050 w 5579417"/>
              <a:gd name="connsiteY3" fmla="*/ 1299111 h 1299111"/>
              <a:gd name="connsiteX4" fmla="*/ 0 w 5579417"/>
              <a:gd name="connsiteY4" fmla="*/ 1157061 h 1299111"/>
              <a:gd name="connsiteX5" fmla="*/ 0 w 5579417"/>
              <a:gd name="connsiteY5" fmla="*/ 0 h 1299111"/>
              <a:gd name="connsiteX0" fmla="*/ 0 w 5207051"/>
              <a:gd name="connsiteY0" fmla="*/ 0 h 1299111"/>
              <a:gd name="connsiteX1" fmla="*/ 5204258 w 5207051"/>
              <a:gd name="connsiteY1" fmla="*/ 0 h 1299111"/>
              <a:gd name="connsiteX2" fmla="*/ 5207051 w 5207051"/>
              <a:gd name="connsiteY2" fmla="*/ 1294031 h 1299111"/>
              <a:gd name="connsiteX3" fmla="*/ 142050 w 5207051"/>
              <a:gd name="connsiteY3" fmla="*/ 1299111 h 1299111"/>
              <a:gd name="connsiteX4" fmla="*/ 0 w 5207051"/>
              <a:gd name="connsiteY4" fmla="*/ 1157061 h 1299111"/>
              <a:gd name="connsiteX5" fmla="*/ 0 w 5207051"/>
              <a:gd name="connsiteY5" fmla="*/ 0 h 129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7051" h="1299111">
                <a:moveTo>
                  <a:pt x="0" y="0"/>
                </a:moveTo>
                <a:lnTo>
                  <a:pt x="5204258" y="0"/>
                </a:lnTo>
                <a:cubicBezTo>
                  <a:pt x="5205654" y="647015"/>
                  <a:pt x="5205654" y="647015"/>
                  <a:pt x="5207051" y="1294031"/>
                </a:cubicBezTo>
                <a:lnTo>
                  <a:pt x="142050" y="1299111"/>
                </a:lnTo>
                <a:cubicBezTo>
                  <a:pt x="63598" y="1299111"/>
                  <a:pt x="0" y="1235513"/>
                  <a:pt x="0" y="1157061"/>
                </a:cubicBezTo>
                <a:lnTo>
                  <a:pt x="0" y="0"/>
                </a:lnTo>
                <a:close/>
              </a:path>
            </a:pathLst>
          </a:custGeom>
          <a:solidFill>
            <a:schemeClr val="bg1">
              <a:alpha val="80000"/>
            </a:schemeClr>
          </a:solidFill>
          <a:ln>
            <a:no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DE" dirty="0"/>
          </a:p>
        </p:txBody>
      </p:sp>
      <p:pic>
        <p:nvPicPr>
          <p:cNvPr id="10"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2567" y="4335021"/>
            <a:ext cx="1250633" cy="54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ADFB824F-5034-A7B2-764C-1E65E8B48D27}"/>
              </a:ext>
            </a:extLst>
          </p:cNvPr>
          <p:cNvCxnSpPr>
            <a:cxnSpLocks/>
          </p:cNvCxnSpPr>
          <p:nvPr userDrawn="1"/>
        </p:nvCxnSpPr>
        <p:spPr bwMode="auto">
          <a:xfrm>
            <a:off x="1837240" y="4206585"/>
            <a:ext cx="0" cy="800100"/>
          </a:xfrm>
          <a:prstGeom prst="line">
            <a:avLst/>
          </a:prstGeom>
          <a:solidFill>
            <a:schemeClr val="tx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 name="Picture Placeholder 5">
            <a:extLst>
              <a:ext uri="{FF2B5EF4-FFF2-40B4-BE49-F238E27FC236}">
                <a16:creationId xmlns:a16="http://schemas.microsoft.com/office/drawing/2014/main" id="{F882964F-5A5C-5BCF-E21A-334303808AF5}"/>
              </a:ext>
            </a:extLst>
          </p:cNvPr>
          <p:cNvSpPr>
            <a:spLocks noGrp="1"/>
          </p:cNvSpPr>
          <p:nvPr>
            <p:ph type="pic" sz="quarter" idx="23" hasCustomPrompt="1"/>
          </p:nvPr>
        </p:nvSpPr>
        <p:spPr>
          <a:xfrm>
            <a:off x="2101281" y="4181027"/>
            <a:ext cx="1510664" cy="851217"/>
          </a:xfrm>
          <a:prstGeom prst="rect">
            <a:avLst/>
          </a:prstGeom>
        </p:spPr>
        <p:txBody>
          <a:bodyPr anchor="ctr" anchorCtr="0"/>
          <a:lstStyle>
            <a:lvl1pPr algn="ctr">
              <a:defRPr/>
            </a:lvl1pPr>
          </a:lstStyle>
          <a:p>
            <a:r>
              <a:rPr lang="en-US" dirty="0"/>
              <a:t>Logo2</a:t>
            </a:r>
            <a:endParaRPr lang="en-GB" dirty="0"/>
          </a:p>
        </p:txBody>
      </p:sp>
      <p:sp>
        <p:nvSpPr>
          <p:cNvPr id="21" name="Text Placeholder 2">
            <a:extLst>
              <a:ext uri="{FF2B5EF4-FFF2-40B4-BE49-F238E27FC236}">
                <a16:creationId xmlns:a16="http://schemas.microsoft.com/office/drawing/2014/main" id="{781E8F8C-865D-830E-45CA-A9F07A0D4B05}"/>
              </a:ext>
            </a:extLst>
          </p:cNvPr>
          <p:cNvSpPr>
            <a:spLocks noGrp="1"/>
          </p:cNvSpPr>
          <p:nvPr>
            <p:ph type="body" idx="13" hasCustomPrompt="1"/>
          </p:nvPr>
        </p:nvSpPr>
        <p:spPr>
          <a:xfrm>
            <a:off x="468313" y="1374571"/>
            <a:ext cx="4103686" cy="747509"/>
          </a:xfrm>
          <a:prstGeom prst="rect">
            <a:avLst/>
          </a:prstGeom>
        </p:spPr>
        <p:txBody>
          <a:bodyPr lIns="0" anchor="t">
            <a:noAutofit/>
          </a:bodyPr>
          <a:lstStyle>
            <a:lvl1pPr marL="0" indent="0">
              <a:buNone/>
              <a:defRPr sz="2400" b="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22" name="Text Placeholder 2">
            <a:extLst>
              <a:ext uri="{FF2B5EF4-FFF2-40B4-BE49-F238E27FC236}">
                <a16:creationId xmlns:a16="http://schemas.microsoft.com/office/drawing/2014/main" id="{E289DAD5-31BF-B8DB-A2C9-4D1D22F8711F}"/>
              </a:ext>
            </a:extLst>
          </p:cNvPr>
          <p:cNvSpPr>
            <a:spLocks noGrp="1"/>
          </p:cNvSpPr>
          <p:nvPr>
            <p:ph type="body" idx="14" hasCustomPrompt="1"/>
          </p:nvPr>
        </p:nvSpPr>
        <p:spPr>
          <a:xfrm>
            <a:off x="468312" y="2373392"/>
            <a:ext cx="4103687" cy="1368027"/>
          </a:xfrm>
          <a:prstGeom prst="rect">
            <a:avLst/>
          </a:prstGeom>
        </p:spPr>
        <p:txBody>
          <a:bodyPr lIns="0">
            <a:normAutofit/>
          </a:bodyPr>
          <a:lstStyle>
            <a:lvl1pPr marL="0" indent="0">
              <a:buNone/>
              <a:defRPr sz="1800" b="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additional information</a:t>
            </a:r>
          </a:p>
        </p:txBody>
      </p:sp>
      <p:sp>
        <p:nvSpPr>
          <p:cNvPr id="23" name="Text Placeholder 2">
            <a:extLst>
              <a:ext uri="{FF2B5EF4-FFF2-40B4-BE49-F238E27FC236}">
                <a16:creationId xmlns:a16="http://schemas.microsoft.com/office/drawing/2014/main" id="{3CA6B81A-CAF1-B4E5-6A7B-8551F5665752}"/>
              </a:ext>
            </a:extLst>
          </p:cNvPr>
          <p:cNvSpPr>
            <a:spLocks noGrp="1"/>
          </p:cNvSpPr>
          <p:nvPr>
            <p:ph type="body" idx="15" hasCustomPrompt="1"/>
          </p:nvPr>
        </p:nvSpPr>
        <p:spPr>
          <a:xfrm>
            <a:off x="468313" y="627063"/>
            <a:ext cx="4613882" cy="747509"/>
          </a:xfrm>
          <a:prstGeom prst="rect">
            <a:avLst/>
          </a:prstGeom>
        </p:spPr>
        <p:txBody>
          <a:bodyPr lIns="0" anchor="t">
            <a:noAutofit/>
          </a:bodyPr>
          <a:lstStyle>
            <a:lvl1pPr marL="0" indent="0">
              <a:spcBef>
                <a:spcPts val="0"/>
              </a:spcBef>
              <a:buNone/>
              <a:defRPr sz="4400" b="1">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Title</a:t>
            </a:r>
          </a:p>
        </p:txBody>
      </p:sp>
    </p:spTree>
    <p:extLst>
      <p:ext uri="{BB962C8B-B14F-4D97-AF65-F5344CB8AC3E}">
        <p14:creationId xmlns:p14="http://schemas.microsoft.com/office/powerpoint/2010/main" val="32449654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7"/>
          <p:cNvSpPr>
            <a:spLocks noChangeArrowheads="1"/>
          </p:cNvSpPr>
          <p:nvPr userDrawn="1"/>
        </p:nvSpPr>
        <p:spPr bwMode="auto">
          <a:xfrm>
            <a:off x="0" y="0"/>
            <a:ext cx="9144000" cy="5143500"/>
          </a:xfrm>
          <a:prstGeom prst="rect">
            <a:avLst/>
          </a:prstGeom>
          <a:solidFill>
            <a:srgbClr val="195FB5"/>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335624"/>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2458905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Definition of </a:t>
              </a:r>
              <a:r>
                <a:rPr lang="en-GB" altLang="en-US" sz="1800" dirty="0" err="1"/>
                <a:t>b.o.p</a:t>
              </a:r>
              <a:r>
                <a:rPr lang="en-GB" altLang="en-US" sz="1800" dirty="0"/>
                <a:t>. and </a:t>
              </a:r>
              <a:r>
                <a:rPr lang="en-GB" altLang="en-US" sz="1800" dirty="0" err="1"/>
                <a:t>i.i.p</a:t>
              </a:r>
              <a:r>
                <a:rPr lang="en-GB" altLang="en-US" sz="1800" dirty="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CAD61C4-D565-481A-81FB-FD2D5DA6A43C}" type="slidenum">
              <a:rPr/>
              <a:pPr>
                <a:defRPr/>
              </a:pPr>
              <a:t>‹#›</a:t>
            </a:fld>
            <a:endParaRPr dirty="0"/>
          </a:p>
        </p:txBody>
      </p:sp>
    </p:spTree>
    <p:extLst>
      <p:ext uri="{BB962C8B-B14F-4D97-AF65-F5344CB8AC3E}">
        <p14:creationId xmlns:p14="http://schemas.microsoft.com/office/powerpoint/2010/main" val="268794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3F779A3-FBD7-43A9-A418-08688450EED9}" type="slidenum">
              <a:rPr/>
              <a:pPr>
                <a:defRPr/>
              </a:pPr>
              <a:t>‹#›</a:t>
            </a:fld>
            <a:endParaRPr dirty="0"/>
          </a:p>
        </p:txBody>
      </p:sp>
    </p:spTree>
    <p:extLst>
      <p:ext uri="{BB962C8B-B14F-4D97-AF65-F5344CB8AC3E}">
        <p14:creationId xmlns:p14="http://schemas.microsoft.com/office/powerpoint/2010/main" val="38758151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1"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1" y="-3175"/>
            <a:ext cx="4621213" cy="5141913"/>
          </a:xfrm>
          <a:custGeom>
            <a:avLst/>
            <a:gdLst/>
            <a:ahLst/>
            <a:cxnLst/>
            <a:rect l="l" t="t" r="r" b="b"/>
            <a:pathLst>
              <a:path w="4621213" h="5141913">
                <a:moveTo>
                  <a:pt x="0" y="0"/>
                </a:moveTo>
                <a:lnTo>
                  <a:pt x="4621213" y="0"/>
                </a:lnTo>
                <a:lnTo>
                  <a:pt x="3184409" y="5141913"/>
                </a:lnTo>
                <a:lnTo>
                  <a:pt x="0" y="5141913"/>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97FC801-E2EE-42B2-BFDF-F67C23A6F660}" type="slidenum">
              <a:rPr/>
              <a:pPr>
                <a:defRPr/>
              </a:pPr>
              <a:t>‹#›</a:t>
            </a:fld>
            <a:endParaRPr dirty="0"/>
          </a:p>
        </p:txBody>
      </p:sp>
    </p:spTree>
    <p:extLst>
      <p:ext uri="{BB962C8B-B14F-4D97-AF65-F5344CB8AC3E}">
        <p14:creationId xmlns:p14="http://schemas.microsoft.com/office/powerpoint/2010/main" val="2953717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 y="0"/>
            <a:ext cx="91979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userDrawn="1"/>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lgn="r">
              <a:defRPr lang="en-US" sz="30000" b="1" kern="1200" smtClean="0">
                <a:solidFill>
                  <a:srgbClr val="003299"/>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89EFBB2-B333-479B-84A0-F406AA2E2D12}" type="slidenum">
              <a:rPr/>
              <a:pPr>
                <a:defRPr/>
              </a:pPr>
              <a:t>‹#›</a:t>
            </a:fld>
            <a:endParaRPr dirty="0"/>
          </a:p>
        </p:txBody>
      </p:sp>
    </p:spTree>
    <p:extLst>
      <p:ext uri="{BB962C8B-B14F-4D97-AF65-F5344CB8AC3E}">
        <p14:creationId xmlns:p14="http://schemas.microsoft.com/office/powerpoint/2010/main" val="3461968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userDrawn="1"/>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2AD2B4C-24FD-485E-ADAD-B1E3DC73B16B}" type="slidenum">
              <a:rPr/>
              <a:pPr>
                <a:defRPr/>
              </a:pPr>
              <a:t>‹#›</a:t>
            </a:fld>
            <a:endParaRPr dirty="0"/>
          </a:p>
        </p:txBody>
      </p:sp>
    </p:spTree>
    <p:extLst>
      <p:ext uri="{BB962C8B-B14F-4D97-AF65-F5344CB8AC3E}">
        <p14:creationId xmlns:p14="http://schemas.microsoft.com/office/powerpoint/2010/main" val="3076674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userDrawn="1"/>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AAA2B01-B512-4650-90E0-024ED79178B0}" type="slidenum">
              <a:rPr/>
              <a:pPr>
                <a:defRPr/>
              </a:pPr>
              <a:t>‹#›</a:t>
            </a:fld>
            <a:endParaRPr dirty="0"/>
          </a:p>
        </p:txBody>
      </p:sp>
    </p:spTree>
    <p:extLst>
      <p:ext uri="{BB962C8B-B14F-4D97-AF65-F5344CB8AC3E}">
        <p14:creationId xmlns:p14="http://schemas.microsoft.com/office/powerpoint/2010/main" val="3383688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D9341D4-07C6-4282-AE38-5248E8AD561A}" type="slidenum">
              <a:rPr/>
              <a:pPr>
                <a:defRPr/>
              </a:pPr>
              <a:t>‹#›</a:t>
            </a:fld>
            <a:endParaRPr dirty="0"/>
          </a:p>
        </p:txBody>
      </p:sp>
    </p:spTree>
    <p:extLst>
      <p:ext uri="{BB962C8B-B14F-4D97-AF65-F5344CB8AC3E}">
        <p14:creationId xmlns:p14="http://schemas.microsoft.com/office/powerpoint/2010/main" val="2218231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userDrawn="1"/>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t>Use this type of slide to combine text information with an additional picture.</a:t>
            </a:r>
          </a:p>
          <a:p>
            <a:pPr algn="ctr" eaLnBrk="1" hangingPunct="1">
              <a:spcBef>
                <a:spcPct val="0"/>
              </a:spcBef>
              <a:buClrTx/>
              <a:buFontTx/>
              <a:buNone/>
              <a:defRPr/>
            </a:pPr>
            <a:endParaRPr lang="en-GB" altLang="en-US" sz="1800" dirty="0"/>
          </a:p>
        </p:txBody>
      </p:sp>
      <p:sp>
        <p:nvSpPr>
          <p:cNvPr id="7"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4" name="Picture Placeholder 33"/>
          <p:cNvSpPr>
            <a:spLocks noGrp="1"/>
          </p:cNvSpPr>
          <p:nvPr>
            <p:ph type="pic" sz="quarter" idx="25"/>
          </p:nvPr>
        </p:nvSpPr>
        <p:spPr>
          <a:xfrm>
            <a:off x="0" y="1081088"/>
            <a:ext cx="4281488" cy="3651168"/>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A03BAC3-5655-4B19-B6D0-8045C16EFFF7}" type="slidenum">
              <a:rPr/>
              <a:pPr>
                <a:defRPr/>
              </a:pPr>
              <a:t>‹#›</a:t>
            </a:fld>
            <a:endParaRPr dirty="0"/>
          </a:p>
        </p:txBody>
      </p:sp>
    </p:spTree>
    <p:extLst>
      <p:ext uri="{BB962C8B-B14F-4D97-AF65-F5344CB8AC3E}">
        <p14:creationId xmlns:p14="http://schemas.microsoft.com/office/powerpoint/2010/main" val="43435637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userDrawn="1"/>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userDrawn="1"/>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9CD2E2F-F92A-4B02-9BE7-CCF47B525670}" type="slidenum">
              <a:rPr/>
              <a:pPr>
                <a:defRPr/>
              </a:pPr>
              <a:t>‹#›</a:t>
            </a:fld>
            <a:endParaRPr dirty="0"/>
          </a:p>
        </p:txBody>
      </p:sp>
    </p:spTree>
    <p:extLst>
      <p:ext uri="{BB962C8B-B14F-4D97-AF65-F5344CB8AC3E}">
        <p14:creationId xmlns:p14="http://schemas.microsoft.com/office/powerpoint/2010/main" val="236807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 Two Logos - Text&amp;Image">
    <p:spTree>
      <p:nvGrpSpPr>
        <p:cNvPr id="1" name=""/>
        <p:cNvGrpSpPr/>
        <p:nvPr/>
      </p:nvGrpSpPr>
      <p:grpSpPr>
        <a:xfrm>
          <a:off x="0" y="0"/>
          <a:ext cx="0" cy="0"/>
          <a:chOff x="0" y="0"/>
          <a:chExt cx="0" cy="0"/>
        </a:xfrm>
      </p:grpSpPr>
      <p:pic>
        <p:nvPicPr>
          <p:cNvPr id="17" name="Picture 16" descr="A purple and blue triangle&#10;&#10;Description automatically generated">
            <a:extLst>
              <a:ext uri="{FF2B5EF4-FFF2-40B4-BE49-F238E27FC236}">
                <a16:creationId xmlns:a16="http://schemas.microsoft.com/office/drawing/2014/main" id="{9802B5E6-5B65-FD16-DF3D-CCA0917650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2" cy="5143500"/>
          </a:xfrm>
          <a:prstGeom prst="rect">
            <a:avLst/>
          </a:prstGeom>
          <a:solidFill>
            <a:srgbClr val="FFFFFF"/>
          </a:solidFill>
        </p:spPr>
      </p:pic>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9"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3" name="Title 2"/>
          <p:cNvSpPr>
            <a:spLocks noGrp="1"/>
          </p:cNvSpPr>
          <p:nvPr>
            <p:ph type="ctrTitle"/>
          </p:nvPr>
        </p:nvSpPr>
        <p:spPr>
          <a:xfrm>
            <a:off x="468313" y="1585512"/>
            <a:ext cx="3024187" cy="1458515"/>
          </a:xfrm>
          <a:prstGeom prst="rect">
            <a:avLst/>
          </a:prstGeom>
        </p:spPr>
        <p:txBody>
          <a:bodyPr lIns="0" anchor="b"/>
          <a:lstStyle>
            <a:lvl1pPr>
              <a:lnSpc>
                <a:spcPts val="3500"/>
              </a:lnSpc>
              <a:defRPr sz="3200" b="1"/>
            </a:lvl1pPr>
          </a:lstStyle>
          <a:p>
            <a:r>
              <a:rPr lang="en-US" altLang="en-US" dirty="0"/>
              <a:t>Click to edit Master title style</a:t>
            </a:r>
            <a:endParaRPr lang="en-GB" altLang="en-US" dirty="0"/>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dirty="0"/>
              <a:t>Click icon to add picture</a:t>
            </a:r>
            <a:endParaRPr lang="en-GB" noProof="0" dirty="0"/>
          </a:p>
        </p:txBody>
      </p:sp>
      <p:pic>
        <p:nvPicPr>
          <p:cNvPr id="3" name="Picture 2" descr="C:\Users\kourent\Desktop\_PROJECTS_\VisualBranding_OfficeDocuments\PPT\Output\02\logo.png">
            <a:extLst>
              <a:ext uri="{FF2B5EF4-FFF2-40B4-BE49-F238E27FC236}">
                <a16:creationId xmlns:a16="http://schemas.microsoft.com/office/drawing/2014/main" id="{3C6F01FC-445C-68A0-760D-63E67B056C1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480600"/>
            <a:ext cx="1455048" cy="63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529FF3CC-A4EE-7B7E-A9B3-BF56840E6F18}"/>
              </a:ext>
            </a:extLst>
          </p:cNvPr>
          <p:cNvCxnSpPr>
            <a:cxnSpLocks/>
          </p:cNvCxnSpPr>
          <p:nvPr userDrawn="1"/>
        </p:nvCxnSpPr>
        <p:spPr bwMode="auto">
          <a:xfrm>
            <a:off x="2245928" y="396559"/>
            <a:ext cx="0" cy="800100"/>
          </a:xfrm>
          <a:prstGeom prst="line">
            <a:avLst/>
          </a:prstGeom>
          <a:solidFill>
            <a:schemeClr val="tx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 name="Picture Placeholder 5">
            <a:extLst>
              <a:ext uri="{FF2B5EF4-FFF2-40B4-BE49-F238E27FC236}">
                <a16:creationId xmlns:a16="http://schemas.microsoft.com/office/drawing/2014/main" id="{2E42528D-4561-7D3C-7F25-7264D835B2DF}"/>
              </a:ext>
            </a:extLst>
          </p:cNvPr>
          <p:cNvSpPr>
            <a:spLocks noGrp="1"/>
          </p:cNvSpPr>
          <p:nvPr>
            <p:ph type="pic" sz="quarter" idx="23" hasCustomPrompt="1"/>
          </p:nvPr>
        </p:nvSpPr>
        <p:spPr>
          <a:xfrm>
            <a:off x="2568496" y="371001"/>
            <a:ext cx="1510664" cy="851217"/>
          </a:xfrm>
          <a:prstGeom prst="rect">
            <a:avLst/>
          </a:prstGeom>
        </p:spPr>
        <p:txBody>
          <a:bodyPr lIns="0" rIns="0" anchor="ctr" anchorCtr="0"/>
          <a:lstStyle>
            <a:lvl1pPr algn="ctr">
              <a:defRPr/>
            </a:lvl1pPr>
          </a:lstStyle>
          <a:p>
            <a:r>
              <a:rPr lang="en-US" dirty="0"/>
              <a:t>Logo2</a:t>
            </a:r>
            <a:endParaRPr lang="en-GB" dirty="0"/>
          </a:p>
        </p:txBody>
      </p:sp>
      <p:sp>
        <p:nvSpPr>
          <p:cNvPr id="2" name="Text Placeholder 2">
            <a:extLst>
              <a:ext uri="{FF2B5EF4-FFF2-40B4-BE49-F238E27FC236}">
                <a16:creationId xmlns:a16="http://schemas.microsoft.com/office/drawing/2014/main" id="{2383DF30-4E94-9170-0EA0-D4E2FAF2BF37}"/>
              </a:ext>
            </a:extLst>
          </p:cNvPr>
          <p:cNvSpPr>
            <a:spLocks noGrp="1"/>
          </p:cNvSpPr>
          <p:nvPr>
            <p:ph type="body" idx="14" hasCustomPrompt="1"/>
          </p:nvPr>
        </p:nvSpPr>
        <p:spPr>
          <a:xfrm>
            <a:off x="468313" y="3261512"/>
            <a:ext cx="4103687" cy="1368027"/>
          </a:xfrm>
          <a:prstGeom prst="rect">
            <a:avLst/>
          </a:prstGeom>
        </p:spPr>
        <p:txBody>
          <a:bodyPr lIns="0">
            <a:normAutofit/>
          </a:bodyPr>
          <a:lstStyle>
            <a:lvl1pPr marL="0" indent="0">
              <a:buNone/>
              <a:defRPr sz="1800" b="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additional information</a:t>
            </a:r>
          </a:p>
        </p:txBody>
      </p:sp>
    </p:spTree>
    <p:extLst>
      <p:ext uri="{BB962C8B-B14F-4D97-AF65-F5344CB8AC3E}">
        <p14:creationId xmlns:p14="http://schemas.microsoft.com/office/powerpoint/2010/main" val="394281810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9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userDrawn="1"/>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userDrawn="1"/>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userDrawn="1"/>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userDrawn="1"/>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userDrawn="1"/>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userDrawn="1"/>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6A91E1AE-0C8E-4F76-9822-41893C44C1CD}" type="slidenum">
              <a:rPr/>
              <a:pPr>
                <a:defRPr/>
              </a:pPr>
              <a:t>‹#›</a:t>
            </a:fld>
            <a:endParaRPr dirty="0"/>
          </a:p>
        </p:txBody>
      </p:sp>
    </p:spTree>
    <p:extLst>
      <p:ext uri="{BB962C8B-B14F-4D97-AF65-F5344CB8AC3E}">
        <p14:creationId xmlns:p14="http://schemas.microsoft.com/office/powerpoint/2010/main" val="741093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2438014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59"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3328048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5CF0E3E-6A53-407C-B228-D257703978F3}" type="slidenum">
              <a:rPr/>
              <a:pPr>
                <a:defRPr/>
              </a:pPr>
              <a:t>‹#›</a:t>
            </a:fld>
            <a:endParaRPr dirty="0"/>
          </a:p>
        </p:txBody>
      </p:sp>
    </p:spTree>
    <p:extLst>
      <p:ext uri="{BB962C8B-B14F-4D97-AF65-F5344CB8AC3E}">
        <p14:creationId xmlns:p14="http://schemas.microsoft.com/office/powerpoint/2010/main" val="649119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799" y="4405901"/>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659019" y="4405901"/>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5A8A81F-602E-4F8A-A59F-1CB8EC3665FC}" type="slidenum">
              <a:rPr/>
              <a:pPr>
                <a:defRPr/>
              </a:pPr>
              <a:t>‹#›</a:t>
            </a:fld>
            <a:endParaRPr dirty="0"/>
          </a:p>
        </p:txBody>
      </p:sp>
    </p:spTree>
    <p:extLst>
      <p:ext uri="{BB962C8B-B14F-4D97-AF65-F5344CB8AC3E}">
        <p14:creationId xmlns:p14="http://schemas.microsoft.com/office/powerpoint/2010/main" val="6276928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userDrawn="1"/>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5538A09-DD14-42AD-BF95-748291479EDB}" type="slidenum">
              <a:rPr/>
              <a:pPr>
                <a:defRPr/>
              </a:pPr>
              <a:t>‹#›</a:t>
            </a:fld>
            <a:endParaRPr dirty="0"/>
          </a:p>
        </p:txBody>
      </p:sp>
    </p:spTree>
    <p:extLst>
      <p:ext uri="{BB962C8B-B14F-4D97-AF65-F5344CB8AC3E}">
        <p14:creationId xmlns:p14="http://schemas.microsoft.com/office/powerpoint/2010/main" val="19899842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Section Title - Number">
    <p:spTree>
      <p:nvGrpSpPr>
        <p:cNvPr id="1" name=""/>
        <p:cNvGrpSpPr/>
        <p:nvPr/>
      </p:nvGrpSpPr>
      <p:grpSpPr>
        <a:xfrm>
          <a:off x="0" y="0"/>
          <a:ext cx="0" cy="0"/>
          <a:chOff x="0" y="0"/>
          <a:chExt cx="0" cy="0"/>
        </a:xfrm>
      </p:grpSpPr>
      <p:pic>
        <p:nvPicPr>
          <p:cNvPr id="2" name="Picture 1" descr="A colorful gradient background with white and blue&#10;&#10;Description automatically generated with medium confidence">
            <a:extLst>
              <a:ext uri="{FF2B5EF4-FFF2-40B4-BE49-F238E27FC236}">
                <a16:creationId xmlns:a16="http://schemas.microsoft.com/office/drawing/2014/main" id="{458CB487-7E9E-FDCA-EB6F-A8559A98F89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1822"/>
          <a:stretch/>
        </p:blipFill>
        <p:spPr>
          <a:xfrm rot="10800000">
            <a:off x="0" y="0"/>
            <a:ext cx="8051139" cy="5143500"/>
          </a:xfrm>
          <a:prstGeom prst="rect">
            <a:avLst/>
          </a:prstGeom>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14" name="Text Placeholder 16"/>
          <p:cNvSpPr>
            <a:spLocks noGrp="1"/>
          </p:cNvSpPr>
          <p:nvPr>
            <p:ph type="body" sz="quarter" idx="15" hasCustomPrompt="1"/>
          </p:nvPr>
        </p:nvSpPr>
        <p:spPr>
          <a:xfrm>
            <a:off x="4811713" y="1680369"/>
            <a:ext cx="3863975" cy="126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b="1" kern="1200" smtClean="0">
                <a:solidFill>
                  <a:schemeClr val="tx2"/>
                </a:solidFill>
                <a:ea typeface="+mj-ea"/>
                <a:cs typeface="+mj-cs"/>
              </a:defRPr>
            </a:lvl1pPr>
            <a:lvl2pPr>
              <a:defRPr lang="en-US" smtClean="0"/>
            </a:lvl2pPr>
          </a:lstStyle>
          <a:p>
            <a:pPr lvl="0"/>
            <a:r>
              <a:rPr lang="en-US" dirty="0"/>
              <a:t>Click to edit Title</a:t>
            </a:r>
          </a:p>
        </p:txBody>
      </p:sp>
      <p:sp>
        <p:nvSpPr>
          <p:cNvPr id="15" name="Text Placeholder 16"/>
          <p:cNvSpPr>
            <a:spLocks noGrp="1"/>
          </p:cNvSpPr>
          <p:nvPr>
            <p:ph type="body" sz="quarter" idx="16" hasCustomPrompt="1"/>
          </p:nvPr>
        </p:nvSpPr>
        <p:spPr>
          <a:xfrm>
            <a:off x="4811713" y="3108325"/>
            <a:ext cx="3863975"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tx2"/>
                </a:solidFill>
                <a:latin typeface="Arial" pitchFamily="34" charset="0"/>
                <a:cs typeface="Arial" pitchFamily="34" charset="0"/>
              </a:defRPr>
            </a:lvl1pPr>
          </a:lstStyle>
          <a:p>
            <a:pPr lvl="0"/>
            <a:r>
              <a:rPr lang="en-US" dirty="0"/>
              <a:t>Click to edit subtitle</a:t>
            </a:r>
          </a:p>
        </p:txBody>
      </p:sp>
      <p:sp>
        <p:nvSpPr>
          <p:cNvPr id="18" name="Text Placeholder 17"/>
          <p:cNvSpPr>
            <a:spLocks noGrp="1"/>
          </p:cNvSpPr>
          <p:nvPr>
            <p:ph type="body" sz="quarter" idx="17" hasCustomPrompt="1"/>
          </p:nvPr>
        </p:nvSpPr>
        <p:spPr>
          <a:xfrm>
            <a:off x="363537" y="765402"/>
            <a:ext cx="3881438"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lgn="r">
              <a:defRPr lang="en-US" sz="30000" b="1" kern="1200" smtClean="0">
                <a:solidFill>
                  <a:schemeClr val="bg1"/>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dirty="0"/>
              <a:t>2</a:t>
            </a:r>
          </a:p>
        </p:txBody>
      </p:sp>
      <p:sp>
        <p:nvSpPr>
          <p:cNvPr id="3" name="Slide Number Placeholder 4">
            <a:extLst>
              <a:ext uri="{FF2B5EF4-FFF2-40B4-BE49-F238E27FC236}">
                <a16:creationId xmlns:a16="http://schemas.microsoft.com/office/drawing/2014/main" id="{020CF31B-F620-1C05-6464-E84FCCE6DBDF}"/>
              </a:ext>
            </a:extLst>
          </p:cNvPr>
          <p:cNvSpPr>
            <a:spLocks noGrp="1"/>
          </p:cNvSpPr>
          <p:nvPr>
            <p:ph type="sldNum" sz="quarter" idx="10"/>
          </p:nvPr>
        </p:nvSpPr>
        <p:spPr>
          <a:xfrm>
            <a:off x="4357688" y="4856163"/>
            <a:ext cx="414337" cy="138112"/>
          </a:xfrm>
          <a:prstGeom prst="rect">
            <a:avLst/>
          </a:prstGeom>
        </p:spPr>
        <p:txBody>
          <a:bodyPr/>
          <a:lstStyle>
            <a:lvl1pPr algn="ctr">
              <a:defRPr sz="900">
                <a:solidFill>
                  <a:schemeClr val="tx2"/>
                </a:solidFill>
              </a:defRPr>
            </a:lvl1pPr>
          </a:lstStyle>
          <a:p>
            <a:pPr>
              <a:defRPr/>
            </a:pPr>
            <a:fld id="{489EFBB2-B333-479B-84A0-F406AA2E2D12}" type="slidenum">
              <a:rPr lang="en-GB" smtClean="0"/>
              <a:pPr>
                <a:defRPr/>
              </a:pPr>
              <a:t>‹#›</a:t>
            </a:fld>
            <a:endParaRPr lang="en-GB" dirty="0"/>
          </a:p>
        </p:txBody>
      </p:sp>
    </p:spTree>
    <p:extLst>
      <p:ext uri="{BB962C8B-B14F-4D97-AF65-F5344CB8AC3E}">
        <p14:creationId xmlns:p14="http://schemas.microsoft.com/office/powerpoint/2010/main" val="57673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Title - Number">
    <p:spTree>
      <p:nvGrpSpPr>
        <p:cNvPr id="1" name=""/>
        <p:cNvGrpSpPr/>
        <p:nvPr/>
      </p:nvGrpSpPr>
      <p:grpSpPr>
        <a:xfrm>
          <a:off x="0" y="0"/>
          <a:ext cx="0" cy="0"/>
          <a:chOff x="0" y="0"/>
          <a:chExt cx="0" cy="0"/>
        </a:xfrm>
      </p:grpSpPr>
      <p:pic>
        <p:nvPicPr>
          <p:cNvPr id="2" name="Picture 1" descr="A colorful gradient background with white and blue&#10;&#10;Description automatically generated with medium confidence">
            <a:extLst>
              <a:ext uri="{FF2B5EF4-FFF2-40B4-BE49-F238E27FC236}">
                <a16:creationId xmlns:a16="http://schemas.microsoft.com/office/drawing/2014/main" id="{458CB487-7E9E-FDCA-EB6F-A8559A98F89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1822"/>
          <a:stretch/>
        </p:blipFill>
        <p:spPr>
          <a:xfrm rot="10800000">
            <a:off x="0" y="0"/>
            <a:ext cx="8051139" cy="5143500"/>
          </a:xfrm>
          <a:prstGeom prst="rect">
            <a:avLst/>
          </a:prstGeom>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14" name="Text Placeholder 16"/>
          <p:cNvSpPr>
            <a:spLocks noGrp="1"/>
          </p:cNvSpPr>
          <p:nvPr>
            <p:ph type="body" sz="quarter" idx="15" hasCustomPrompt="1"/>
          </p:nvPr>
        </p:nvSpPr>
        <p:spPr>
          <a:xfrm>
            <a:off x="4811713" y="1680369"/>
            <a:ext cx="3863975" cy="126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b="1" kern="1200" smtClean="0">
                <a:solidFill>
                  <a:schemeClr val="tx2"/>
                </a:solidFill>
                <a:ea typeface="+mj-ea"/>
                <a:cs typeface="+mj-cs"/>
              </a:defRPr>
            </a:lvl1pPr>
            <a:lvl2pPr>
              <a:defRPr lang="en-US" smtClean="0"/>
            </a:lvl2pPr>
          </a:lstStyle>
          <a:p>
            <a:pPr lvl="0"/>
            <a:r>
              <a:rPr lang="en-US" dirty="0"/>
              <a:t>Click to edit Title</a:t>
            </a:r>
          </a:p>
        </p:txBody>
      </p:sp>
      <p:sp>
        <p:nvSpPr>
          <p:cNvPr id="15" name="Text Placeholder 16"/>
          <p:cNvSpPr>
            <a:spLocks noGrp="1"/>
          </p:cNvSpPr>
          <p:nvPr>
            <p:ph type="body" sz="quarter" idx="16" hasCustomPrompt="1"/>
          </p:nvPr>
        </p:nvSpPr>
        <p:spPr>
          <a:xfrm>
            <a:off x="4811713" y="3108325"/>
            <a:ext cx="3863975"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tx2"/>
                </a:solidFill>
                <a:latin typeface="Arial" pitchFamily="34" charset="0"/>
                <a:cs typeface="Arial" pitchFamily="34" charset="0"/>
              </a:defRPr>
            </a:lvl1pPr>
          </a:lstStyle>
          <a:p>
            <a:pPr lvl="0"/>
            <a:r>
              <a:rPr lang="en-US" dirty="0"/>
              <a:t>Click to edit subtitle</a:t>
            </a:r>
          </a:p>
        </p:txBody>
      </p:sp>
      <p:sp>
        <p:nvSpPr>
          <p:cNvPr id="18" name="Text Placeholder 17"/>
          <p:cNvSpPr>
            <a:spLocks noGrp="1"/>
          </p:cNvSpPr>
          <p:nvPr>
            <p:ph type="body" sz="quarter" idx="17" hasCustomPrompt="1"/>
          </p:nvPr>
        </p:nvSpPr>
        <p:spPr>
          <a:xfrm>
            <a:off x="363537" y="765402"/>
            <a:ext cx="3881438"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lgn="r">
              <a:defRPr lang="en-US" sz="30000" b="1" kern="1200" smtClean="0">
                <a:solidFill>
                  <a:schemeClr val="bg1"/>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dirty="0"/>
              <a:t>2</a:t>
            </a:r>
          </a:p>
        </p:txBody>
      </p:sp>
      <p:sp>
        <p:nvSpPr>
          <p:cNvPr id="3" name="Slide Number Placeholder 4">
            <a:extLst>
              <a:ext uri="{FF2B5EF4-FFF2-40B4-BE49-F238E27FC236}">
                <a16:creationId xmlns:a16="http://schemas.microsoft.com/office/drawing/2014/main" id="{020CF31B-F620-1C05-6464-E84FCCE6DBDF}"/>
              </a:ext>
            </a:extLst>
          </p:cNvPr>
          <p:cNvSpPr>
            <a:spLocks noGrp="1"/>
          </p:cNvSpPr>
          <p:nvPr>
            <p:ph type="sldNum" sz="quarter" idx="10"/>
          </p:nvPr>
        </p:nvSpPr>
        <p:spPr>
          <a:xfrm>
            <a:off x="4357688" y="4856163"/>
            <a:ext cx="414337" cy="138112"/>
          </a:xfrm>
          <a:prstGeom prst="rect">
            <a:avLst/>
          </a:prstGeom>
        </p:spPr>
        <p:txBody>
          <a:bodyPr/>
          <a:lstStyle>
            <a:lvl1pPr algn="ctr">
              <a:defRPr sz="900">
                <a:solidFill>
                  <a:schemeClr val="tx2"/>
                </a:solidFill>
              </a:defRPr>
            </a:lvl1pPr>
          </a:lstStyle>
          <a:p>
            <a:pPr>
              <a:defRPr/>
            </a:pPr>
            <a:fld id="{489EFBB2-B333-479B-84A0-F406AA2E2D12}" type="slidenum">
              <a:rPr lang="en-GB" smtClean="0"/>
              <a:pPr>
                <a:defRPr/>
              </a:pPr>
              <a:t>‹#›</a:t>
            </a:fld>
            <a:endParaRPr lang="en-GB" dirty="0"/>
          </a:p>
        </p:txBody>
      </p:sp>
    </p:spTree>
    <p:extLst>
      <p:ext uri="{BB962C8B-B14F-4D97-AF65-F5344CB8AC3E}">
        <p14:creationId xmlns:p14="http://schemas.microsoft.com/office/powerpoint/2010/main" val="121859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9" name="Picture 18" descr="A blue and pink gradient with white lines&#10;&#10;Description automatically generated">
            <a:extLst>
              <a:ext uri="{FF2B5EF4-FFF2-40B4-BE49-F238E27FC236}">
                <a16:creationId xmlns:a16="http://schemas.microsoft.com/office/drawing/2014/main" id="{5A4766EF-B896-4322-AB02-B8F38BFD484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638" t="3675" r="3638" b="3675"/>
          <a:stretch/>
        </p:blipFill>
        <p:spPr>
          <a:xfrm>
            <a:off x="0" y="0"/>
            <a:ext cx="9144000" cy="5143500"/>
          </a:xfrm>
          <a:prstGeom prst="rect">
            <a:avLst/>
          </a:prstGeom>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2" name="Text Placeholder 16">
            <a:extLst>
              <a:ext uri="{FF2B5EF4-FFF2-40B4-BE49-F238E27FC236}">
                <a16:creationId xmlns:a16="http://schemas.microsoft.com/office/drawing/2014/main" id="{09E10BC2-C410-36CD-BFA7-79DC1F7AC68C}"/>
              </a:ext>
            </a:extLst>
          </p:cNvPr>
          <p:cNvSpPr>
            <a:spLocks noGrp="1"/>
          </p:cNvSpPr>
          <p:nvPr>
            <p:ph type="body" sz="quarter" idx="13" hasCustomPrompt="1"/>
          </p:nvPr>
        </p:nvSpPr>
        <p:spPr>
          <a:xfrm>
            <a:off x="469901" y="1089025"/>
            <a:ext cx="6953567"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lang="en-US" sz="6000" b="1" kern="1200" dirty="0" smtClean="0">
                <a:solidFill>
                  <a:srgbClr val="FFFFFF"/>
                </a:solidFill>
                <a:latin typeface="Arial" pitchFamily="34" charset="0"/>
                <a:cs typeface="Arial" pitchFamily="34" charset="0"/>
              </a:defRPr>
            </a:lvl1pPr>
          </a:lstStyle>
          <a:p>
            <a:pPr lvl="0"/>
            <a:r>
              <a:rPr lang="en-US" dirty="0"/>
              <a:t>“Click to insert multiple lines quote”</a:t>
            </a:r>
          </a:p>
        </p:txBody>
      </p:sp>
      <p:sp>
        <p:nvSpPr>
          <p:cNvPr id="3" name="Text Placeholder 16">
            <a:extLst>
              <a:ext uri="{FF2B5EF4-FFF2-40B4-BE49-F238E27FC236}">
                <a16:creationId xmlns:a16="http://schemas.microsoft.com/office/drawing/2014/main" id="{498AFA64-46CA-5D41-14A2-14A08E17B4F4}"/>
              </a:ext>
            </a:extLst>
          </p:cNvPr>
          <p:cNvSpPr>
            <a:spLocks noGrp="1"/>
          </p:cNvSpPr>
          <p:nvPr>
            <p:ph type="body" sz="quarter" idx="17" hasCustomPrompt="1"/>
          </p:nvPr>
        </p:nvSpPr>
        <p:spPr>
          <a:xfrm>
            <a:off x="4797153" y="4363561"/>
            <a:ext cx="3878535" cy="47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lstStyle>
            <a:lvl1pPr algn="r">
              <a:defRPr lang="en-US" sz="2000" kern="1200" baseline="0" dirty="0" smtClean="0">
                <a:solidFill>
                  <a:schemeClr val="tx2"/>
                </a:solidFill>
                <a:latin typeface="Arial" pitchFamily="34" charset="0"/>
                <a:cs typeface="Arial" pitchFamily="34" charset="0"/>
              </a:defRPr>
            </a:lvl1pPr>
          </a:lstStyle>
          <a:p>
            <a:pPr lvl="0"/>
            <a:r>
              <a:rPr lang="en-US" dirty="0"/>
              <a:t>Author Name</a:t>
            </a:r>
          </a:p>
        </p:txBody>
      </p:sp>
    </p:spTree>
    <p:extLst>
      <p:ext uri="{BB962C8B-B14F-4D97-AF65-F5344CB8AC3E}">
        <p14:creationId xmlns:p14="http://schemas.microsoft.com/office/powerpoint/2010/main" val="39259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 Blank slide">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a:xfrm>
            <a:off x="468313" y="0"/>
            <a:ext cx="7678841" cy="1045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180000" bIns="180000" anchor="ctr" anchorCtr="0">
            <a:normAutofit/>
          </a:bodyPr>
          <a:lstStyle>
            <a:lvl1pPr>
              <a:defRPr lang="en-GB" altLang="en-US" sz="1800" b="1" kern="1200" dirty="0" smtClean="0"/>
            </a:lvl1pPr>
          </a:lstStyle>
          <a:p>
            <a:pPr lvl="0"/>
            <a:r>
              <a:rPr lang="en-US" altLang="en-US" dirty="0"/>
              <a:t>Click to edit Master title</a:t>
            </a:r>
            <a:endParaRPr lang="en-GB" altLang="en-US" dirty="0"/>
          </a:p>
        </p:txBody>
      </p:sp>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tx2"/>
                </a:solidFill>
              </a:rPr>
              <a:t>www.ecb.europa.eu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tx2"/>
                </a:solidFill>
              </a:defRPr>
            </a:lvl1pPr>
          </a:lstStyle>
          <a:p>
            <a:pPr>
              <a:defRPr/>
            </a:pPr>
            <a:fld id="{44320B71-EC71-4A7E-8C8A-9C555B387A1C}" type="slidenum">
              <a:rPr lang="en-GB" smtClean="0"/>
              <a:pPr>
                <a:defRPr/>
              </a:pPr>
              <a:t>‹#›</a:t>
            </a:fld>
            <a:endParaRPr lang="en-GB" dirty="0"/>
          </a:p>
        </p:txBody>
      </p:sp>
    </p:spTree>
    <p:extLst>
      <p:ext uri="{BB962C8B-B14F-4D97-AF65-F5344CB8AC3E}">
        <p14:creationId xmlns:p14="http://schemas.microsoft.com/office/powerpoint/2010/main" val="873848461"/>
      </p:ext>
    </p:extLst>
  </p:cSld>
  <p:clrMapOvr>
    <a:masterClrMapping/>
  </p:clrMapOvr>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hort - Blank slide">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userDrawn="1"/>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tx2"/>
                </a:solidFill>
              </a:rPr>
              <a:t>www.ecb.europa.eu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tx2"/>
                </a:solidFill>
              </a:defRPr>
            </a:lvl1pPr>
          </a:lstStyle>
          <a:p>
            <a:pPr>
              <a:defRPr/>
            </a:pPr>
            <a:fld id="{72AD2B4C-24FD-485E-ADAD-B1E3DC73B16B}" type="slidenum">
              <a:rPr lang="en-GB" smtClean="0"/>
              <a:pPr>
                <a:defRPr/>
              </a:pPr>
              <a:t>‹#›</a:t>
            </a:fld>
            <a:endParaRPr lang="en-GB" dirty="0"/>
          </a:p>
        </p:txBody>
      </p:sp>
      <p:sp>
        <p:nvSpPr>
          <p:cNvPr id="9" name="Text Placeholder 8">
            <a:extLst>
              <a:ext uri="{FF2B5EF4-FFF2-40B4-BE49-F238E27FC236}">
                <a16:creationId xmlns:a16="http://schemas.microsoft.com/office/drawing/2014/main" id="{0CD6ED72-10C0-2FC8-31F3-88399B216681}"/>
              </a:ext>
            </a:extLst>
          </p:cNvPr>
          <p:cNvSpPr>
            <a:spLocks noGrp="1"/>
          </p:cNvSpPr>
          <p:nvPr>
            <p:ph type="body" sz="quarter" idx="11"/>
          </p:nvPr>
        </p:nvSpPr>
        <p:spPr>
          <a:xfrm>
            <a:off x="468313" y="0"/>
            <a:ext cx="7776527" cy="1041400"/>
          </a:xfrm>
          <a:prstGeom prst="rect">
            <a:avLst/>
          </a:prstGeom>
        </p:spPr>
        <p:txBody>
          <a:bodyPr lIns="0" anchor="ctr" anchorCtr="0"/>
          <a:lstStyle>
            <a:lvl1pPr>
              <a:defRPr lang="en-US" altLang="en-US" sz="1800" b="1" kern="1200" dirty="0" smtClean="0">
                <a:solidFill>
                  <a:schemeClr val="tx2"/>
                </a:solidFill>
                <a:latin typeface="+mn-lt"/>
                <a:ea typeface="+mj-ea"/>
                <a:cs typeface="+mj-cs"/>
              </a:defRPr>
            </a:lvl1pPr>
          </a:lstStyle>
          <a:p>
            <a:pPr lvl="0" algn="l" rtl="0" eaLnBrk="1" fontAlgn="base" hangingPunct="1">
              <a:lnSpc>
                <a:spcPts val="2700"/>
              </a:lnSpc>
              <a:spcBef>
                <a:spcPct val="0"/>
              </a:spcBef>
              <a:spcAft>
                <a:spcPct val="0"/>
              </a:spcAft>
            </a:pPr>
            <a:r>
              <a:rPr lang="en-US" dirty="0"/>
              <a:t>Click to edit Master text styles</a:t>
            </a:r>
            <a:endParaRPr lang="en-GB" dirty="0"/>
          </a:p>
        </p:txBody>
      </p:sp>
    </p:spTree>
    <p:extLst>
      <p:ext uri="{BB962C8B-B14F-4D97-AF65-F5344CB8AC3E}">
        <p14:creationId xmlns:p14="http://schemas.microsoft.com/office/powerpoint/2010/main" val="118374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picture+text">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tx2"/>
                </a:solidFill>
              </a:rPr>
              <a:t>www.ecb.europa.eu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tx2"/>
                </a:solidFill>
              </a:defRPr>
            </a:lvl1pPr>
          </a:lstStyle>
          <a:p>
            <a:pPr>
              <a:defRPr/>
            </a:pPr>
            <a:fld id="{44320B71-EC71-4A7E-8C8A-9C555B387A1C}" type="slidenum">
              <a:rPr lang="en-GB" smtClean="0"/>
              <a:pPr>
                <a:defRPr/>
              </a:pPr>
              <a:t>‹#›</a:t>
            </a:fld>
            <a:endParaRPr lang="en-GB" dirty="0"/>
          </a:p>
        </p:txBody>
      </p:sp>
      <p:sp>
        <p:nvSpPr>
          <p:cNvPr id="3" name="Picture Placeholder 2">
            <a:extLst>
              <a:ext uri="{FF2B5EF4-FFF2-40B4-BE49-F238E27FC236}">
                <a16:creationId xmlns:a16="http://schemas.microsoft.com/office/drawing/2014/main" id="{C9507766-FE2D-266E-F906-D2D2CF5FC5F7}"/>
              </a:ext>
            </a:extLst>
          </p:cNvPr>
          <p:cNvSpPr>
            <a:spLocks noGrp="1"/>
          </p:cNvSpPr>
          <p:nvPr>
            <p:ph type="pic" sz="quarter" idx="21"/>
          </p:nvPr>
        </p:nvSpPr>
        <p:spPr>
          <a:xfrm>
            <a:off x="0" y="1045369"/>
            <a:ext cx="4195864" cy="3675856"/>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6" name="Text Placeholder 3">
            <a:extLst>
              <a:ext uri="{FF2B5EF4-FFF2-40B4-BE49-F238E27FC236}">
                <a16:creationId xmlns:a16="http://schemas.microsoft.com/office/drawing/2014/main" id="{89120EBF-62DA-DB3F-2CDF-3C660878188F}"/>
              </a:ext>
            </a:extLst>
          </p:cNvPr>
          <p:cNvSpPr>
            <a:spLocks noGrp="1"/>
          </p:cNvSpPr>
          <p:nvPr>
            <p:ph type="body" sz="quarter" idx="24"/>
          </p:nvPr>
        </p:nvSpPr>
        <p:spPr>
          <a:xfrm>
            <a:off x="4572000" y="1309991"/>
            <a:ext cx="4103688" cy="3222322"/>
          </a:xfrm>
          <a:prstGeom prst="rect">
            <a:avLst/>
          </a:prstGeom>
        </p:spPr>
        <p:txBody>
          <a:bodyPr/>
          <a:lstStyle>
            <a:lvl1pPr>
              <a:defRPr b="0"/>
            </a:lvl1pPr>
            <a:lvl2pPr>
              <a:defRPr b="0"/>
            </a:lvl2pPr>
            <a:lvl4pPr marL="1200150" indent="-285750">
              <a:buClr>
                <a:schemeClr val="accent3"/>
              </a:buClr>
              <a:buFont typeface="Arial" panose="020B0604020202020204" pitchFamily="34" charset="0"/>
              <a:buChar char="•"/>
              <a:defRPr sz="1400"/>
            </a:lvl4pPr>
            <a:lvl5pPr marL="1504950" indent="-285750">
              <a:buClr>
                <a:schemeClr val="accent3"/>
              </a:buClr>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Rectangle 4">
            <a:extLst>
              <a:ext uri="{FF2B5EF4-FFF2-40B4-BE49-F238E27FC236}">
                <a16:creationId xmlns:a16="http://schemas.microsoft.com/office/drawing/2014/main" id="{C397EAEA-9110-4B79-5A5A-2D6028DF2254}"/>
              </a:ext>
            </a:extLst>
          </p:cNvPr>
          <p:cNvSpPr>
            <a:spLocks noGrp="1" noChangeArrowheads="1"/>
          </p:cNvSpPr>
          <p:nvPr>
            <p:ph type="title"/>
          </p:nvPr>
        </p:nvSpPr>
        <p:spPr>
          <a:xfrm>
            <a:off x="468313" y="0"/>
            <a:ext cx="7678841" cy="1045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180000" bIns="180000" anchor="ctr" anchorCtr="0">
            <a:normAutofit/>
          </a:bodyPr>
          <a:lstStyle>
            <a:lvl1pPr>
              <a:defRPr lang="en-GB" altLang="en-US" sz="1800" b="1" kern="1200" dirty="0" smtClean="0"/>
            </a:lvl1pPr>
          </a:lstStyle>
          <a:p>
            <a:pPr lvl="0"/>
            <a:r>
              <a:rPr lang="en-US" altLang="en-US" dirty="0"/>
              <a:t>Click to edit Master title</a:t>
            </a:r>
            <a:endParaRPr lang="en-GB" altLang="en-US" dirty="0"/>
          </a:p>
        </p:txBody>
      </p:sp>
    </p:spTree>
    <p:extLst>
      <p:ext uri="{BB962C8B-B14F-4D97-AF65-F5344CB8AC3E}">
        <p14:creationId xmlns:p14="http://schemas.microsoft.com/office/powerpoint/2010/main" val="3980805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userDrawn="1"/>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dirty="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AAA2B01-B512-4650-90E0-024ED79178B0}" type="slidenum">
              <a:rPr/>
              <a:pPr>
                <a:defRPr/>
              </a:pPr>
              <a:t>‹#›</a:t>
            </a:fld>
            <a:endParaRPr dirty="0"/>
          </a:p>
        </p:txBody>
      </p:sp>
      <p:sp>
        <p:nvSpPr>
          <p:cNvPr id="2" name="Rectangle 4">
            <a:extLst>
              <a:ext uri="{FF2B5EF4-FFF2-40B4-BE49-F238E27FC236}">
                <a16:creationId xmlns:a16="http://schemas.microsoft.com/office/drawing/2014/main" id="{864CF711-8930-FD1E-9C3F-0CA1A7332599}"/>
              </a:ext>
            </a:extLst>
          </p:cNvPr>
          <p:cNvSpPr>
            <a:spLocks noGrp="1" noChangeArrowheads="1"/>
          </p:cNvSpPr>
          <p:nvPr>
            <p:ph type="title"/>
          </p:nvPr>
        </p:nvSpPr>
        <p:spPr>
          <a:xfrm>
            <a:off x="468313" y="0"/>
            <a:ext cx="7678841" cy="1045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180000" bIns="180000" anchor="ctr" anchorCtr="0">
            <a:normAutofit/>
          </a:bodyPr>
          <a:lstStyle>
            <a:lvl1pPr>
              <a:defRPr lang="en-GB" altLang="en-US" sz="1800" b="1" kern="1200" dirty="0" smtClean="0"/>
            </a:lvl1pPr>
          </a:lstStyle>
          <a:p>
            <a:pPr lvl="0"/>
            <a:r>
              <a:rPr lang="en-US" altLang="en-US" dirty="0"/>
              <a:t>Click to edit Master title</a:t>
            </a:r>
            <a:endParaRPr lang="en-GB" altLang="en-US" dirty="0"/>
          </a:p>
        </p:txBody>
      </p:sp>
    </p:spTree>
    <p:extLst>
      <p:ext uri="{BB962C8B-B14F-4D97-AF65-F5344CB8AC3E}">
        <p14:creationId xmlns:p14="http://schemas.microsoft.com/office/powerpoint/2010/main" val="270040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294" r:id="rId1"/>
    <p:sldLayoutId id="2147486321" r:id="rId2"/>
    <p:sldLayoutId id="2147486322" r:id="rId3"/>
    <p:sldLayoutId id="2147486300" r:id="rId4"/>
    <p:sldLayoutId id="2147486319" r:id="rId5"/>
    <p:sldLayoutId id="2147486318" r:id="rId6"/>
    <p:sldLayoutId id="2147486317" r:id="rId7"/>
    <p:sldLayoutId id="2147486363" r:id="rId8"/>
    <p:sldLayoutId id="2147486302" r:id="rId9"/>
    <p:sldLayoutId id="2147486304" r:id="rId10"/>
    <p:sldLayoutId id="2147486305" r:id="rId11"/>
    <p:sldLayoutId id="2147486306" r:id="rId12"/>
    <p:sldLayoutId id="2147486311" r:id="rId13"/>
    <p:sldLayoutId id="2147486312" r:id="rId14"/>
    <p:sldLayoutId id="2147486307" r:id="rId15"/>
    <p:sldLayoutId id="2147486364" r:id="rId16"/>
    <p:sldLayoutId id="2147486366" r:id="rId17"/>
    <p:sldLayoutId id="2147486365" r:id="rId18"/>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5465" userDrawn="1">
          <p15:clr>
            <a:srgbClr val="F26B43"/>
          </p15:clr>
        </p15:guide>
        <p15:guide id="5" pos="2880" userDrawn="1">
          <p15:clr>
            <a:srgbClr val="F26B43"/>
          </p15:clr>
        </p15:guide>
        <p15:guide id="6" orient="horz" pos="1620" userDrawn="1">
          <p15:clr>
            <a:srgbClr val="F26B43"/>
          </p15:clr>
        </p15:guide>
        <p15:guide id="7" pos="295" userDrawn="1">
          <p15:clr>
            <a:srgbClr val="F26B43"/>
          </p15:clr>
        </p15:guide>
        <p15:guide id="8" orient="horz" pos="305" userDrawn="1">
          <p15:clr>
            <a:srgbClr val="F26B43"/>
          </p15:clr>
        </p15:guide>
        <p15:guide id="9" orient="horz" pos="293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Tree>
    <p:extLst>
      <p:ext uri="{BB962C8B-B14F-4D97-AF65-F5344CB8AC3E}">
        <p14:creationId xmlns:p14="http://schemas.microsoft.com/office/powerpoint/2010/main" val="3833509863"/>
      </p:ext>
    </p:extLst>
  </p:cSld>
  <p:clrMap bg1="lt1" tx1="dk1" bg2="lt2" tx2="dk2" accent1="accent1" accent2="accent2" accent3="accent3" accent4="accent4" accent5="accent5" accent6="accent6" hlink="hlink" folHlink="folHlink"/>
  <p:sldLayoutIdLst>
    <p:sldLayoutId id="2147486369" r:id="rId1"/>
    <p:sldLayoutId id="2147486370" r:id="rId2"/>
    <p:sldLayoutId id="2147486371" r:id="rId3"/>
    <p:sldLayoutId id="2147486372" r:id="rId4"/>
    <p:sldLayoutId id="2147486373" r:id="rId5"/>
    <p:sldLayoutId id="2147486374" r:id="rId6"/>
    <p:sldLayoutId id="2147486375" r:id="rId7"/>
    <p:sldLayoutId id="2147486376" r:id="rId8"/>
    <p:sldLayoutId id="2147486377" r:id="rId9"/>
    <p:sldLayoutId id="2147486378" r:id="rId10"/>
    <p:sldLayoutId id="2147486379" r:id="rId11"/>
    <p:sldLayoutId id="2147486380" r:id="rId12"/>
    <p:sldLayoutId id="2147486381" r:id="rId13"/>
    <p:sldLayoutId id="2147486382" r:id="rId14"/>
    <p:sldLayoutId id="2147486383" r:id="rId15"/>
    <p:sldLayoutId id="2147486384" r:id="rId16"/>
    <p:sldLayoutId id="2147486385" r:id="rId17"/>
    <p:sldLayoutId id="2147486386" r:id="rId18"/>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epr.org/voxeu/columns/digital-euro-after-investigation-phase-demystifying-fears-about-bank" TargetMode="External"/><Relationship Id="rId2" Type="http://schemas.openxmlformats.org/officeDocument/2006/relationships/hyperlink" Target="https://papers.ssrn.com/sol3/papers.cfm?abstract_id=4782993"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0.png"/><Relationship Id="rId3" Type="http://schemas.openxmlformats.org/officeDocument/2006/relationships/image" Target="../media/image25.svg"/><Relationship Id="rId21" Type="http://schemas.openxmlformats.org/officeDocument/2006/relationships/image" Target="../media/image42.pn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hyperlink" Target="chrome-extension://efaidnbmnnnibpcajpcglclefindmkaj/https:/www.ecb.europa.eu/paym/digital_euro/investigation/profuse/shared/files/dedocs/ecb.dedocs220420.en.pdf" TargetMode="Externa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svg"/><Relationship Id="rId24" Type="http://schemas.openxmlformats.org/officeDocument/2006/relationships/image" Target="../media/image45.svg"/><Relationship Id="rId5" Type="http://schemas.openxmlformats.org/officeDocument/2006/relationships/image" Target="../media/image27.svg"/><Relationship Id="rId15" Type="http://schemas.openxmlformats.org/officeDocument/2006/relationships/image" Target="../media/image37.svg"/><Relationship Id="rId23" Type="http://schemas.openxmlformats.org/officeDocument/2006/relationships/image" Target="../media/image44.png"/><Relationship Id="rId10" Type="http://schemas.openxmlformats.org/officeDocument/2006/relationships/image" Target="../media/image32.png"/><Relationship Id="rId19" Type="http://schemas.openxmlformats.org/officeDocument/2006/relationships/image" Target="../media/image41.sv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 Id="rId22" Type="http://schemas.openxmlformats.org/officeDocument/2006/relationships/image" Target="../media/image43.sv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53.svg"/></Relationships>
</file>

<file path=ppt/slides/_rels/slide1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svg"/><Relationship Id="rId10" Type="http://schemas.openxmlformats.org/officeDocument/2006/relationships/image" Target="../media/image62.svg"/><Relationship Id="rId4" Type="http://schemas.openxmlformats.org/officeDocument/2006/relationships/image" Target="../media/image56.pn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70.svg"/></Relationships>
</file>

<file path=ppt/slides/_rels/slide17.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6.xml"/><Relationship Id="rId5" Type="http://schemas.openxmlformats.org/officeDocument/2006/relationships/image" Target="../media/image72.svg"/><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diagramData" Target="../diagrams/data2.xml"/><Relationship Id="rId3" Type="http://schemas.openxmlformats.org/officeDocument/2006/relationships/image" Target="../media/image74.svg"/><Relationship Id="rId7" Type="http://schemas.openxmlformats.org/officeDocument/2006/relationships/image" Target="../media/image78.emf"/><Relationship Id="rId12" Type="http://schemas.microsoft.com/office/2007/relationships/diagramDrawing" Target="../diagrams/drawing1.xml"/><Relationship Id="rId17" Type="http://schemas.microsoft.com/office/2007/relationships/diagramDrawing" Target="../diagrams/drawing2.xml"/><Relationship Id="rId2" Type="http://schemas.openxmlformats.org/officeDocument/2006/relationships/image" Target="../media/image73.png"/><Relationship Id="rId16" Type="http://schemas.openxmlformats.org/officeDocument/2006/relationships/diagramColors" Target="../diagrams/colors2.xml"/><Relationship Id="rId1" Type="http://schemas.openxmlformats.org/officeDocument/2006/relationships/slideLayout" Target="../slideLayouts/slideLayout6.xml"/><Relationship Id="rId6" Type="http://schemas.openxmlformats.org/officeDocument/2006/relationships/image" Target="../media/image77.emf"/><Relationship Id="rId11" Type="http://schemas.openxmlformats.org/officeDocument/2006/relationships/diagramColors" Target="../diagrams/colors1.xml"/><Relationship Id="rId5" Type="http://schemas.openxmlformats.org/officeDocument/2006/relationships/image" Target="../media/image76.emf"/><Relationship Id="rId15" Type="http://schemas.openxmlformats.org/officeDocument/2006/relationships/diagramQuickStyle" Target="../diagrams/quickStyle2.xml"/><Relationship Id="rId10" Type="http://schemas.openxmlformats.org/officeDocument/2006/relationships/diagramQuickStyle" Target="../diagrams/quickStyle1.xml"/><Relationship Id="rId4" Type="http://schemas.openxmlformats.org/officeDocument/2006/relationships/image" Target="../media/image75.emf"/><Relationship Id="rId9" Type="http://schemas.openxmlformats.org/officeDocument/2006/relationships/diagramLayout" Target="../diagrams/layout1.xml"/><Relationship Id="rId1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78.emf"/><Relationship Id="rId5" Type="http://schemas.openxmlformats.org/officeDocument/2006/relationships/image" Target="../media/image77.emf"/><Relationship Id="rId4" Type="http://schemas.openxmlformats.org/officeDocument/2006/relationships/image" Target="../media/image76.emf"/></Relationships>
</file>

<file path=ppt/slides/_rels/slide21.xml.rels><?xml version="1.0" encoding="UTF-8" standalone="yes"?>
<Relationships xmlns="http://schemas.openxmlformats.org/package/2006/relationships"><Relationship Id="rId3" Type="http://schemas.openxmlformats.org/officeDocument/2006/relationships/hyperlink" Target="https://www.ecb.europa.eu/paym/digital_euro/investigation/profuse/shared/files/dedocs/ecb.dedocs231018.en.pdf?6fbcce71a4be7bb3b8fabc51fb5c7e2d" TargetMode="External"/><Relationship Id="rId7" Type="http://schemas.openxmlformats.org/officeDocument/2006/relationships/hyperlink" Target="https://www.linkedin.com/showcase/digital-euro-official-page/?viewAsMember=true" TargetMode="External"/><Relationship Id="rId2" Type="http://schemas.openxmlformats.org/officeDocument/2006/relationships/hyperlink" Target="https://www.ecb.europa.eu/paym/digital_euro/faqs/html/ecb.faq_digital_euro.en.html" TargetMode="External"/><Relationship Id="rId1" Type="http://schemas.openxmlformats.org/officeDocument/2006/relationships/slideLayout" Target="../slideLayouts/slideLayout16.xml"/><Relationship Id="rId6" Type="http://schemas.openxmlformats.org/officeDocument/2006/relationships/hyperlink" Target="https://www.ecb.europa.eu/paym/digital_euro/investigation/profuse/shared/files/dedocs/ecb.dedocs231018_1.en.pdf" TargetMode="External"/><Relationship Id="rId5" Type="http://schemas.openxmlformats.org/officeDocument/2006/relationships/hyperlink" Target="https://www.ecb.europa.eu/paym/digital_euro/investigation/profuse/shared/files/dedocs/ecb.dedocs231018_2.en.pdf" TargetMode="External"/><Relationship Id="rId4" Type="http://schemas.openxmlformats.org/officeDocument/2006/relationships/hyperlink" Target="https://www.ecb.europa.eu/pub/pdf/legal/ecb.leg_con_2023_34.en.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hyperlink" Target="https://www.ecb.europa.eu/press/pr/date/2022/html/ecb.pr221220~62a7c988ef.en.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5ABDF2-98E5-BD20-3B8F-F6CADD0DB59E}"/>
              </a:ext>
            </a:extLst>
          </p:cNvPr>
          <p:cNvSpPr>
            <a:spLocks noGrp="1"/>
          </p:cNvSpPr>
          <p:nvPr>
            <p:ph type="ctrTitle"/>
          </p:nvPr>
        </p:nvSpPr>
        <p:spPr>
          <a:xfrm>
            <a:off x="468313" y="1834106"/>
            <a:ext cx="3074230" cy="1061987"/>
          </a:xfrm>
        </p:spPr>
        <p:txBody>
          <a:bodyPr/>
          <a:lstStyle/>
          <a:p>
            <a:r>
              <a:rPr lang="en-US" dirty="0"/>
              <a:t>DIGITAL EURO</a:t>
            </a:r>
            <a:br>
              <a:rPr lang="en-US" dirty="0"/>
            </a:br>
            <a:r>
              <a:rPr lang="en-US" sz="2400" b="0" dirty="0"/>
              <a:t>Cash in a digital age</a:t>
            </a:r>
            <a:endParaRPr lang="en-GB" b="0" dirty="0"/>
          </a:p>
        </p:txBody>
      </p:sp>
      <p:pic>
        <p:nvPicPr>
          <p:cNvPr id="12" name="Picture Placeholder 11">
            <a:extLst>
              <a:ext uri="{FF2B5EF4-FFF2-40B4-BE49-F238E27FC236}">
                <a16:creationId xmlns:a16="http://schemas.microsoft.com/office/drawing/2014/main" id="{79E66A1B-B04A-DD56-7CF7-8F2E3F258548}"/>
              </a:ext>
            </a:extLst>
          </p:cNvPr>
          <p:cNvPicPr>
            <a:picLocks noGrp="1" noChangeAspect="1"/>
          </p:cNvPicPr>
          <p:nvPr>
            <p:ph type="pic" sz="quarter" idx="22"/>
          </p:nvPr>
        </p:nvPicPr>
        <p:blipFill rotWithShape="1">
          <a:blip r:embed="rId3" cstate="print">
            <a:extLst>
              <a:ext uri="{28A0092B-C50C-407E-A947-70E740481C1C}">
                <a14:useLocalDpi xmlns:a14="http://schemas.microsoft.com/office/drawing/2010/main" val="0"/>
              </a:ext>
            </a:extLst>
          </a:blip>
          <a:srcRect l="25172"/>
          <a:stretch/>
        </p:blipFill>
        <p:spPr>
          <a:xfrm>
            <a:off x="3370263" y="0"/>
            <a:ext cx="5773737" cy="4340224"/>
          </a:xfrm>
        </p:spPr>
      </p:pic>
      <p:sp>
        <p:nvSpPr>
          <p:cNvPr id="9" name="Text Placeholder 7">
            <a:extLst>
              <a:ext uri="{FF2B5EF4-FFF2-40B4-BE49-F238E27FC236}">
                <a16:creationId xmlns:a16="http://schemas.microsoft.com/office/drawing/2014/main" id="{8EA9E53D-0461-DAB1-EADF-10DC28AB20D6}"/>
              </a:ext>
            </a:extLst>
          </p:cNvPr>
          <p:cNvSpPr txBox="1">
            <a:spLocks/>
          </p:cNvSpPr>
          <p:nvPr/>
        </p:nvSpPr>
        <p:spPr>
          <a:xfrm>
            <a:off x="3076078" y="4424273"/>
            <a:ext cx="5599610" cy="615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lgn="l" rtl="0" eaLnBrk="1" fontAlgn="base" hangingPunct="1">
              <a:spcBef>
                <a:spcPct val="30000"/>
              </a:spcBef>
              <a:spcAft>
                <a:spcPct val="0"/>
              </a:spcAft>
              <a:buClr>
                <a:schemeClr val="tx2"/>
              </a:buClr>
              <a:defRPr lang="en-US" altLang="en-US" sz="1800" b="1" dirty="0" smtClean="0">
                <a:solidFill>
                  <a:srgbClr val="003299"/>
                </a:solidFill>
                <a:latin typeface="+mn-lt"/>
                <a:ea typeface="+mn-ea"/>
                <a:cs typeface="+mn-cs"/>
              </a:defRPr>
            </a:lvl1pPr>
            <a:lvl2pPr marL="298450" algn="l" rtl="0" eaLnBrk="1" fontAlgn="base" hangingPunct="1">
              <a:spcBef>
                <a:spcPct val="0"/>
              </a:spcBef>
              <a:spcAft>
                <a:spcPct val="0"/>
              </a:spcAft>
              <a:defRPr lang="en-US" altLang="en-US" dirty="0" smtClean="0">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algn="r"/>
            <a:r>
              <a:rPr lang="en-GB" kern="0" dirty="0"/>
              <a:t>Ulrich Bindseil</a:t>
            </a:r>
          </a:p>
          <a:p>
            <a:pPr lvl="1" algn="r"/>
            <a:r>
              <a:rPr lang="en-US" sz="1600" b="0" i="0" dirty="0">
                <a:solidFill>
                  <a:srgbClr val="555555"/>
                </a:solidFill>
                <a:effectLst/>
                <a:latin typeface="Open Sans" pitchFamily="2" charset="0"/>
              </a:rPr>
              <a:t>Director General Market Infrastructure and Payments</a:t>
            </a:r>
            <a:endParaRPr lang="en-GB" sz="1600" kern="0" dirty="0"/>
          </a:p>
        </p:txBody>
      </p:sp>
      <p:sp>
        <p:nvSpPr>
          <p:cNvPr id="10" name="Text Placeholder 7">
            <a:extLst>
              <a:ext uri="{FF2B5EF4-FFF2-40B4-BE49-F238E27FC236}">
                <a16:creationId xmlns:a16="http://schemas.microsoft.com/office/drawing/2014/main" id="{8F15DF2E-A7B0-B965-04B0-FAB4AC7EC211}"/>
              </a:ext>
            </a:extLst>
          </p:cNvPr>
          <p:cNvSpPr txBox="1">
            <a:spLocks/>
          </p:cNvSpPr>
          <p:nvPr/>
        </p:nvSpPr>
        <p:spPr>
          <a:xfrm>
            <a:off x="468313" y="4408884"/>
            <a:ext cx="2543244" cy="594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rtl="0" eaLnBrk="1" fontAlgn="base" hangingPunct="1">
              <a:spcBef>
                <a:spcPct val="30000"/>
              </a:spcBef>
              <a:spcAft>
                <a:spcPct val="0"/>
              </a:spcAft>
              <a:buClr>
                <a:schemeClr val="tx2"/>
              </a:buClr>
              <a:defRPr lang="en-US" altLang="en-US" sz="1600" b="1" kern="1200" dirty="0" smtClean="0">
                <a:solidFill>
                  <a:schemeClr val="bg1"/>
                </a:solidFill>
                <a:latin typeface="Arial" pitchFamily="34" charset="0"/>
                <a:ea typeface="+mn-ea"/>
                <a:cs typeface="Arial" pitchFamily="34" charset="0"/>
              </a:defRPr>
            </a:lvl1pPr>
            <a:lvl2pPr marL="298450" algn="l" rtl="0" eaLnBrk="1" fontAlgn="base" hangingPunct="1">
              <a:spcBef>
                <a:spcPct val="0"/>
              </a:spcBef>
              <a:spcAft>
                <a:spcPct val="0"/>
              </a:spcAft>
              <a:defRPr lang="en-US" altLang="en-US" kern="1200" dirty="0" smtClean="0">
                <a:solidFill>
                  <a:schemeClr val="tx1"/>
                </a:solidFill>
                <a:latin typeface="Arial" pitchFamily="34" charset="0"/>
                <a:ea typeface="+mn-ea"/>
                <a:cs typeface="Arial" pitchFamily="34" charset="0"/>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r>
              <a:rPr lang="en-GB" dirty="0"/>
              <a:t>05/03/2024</a:t>
            </a:r>
          </a:p>
        </p:txBody>
      </p:sp>
    </p:spTree>
    <p:extLst>
      <p:ext uri="{BB962C8B-B14F-4D97-AF65-F5344CB8AC3E}">
        <p14:creationId xmlns:p14="http://schemas.microsoft.com/office/powerpoint/2010/main" val="19475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0472D5-79E5-C9C2-F92E-363926E873CD}"/>
              </a:ext>
            </a:extLst>
          </p:cNvPr>
          <p:cNvSpPr>
            <a:spLocks noGrp="1"/>
          </p:cNvSpPr>
          <p:nvPr>
            <p:ph type="sldNum" sz="quarter" idx="10"/>
          </p:nvPr>
        </p:nvSpPr>
        <p:spPr/>
        <p:txBody>
          <a:bodyPr/>
          <a:lstStyle/>
          <a:p>
            <a:pPr>
              <a:defRPr/>
            </a:pPr>
            <a:fld id="{72AD2B4C-24FD-485E-ADAD-B1E3DC73B16B}" type="slidenum">
              <a:rPr lang="en-GB" smtClean="0"/>
              <a:pPr>
                <a:defRPr/>
              </a:pPr>
              <a:t>10</a:t>
            </a:fld>
            <a:endParaRPr lang="en-GB" dirty="0"/>
          </a:p>
        </p:txBody>
      </p:sp>
      <p:sp>
        <p:nvSpPr>
          <p:cNvPr id="3" name="Text Placeholder 2">
            <a:extLst>
              <a:ext uri="{FF2B5EF4-FFF2-40B4-BE49-F238E27FC236}">
                <a16:creationId xmlns:a16="http://schemas.microsoft.com/office/drawing/2014/main" id="{A60F134E-89F5-5CF3-12AA-7DFA3C3B4A6B}"/>
              </a:ext>
            </a:extLst>
          </p:cNvPr>
          <p:cNvSpPr>
            <a:spLocks noGrp="1"/>
          </p:cNvSpPr>
          <p:nvPr>
            <p:ph type="body" sz="quarter" idx="11"/>
          </p:nvPr>
        </p:nvSpPr>
        <p:spPr/>
        <p:txBody>
          <a:bodyPr/>
          <a:lstStyle/>
          <a:p>
            <a:r>
              <a:rPr lang="en-US" dirty="0"/>
              <a:t>Holding limits and design features of digital euro</a:t>
            </a:r>
            <a:endParaRPr lang="en-GB" dirty="0"/>
          </a:p>
        </p:txBody>
      </p:sp>
      <p:sp>
        <p:nvSpPr>
          <p:cNvPr id="4" name="Content Placeholder 1">
            <a:extLst>
              <a:ext uri="{FF2B5EF4-FFF2-40B4-BE49-F238E27FC236}">
                <a16:creationId xmlns:a16="http://schemas.microsoft.com/office/drawing/2014/main" id="{B728CDED-D754-036A-7DBB-6A16ADAC1B1D}"/>
              </a:ext>
            </a:extLst>
          </p:cNvPr>
          <p:cNvSpPr txBox="1">
            <a:spLocks/>
          </p:cNvSpPr>
          <p:nvPr/>
        </p:nvSpPr>
        <p:spPr bwMode="auto">
          <a:xfrm>
            <a:off x="379413" y="8334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a:spcAft>
                <a:spcPts val="600"/>
              </a:spcAft>
              <a:buClr>
                <a:srgbClr val="003399"/>
              </a:buClr>
              <a:defRPr/>
            </a:pPr>
            <a:r>
              <a:rPr lang="en-US" sz="1800" kern="0" dirty="0">
                <a:solidFill>
                  <a:srgbClr val="585858"/>
                </a:solidFill>
                <a:latin typeface="Arial"/>
                <a:cs typeface="Arial"/>
              </a:rPr>
              <a:t>Holding limits per user will contribute together with other design choices to make the digital euro primarily a means of payment rather than a store of value</a:t>
            </a:r>
          </a:p>
          <a:p>
            <a:pPr marL="285750" indent="-285750">
              <a:spcAft>
                <a:spcPts val="600"/>
              </a:spcAft>
              <a:buClr>
                <a:srgbClr val="003399"/>
              </a:buClr>
              <a:buFont typeface="Arial" panose="020B0604020202020204" pitchFamily="34" charset="0"/>
              <a:buChar char="•"/>
              <a:defRPr/>
            </a:pPr>
            <a:r>
              <a:rPr lang="en-US" sz="1400" b="1" kern="0" dirty="0">
                <a:solidFill>
                  <a:schemeClr val="accent3"/>
                </a:solidFill>
                <a:latin typeface="Arial"/>
                <a:cs typeface="Arial"/>
              </a:rPr>
              <a:t>Zero remuneration</a:t>
            </a:r>
            <a:r>
              <a:rPr lang="en-US" sz="1400" kern="0" dirty="0">
                <a:solidFill>
                  <a:srgbClr val="585858"/>
                </a:solidFill>
                <a:latin typeface="Arial"/>
                <a:cs typeface="Arial"/>
              </a:rPr>
              <a:t>: digital euro will not be remunerated, just like cash</a:t>
            </a:r>
          </a:p>
          <a:p>
            <a:pPr marL="285750" indent="-285750">
              <a:spcAft>
                <a:spcPts val="600"/>
              </a:spcAft>
              <a:buClr>
                <a:srgbClr val="003399"/>
              </a:buClr>
              <a:buFont typeface="Arial" panose="020B0604020202020204" pitchFamily="34" charset="0"/>
              <a:buChar char="•"/>
              <a:defRPr/>
            </a:pPr>
            <a:r>
              <a:rPr lang="en-US" sz="1400" b="1" kern="0" dirty="0">
                <a:solidFill>
                  <a:schemeClr val="accent3"/>
                </a:solidFill>
                <a:latin typeface="Arial"/>
                <a:cs typeface="Arial"/>
              </a:rPr>
              <a:t>“Reverse waterfall” functionality</a:t>
            </a:r>
            <a:r>
              <a:rPr lang="en-US" sz="1400" kern="0" dirty="0">
                <a:solidFill>
                  <a:srgbClr val="585858"/>
                </a:solidFill>
                <a:latin typeface="Arial"/>
                <a:cs typeface="Arial"/>
              </a:rPr>
              <a:t>: people can link digital euro to a payment account, such that they do not need to hold large amounts of digital euro to be sure they can always make payments</a:t>
            </a:r>
          </a:p>
          <a:p>
            <a:pPr marL="285750" indent="-285750">
              <a:spcAft>
                <a:spcPts val="600"/>
              </a:spcAft>
              <a:buClr>
                <a:srgbClr val="003399"/>
              </a:buClr>
              <a:buFont typeface="Arial" panose="020B0604020202020204" pitchFamily="34" charset="0"/>
              <a:buChar char="•"/>
              <a:defRPr/>
            </a:pPr>
            <a:r>
              <a:rPr lang="en-US" sz="1400" b="1" kern="0" dirty="0">
                <a:solidFill>
                  <a:schemeClr val="accent3"/>
                </a:solidFill>
                <a:latin typeface="Arial"/>
                <a:cs typeface="Arial"/>
              </a:rPr>
              <a:t>Zero holding limits for merchants</a:t>
            </a:r>
            <a:r>
              <a:rPr lang="en-US" sz="1400" b="1" kern="0" dirty="0">
                <a:solidFill>
                  <a:srgbClr val="585858"/>
                </a:solidFill>
                <a:latin typeface="Arial"/>
                <a:cs typeface="Arial"/>
              </a:rPr>
              <a:t>: </a:t>
            </a:r>
            <a:r>
              <a:rPr lang="en-US" sz="1400" kern="0" dirty="0">
                <a:solidFill>
                  <a:srgbClr val="585858"/>
                </a:solidFill>
                <a:latin typeface="Arial"/>
                <a:cs typeface="Arial"/>
              </a:rPr>
              <a:t>merchants would not be able to hold digital euro, without constraining their ability to accept digital euro (“waterfall” functionality)</a:t>
            </a:r>
          </a:p>
          <a:p>
            <a:pPr marL="285750" indent="-285750">
              <a:spcAft>
                <a:spcPts val="600"/>
              </a:spcAft>
              <a:buClr>
                <a:srgbClr val="003399"/>
              </a:buClr>
              <a:buFont typeface="Arial" panose="020B0604020202020204" pitchFamily="34" charset="0"/>
              <a:buChar char="•"/>
              <a:defRPr/>
            </a:pPr>
            <a:endParaRPr lang="en-US" sz="1400" kern="0" dirty="0">
              <a:solidFill>
                <a:srgbClr val="585858"/>
              </a:solidFill>
              <a:latin typeface="Arial"/>
              <a:cs typeface="Arial"/>
            </a:endParaRPr>
          </a:p>
          <a:p>
            <a:pPr marL="285750" indent="-285750">
              <a:spcAft>
                <a:spcPts val="600"/>
              </a:spcAft>
              <a:buClr>
                <a:srgbClr val="003399"/>
              </a:buClr>
              <a:buFont typeface="Arial" panose="020B0604020202020204" pitchFamily="34" charset="0"/>
              <a:buChar char="•"/>
              <a:defRPr/>
            </a:pPr>
            <a:endParaRPr lang="en-US" sz="1400" kern="0" dirty="0">
              <a:solidFill>
                <a:srgbClr val="585858"/>
              </a:solidFill>
              <a:latin typeface="Arial"/>
              <a:cs typeface="Arial"/>
            </a:endParaRPr>
          </a:p>
          <a:p>
            <a:pPr marL="285750" indent="-285750">
              <a:spcAft>
                <a:spcPts val="600"/>
              </a:spcAft>
              <a:buClr>
                <a:srgbClr val="003399"/>
              </a:buClr>
              <a:buFont typeface="Arial" panose="020B0604020202020204" pitchFamily="34" charset="0"/>
              <a:buChar char="•"/>
              <a:defRPr/>
            </a:pPr>
            <a:r>
              <a:rPr lang="en-US" sz="1400" kern="0" dirty="0">
                <a:solidFill>
                  <a:srgbClr val="585858"/>
                </a:solidFill>
                <a:latin typeface="Arial"/>
                <a:cs typeface="Arial"/>
                <a:hlinkClick r:id="rId2"/>
              </a:rPr>
              <a:t>“Macro-economic modelling of CBDC: A critical review” </a:t>
            </a:r>
            <a:r>
              <a:rPr lang="en-US" sz="1400" kern="0" dirty="0">
                <a:solidFill>
                  <a:srgbClr val="585858"/>
                </a:solidFill>
                <a:latin typeface="Arial"/>
                <a:cs typeface="Arial"/>
              </a:rPr>
              <a:t>U. Bindseil and R. Senner, April 2024</a:t>
            </a:r>
          </a:p>
          <a:p>
            <a:pPr marL="285750" indent="-285750">
              <a:spcAft>
                <a:spcPts val="600"/>
              </a:spcAft>
              <a:buClr>
                <a:srgbClr val="003399"/>
              </a:buClr>
              <a:buFont typeface="Arial" panose="020B0604020202020204" pitchFamily="34" charset="0"/>
              <a:buChar char="•"/>
              <a:defRPr/>
            </a:pPr>
            <a:r>
              <a:rPr lang="en-GB" sz="1400" kern="0" dirty="0">
                <a:solidFill>
                  <a:srgbClr val="585858"/>
                </a:solidFill>
                <a:latin typeface="Arial"/>
                <a:cs typeface="Arial"/>
                <a:hlinkClick r:id="rId3"/>
              </a:rPr>
              <a:t>“The digital euro after the investigation phase: Demystifying fears about bank disintermediation”,  </a:t>
            </a:r>
            <a:r>
              <a:rPr lang="en-GB" sz="1400" kern="0" dirty="0">
                <a:solidFill>
                  <a:srgbClr val="585858"/>
                </a:solidFill>
                <a:latin typeface="Arial"/>
                <a:cs typeface="Arial"/>
              </a:rPr>
              <a:t>U. Bindseil, P. Cipollone and R. Senner, February 2024 </a:t>
            </a:r>
            <a:r>
              <a:rPr lang="en-US" sz="1400" kern="0" dirty="0">
                <a:solidFill>
                  <a:srgbClr val="585858"/>
                </a:solidFill>
                <a:latin typeface="Arial"/>
                <a:cs typeface="Arial"/>
              </a:rPr>
              <a:t> </a:t>
            </a:r>
          </a:p>
        </p:txBody>
      </p:sp>
      <p:sp>
        <p:nvSpPr>
          <p:cNvPr id="5" name="Text Placeholder 2">
            <a:extLst>
              <a:ext uri="{FF2B5EF4-FFF2-40B4-BE49-F238E27FC236}">
                <a16:creationId xmlns:a16="http://schemas.microsoft.com/office/drawing/2014/main" id="{51B0369F-A0FB-81CA-B8C5-C5D08D5F7F57}"/>
              </a:ext>
            </a:extLst>
          </p:cNvPr>
          <p:cNvSpPr txBox="1">
            <a:spLocks/>
          </p:cNvSpPr>
          <p:nvPr/>
        </p:nvSpPr>
        <p:spPr>
          <a:xfrm>
            <a:off x="169863" y="2705100"/>
            <a:ext cx="7776527" cy="1041400"/>
          </a:xfrm>
          <a:prstGeom prst="rect">
            <a:avLst/>
          </a:prstGeom>
        </p:spPr>
        <p:txBody>
          <a:bodyPr lIns="0" anchor="ctr" anchorCtr="0"/>
          <a:lstStyle>
            <a:lvl1pPr algn="l" rtl="0" eaLnBrk="1" fontAlgn="base" hangingPunct="1">
              <a:spcBef>
                <a:spcPct val="30000"/>
              </a:spcBef>
              <a:spcAft>
                <a:spcPct val="0"/>
              </a:spcAft>
              <a:buClr>
                <a:schemeClr val="tx2"/>
              </a:buClr>
              <a:defRPr lang="en-US" altLang="en-US" sz="1800" b="1" kern="1200" dirty="0" smtClean="0">
                <a:solidFill>
                  <a:schemeClr val="tx2"/>
                </a:solidFill>
                <a:latin typeface="+mn-lt"/>
                <a:ea typeface="+mj-ea"/>
                <a:cs typeface="+mj-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r>
              <a:rPr lang="en-GB" dirty="0"/>
              <a:t>Design impacts on macro-economic and financial stability implications of digital euro</a:t>
            </a:r>
          </a:p>
        </p:txBody>
      </p:sp>
    </p:spTree>
    <p:extLst>
      <p:ext uri="{BB962C8B-B14F-4D97-AF65-F5344CB8AC3E}">
        <p14:creationId xmlns:p14="http://schemas.microsoft.com/office/powerpoint/2010/main" val="3410720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0472D5-79E5-C9C2-F92E-363926E873CD}"/>
              </a:ext>
            </a:extLst>
          </p:cNvPr>
          <p:cNvSpPr>
            <a:spLocks noGrp="1"/>
          </p:cNvSpPr>
          <p:nvPr>
            <p:ph type="sldNum" sz="quarter" idx="10"/>
          </p:nvPr>
        </p:nvSpPr>
        <p:spPr/>
        <p:txBody>
          <a:bodyPr/>
          <a:lstStyle/>
          <a:p>
            <a:pPr>
              <a:defRPr/>
            </a:pPr>
            <a:fld id="{72AD2B4C-24FD-485E-ADAD-B1E3DC73B16B}" type="slidenum">
              <a:rPr lang="en-GB" smtClean="0"/>
              <a:pPr>
                <a:defRPr/>
              </a:pPr>
              <a:t>11</a:t>
            </a:fld>
            <a:endParaRPr lang="en-GB" dirty="0"/>
          </a:p>
        </p:txBody>
      </p:sp>
      <p:sp>
        <p:nvSpPr>
          <p:cNvPr id="3" name="Text Placeholder 2">
            <a:extLst>
              <a:ext uri="{FF2B5EF4-FFF2-40B4-BE49-F238E27FC236}">
                <a16:creationId xmlns:a16="http://schemas.microsoft.com/office/drawing/2014/main" id="{A60F134E-89F5-5CF3-12AA-7DFA3C3B4A6B}"/>
              </a:ext>
            </a:extLst>
          </p:cNvPr>
          <p:cNvSpPr>
            <a:spLocks noGrp="1"/>
          </p:cNvSpPr>
          <p:nvPr>
            <p:ph type="body" sz="quarter" idx="11"/>
          </p:nvPr>
        </p:nvSpPr>
        <p:spPr/>
        <p:txBody>
          <a:bodyPr/>
          <a:lstStyle/>
          <a:p>
            <a:r>
              <a:rPr lang="en-US" dirty="0"/>
              <a:t>Draft legislation balances objectives for setting holding limits</a:t>
            </a:r>
            <a:endParaRPr lang="en-GB" dirty="0"/>
          </a:p>
        </p:txBody>
      </p:sp>
      <p:sp>
        <p:nvSpPr>
          <p:cNvPr id="4" name="Content Placeholder 1">
            <a:extLst>
              <a:ext uri="{FF2B5EF4-FFF2-40B4-BE49-F238E27FC236}">
                <a16:creationId xmlns:a16="http://schemas.microsoft.com/office/drawing/2014/main" id="{B728CDED-D754-036A-7DBB-6A16ADAC1B1D}"/>
              </a:ext>
            </a:extLst>
          </p:cNvPr>
          <p:cNvSpPr txBox="1">
            <a:spLocks/>
          </p:cNvSpPr>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marR="0" lvl="0" indent="0" algn="just" defTabSz="914400" rtl="0" eaLnBrk="1" fontAlgn="base" latinLnBrk="0" hangingPunct="1">
              <a:lnSpc>
                <a:spcPct val="107000"/>
              </a:lnSpc>
              <a:spcBef>
                <a:spcPct val="30000"/>
              </a:spcBef>
              <a:spcAft>
                <a:spcPts val="800"/>
              </a:spcAft>
              <a:buClr>
                <a:srgbClr val="003399"/>
              </a:buClr>
              <a:buSzTx/>
              <a:buFontTx/>
              <a:buNone/>
              <a:tabLst/>
              <a:defRPr/>
            </a:pPr>
            <a:r>
              <a:rPr kumimoji="0" lang="en-US" sz="1800" b="0" i="0" u="none" strike="noStrike" kern="0" cap="none" spc="0" normalizeH="0" baseline="0" noProof="0" dirty="0">
                <a:ln>
                  <a:noFill/>
                </a:ln>
                <a:solidFill>
                  <a:srgbClr val="585858"/>
                </a:solidFill>
                <a:effectLst/>
                <a:uLnTx/>
                <a:uFillTx/>
                <a:latin typeface="Arial"/>
                <a:ea typeface="+mn-ea"/>
                <a:cs typeface="Arial"/>
              </a:rPr>
              <a:t>Article 15.1 of the proposed digital euro regulation lays down three objectives…</a:t>
            </a:r>
          </a:p>
          <a:p>
            <a:pPr marL="342900" marR="0" lvl="0" indent="-342900" algn="l" defTabSz="914400" rtl="0" eaLnBrk="1" fontAlgn="base" latinLnBrk="0" hangingPunct="1">
              <a:lnSpc>
                <a:spcPct val="100000"/>
              </a:lnSpc>
              <a:spcBef>
                <a:spcPct val="30000"/>
              </a:spcBef>
              <a:spcAft>
                <a:spcPct val="0"/>
              </a:spcAft>
              <a:buClr>
                <a:srgbClr val="003399"/>
              </a:buClr>
              <a:buSzTx/>
              <a:buFont typeface="Calibri" panose="020F0502020204030204" pitchFamily="34" charset="0"/>
              <a:buChar char="-"/>
              <a:tabLst/>
              <a:defRPr/>
            </a:pPr>
            <a:r>
              <a:rPr kumimoji="0" lang="en-GB" sz="1400" b="0" i="0" u="none" strike="noStrike" kern="0" cap="none" spc="0" normalizeH="0" baseline="0" noProof="0" dirty="0">
                <a:ln>
                  <a:noFill/>
                </a:ln>
                <a:solidFill>
                  <a:srgbClr val="585858"/>
                </a:solidFill>
                <a:effectLst/>
                <a:uLnTx/>
                <a:uFillTx/>
                <a:latin typeface="Arial"/>
                <a:ea typeface="+mn-ea"/>
                <a:cs typeface="Arial"/>
              </a:rPr>
              <a:t>Enable natural and legal persons to access and use digital euro (“usability”)</a:t>
            </a:r>
          </a:p>
          <a:p>
            <a:pPr marL="342900" marR="0" lvl="0" indent="-342900" algn="l" defTabSz="914400" rtl="0" eaLnBrk="1" fontAlgn="base" latinLnBrk="0" hangingPunct="1">
              <a:lnSpc>
                <a:spcPct val="100000"/>
              </a:lnSpc>
              <a:spcBef>
                <a:spcPct val="30000"/>
              </a:spcBef>
              <a:spcAft>
                <a:spcPct val="0"/>
              </a:spcAft>
              <a:buClr>
                <a:srgbClr val="003399"/>
              </a:buClr>
              <a:buSzTx/>
              <a:buFont typeface="Calibri" panose="020F0502020204030204" pitchFamily="34" charset="0"/>
              <a:buChar char="-"/>
              <a:tabLst/>
              <a:defRPr/>
            </a:pPr>
            <a:r>
              <a:rPr kumimoji="0" lang="en-GB" sz="1400" b="0" i="0" u="none" strike="noStrike" kern="0" cap="none" spc="0" normalizeH="0" baseline="0" noProof="0" dirty="0">
                <a:ln>
                  <a:noFill/>
                </a:ln>
                <a:solidFill>
                  <a:srgbClr val="585858"/>
                </a:solidFill>
                <a:effectLst/>
                <a:uLnTx/>
                <a:uFillTx/>
                <a:latin typeface="Arial"/>
                <a:ea typeface="+mn-ea"/>
                <a:cs typeface="Arial"/>
              </a:rPr>
              <a:t>Define and implement monetary policy (“monetary policy and its implementation”)</a:t>
            </a:r>
          </a:p>
          <a:p>
            <a:pPr marL="342900" marR="0" lvl="0" indent="-342900" algn="l" defTabSz="914400" rtl="0" eaLnBrk="1" fontAlgn="base" latinLnBrk="0" hangingPunct="1">
              <a:lnSpc>
                <a:spcPct val="100000"/>
              </a:lnSpc>
              <a:spcBef>
                <a:spcPct val="30000"/>
              </a:spcBef>
              <a:spcAft>
                <a:spcPct val="0"/>
              </a:spcAft>
              <a:buClr>
                <a:srgbClr val="003399"/>
              </a:buClr>
              <a:buSzTx/>
              <a:buFont typeface="Calibri" panose="020F0502020204030204" pitchFamily="34" charset="0"/>
              <a:buChar char="-"/>
              <a:tabLst/>
              <a:defRPr/>
            </a:pPr>
            <a:r>
              <a:rPr kumimoji="0" lang="en-GB" sz="1400" b="0" i="0" u="none" strike="noStrike" kern="0" cap="none" spc="0" normalizeH="0" baseline="0" noProof="0" dirty="0">
                <a:ln>
                  <a:noFill/>
                </a:ln>
                <a:solidFill>
                  <a:srgbClr val="585858"/>
                </a:solidFill>
                <a:effectLst/>
                <a:uLnTx/>
                <a:uFillTx/>
                <a:latin typeface="Arial"/>
                <a:ea typeface="+mn-ea"/>
                <a:cs typeface="Arial"/>
              </a:rPr>
              <a:t>Contribute to the stability of the financial system (“financial stability and banking supervision”)</a:t>
            </a:r>
          </a:p>
          <a:p>
            <a:pPr marL="0" marR="0" lvl="0" indent="0" algn="l" defTabSz="914400" rtl="0" eaLnBrk="1" fontAlgn="base" latinLnBrk="0" hangingPunct="1">
              <a:lnSpc>
                <a:spcPct val="100000"/>
              </a:lnSpc>
              <a:spcBef>
                <a:spcPct val="30000"/>
              </a:spcBef>
              <a:spcAft>
                <a:spcPct val="0"/>
              </a:spcAft>
              <a:buClr>
                <a:srgbClr val="003399"/>
              </a:buClr>
              <a:buSzTx/>
              <a:buFontTx/>
              <a:buNone/>
              <a:tabLst/>
              <a:defRPr/>
            </a:pPr>
            <a:endParaRPr kumimoji="0" lang="en-US" sz="1400" b="0" i="0" u="none" strike="noStrike" kern="0" cap="none" spc="0" normalizeH="0" baseline="0" noProof="0" dirty="0">
              <a:ln>
                <a:noFill/>
              </a:ln>
              <a:solidFill>
                <a:srgbClr val="585858"/>
              </a:solidFill>
              <a:effectLst/>
              <a:uLnTx/>
              <a:uFillTx/>
              <a:latin typeface="Arial"/>
              <a:ea typeface="+mn-ea"/>
              <a:cs typeface="Arial"/>
            </a:endParaRPr>
          </a:p>
          <a:p>
            <a:pPr marL="0" marR="0" lvl="0" indent="0" algn="just" defTabSz="914400" rtl="0" eaLnBrk="1" fontAlgn="base" latinLnBrk="0" hangingPunct="1">
              <a:lnSpc>
                <a:spcPct val="107000"/>
              </a:lnSpc>
              <a:spcBef>
                <a:spcPct val="30000"/>
              </a:spcBef>
              <a:spcAft>
                <a:spcPts val="800"/>
              </a:spcAft>
              <a:buClr>
                <a:srgbClr val="003399"/>
              </a:buClr>
              <a:buSzTx/>
              <a:buFontTx/>
              <a:buNone/>
              <a:tabLst/>
              <a:defRPr/>
            </a:pPr>
            <a:r>
              <a:rPr kumimoji="0" lang="en-US" sz="1800" b="0" i="0" u="none" strike="noStrike" kern="0" cap="none" spc="0" normalizeH="0" baseline="0" noProof="0" dirty="0">
                <a:ln>
                  <a:noFill/>
                </a:ln>
                <a:solidFill>
                  <a:srgbClr val="585858"/>
                </a:solidFill>
                <a:effectLst/>
                <a:uLnTx/>
                <a:uFillTx/>
                <a:latin typeface="Arial"/>
                <a:ea typeface="+mn-ea"/>
                <a:cs typeface="Arial"/>
              </a:rPr>
              <a:t>…which relate to the </a:t>
            </a:r>
            <a:r>
              <a:rPr kumimoji="0" lang="en-US" sz="1800" b="0" i="0" u="none" strike="noStrike" kern="0" cap="none" spc="0" normalizeH="0" baseline="0" noProof="0" dirty="0" err="1">
                <a:ln>
                  <a:noFill/>
                </a:ln>
                <a:solidFill>
                  <a:srgbClr val="585858"/>
                </a:solidFill>
                <a:effectLst/>
                <a:uLnTx/>
                <a:uFillTx/>
                <a:latin typeface="Arial"/>
                <a:ea typeface="+mn-ea"/>
                <a:cs typeface="Arial"/>
              </a:rPr>
              <a:t>Eurosystem’s</a:t>
            </a:r>
            <a:r>
              <a:rPr kumimoji="0" lang="en-US" sz="1800" b="0" i="0" u="none" strike="noStrike" kern="0" cap="none" spc="0" normalizeH="0" baseline="0" noProof="0" dirty="0">
                <a:ln>
                  <a:noFill/>
                </a:ln>
                <a:solidFill>
                  <a:srgbClr val="585858"/>
                </a:solidFill>
                <a:effectLst/>
                <a:uLnTx/>
                <a:uFillTx/>
                <a:latin typeface="Arial"/>
                <a:ea typeface="+mn-ea"/>
                <a:cs typeface="Arial"/>
              </a:rPr>
              <a:t> investigation phase findings:</a:t>
            </a:r>
            <a:endParaRPr kumimoji="0" lang="en-GB" sz="1800" b="0" i="0" u="none" strike="noStrike" kern="0" cap="none" spc="0" normalizeH="0" baseline="0" noProof="0" dirty="0">
              <a:ln>
                <a:noFill/>
              </a:ln>
              <a:solidFill>
                <a:srgbClr val="585858"/>
              </a:solidFill>
              <a:effectLst/>
              <a:uLnTx/>
              <a:uFillTx/>
              <a:latin typeface="Arial"/>
              <a:ea typeface="+mn-ea"/>
              <a:cs typeface="Arial"/>
            </a:endParaRPr>
          </a:p>
          <a:p>
            <a:pPr marL="285750" marR="0" lvl="0" indent="-285750" algn="l" defTabSz="914400" rtl="0" eaLnBrk="1" fontAlgn="base" latinLnBrk="0" hangingPunct="1">
              <a:lnSpc>
                <a:spcPct val="100000"/>
              </a:lnSpc>
              <a:spcBef>
                <a:spcPct val="30000"/>
              </a:spcBef>
              <a:spcAft>
                <a:spcPts val="600"/>
              </a:spcAft>
              <a:buClr>
                <a:srgbClr val="003399"/>
              </a:buClr>
              <a:buSzTx/>
              <a:buFont typeface="Arial" panose="020B0604020202020204" pitchFamily="34" charset="0"/>
              <a:buChar char="•"/>
              <a:tabLst/>
              <a:defRPr/>
            </a:pPr>
            <a:r>
              <a:rPr kumimoji="0" lang="en-GB" sz="1400" b="1" i="0" u="none" strike="noStrike" kern="0" cap="none" spc="0" normalizeH="0" baseline="0" noProof="0" dirty="0">
                <a:ln>
                  <a:noFill/>
                </a:ln>
                <a:solidFill>
                  <a:schemeClr val="accent3"/>
                </a:solidFill>
                <a:effectLst/>
                <a:uLnTx/>
                <a:uFillTx/>
                <a:latin typeface="Arial"/>
                <a:ea typeface="+mn-ea"/>
                <a:cs typeface="Arial"/>
              </a:rPr>
              <a:t>Preserve freedom of access </a:t>
            </a:r>
            <a:r>
              <a:rPr kumimoji="0" lang="en-GB" sz="1400" b="0" i="0" u="none" strike="noStrike" kern="0" cap="none" spc="0" normalizeH="0" baseline="0" noProof="0" dirty="0">
                <a:ln>
                  <a:noFill/>
                </a:ln>
                <a:solidFill>
                  <a:srgbClr val="585858"/>
                </a:solidFill>
                <a:effectLst/>
                <a:uLnTx/>
                <a:uFillTx/>
                <a:latin typeface="Arial"/>
                <a:ea typeface="+mn-ea"/>
                <a:cs typeface="Arial"/>
              </a:rPr>
              <a:t>to a public good such as central bank money and </a:t>
            </a:r>
            <a:r>
              <a:rPr kumimoji="0" lang="en-GB" sz="1400" b="1" i="0" u="none" strike="noStrike" kern="0" cap="none" spc="0" normalizeH="0" baseline="0" noProof="0" dirty="0">
                <a:ln>
                  <a:noFill/>
                </a:ln>
                <a:solidFill>
                  <a:schemeClr val="accent3"/>
                </a:solidFill>
                <a:effectLst/>
                <a:uLnTx/>
                <a:uFillTx/>
                <a:latin typeface="Arial"/>
                <a:ea typeface="+mn-ea"/>
                <a:cs typeface="Arial"/>
              </a:rPr>
              <a:t>e</a:t>
            </a:r>
            <a:r>
              <a:rPr kumimoji="0" lang="en-US" sz="1400" b="1" i="0" u="none" strike="noStrike" kern="0" cap="none" spc="0" normalizeH="0" baseline="0" noProof="0" dirty="0" err="1">
                <a:ln>
                  <a:noFill/>
                </a:ln>
                <a:solidFill>
                  <a:schemeClr val="accent3"/>
                </a:solidFill>
                <a:effectLst/>
                <a:uLnTx/>
                <a:uFillTx/>
                <a:latin typeface="Arial"/>
                <a:ea typeface="+mn-ea"/>
                <a:cs typeface="Arial"/>
              </a:rPr>
              <a:t>nsure</a:t>
            </a:r>
            <a:r>
              <a:rPr kumimoji="0" lang="en-US" sz="1400" b="1" i="0" u="none" strike="noStrike" kern="0" cap="none" spc="0" normalizeH="0" baseline="0" noProof="0" dirty="0">
                <a:ln>
                  <a:noFill/>
                </a:ln>
                <a:solidFill>
                  <a:schemeClr val="accent3"/>
                </a:solidFill>
                <a:effectLst/>
                <a:uLnTx/>
                <a:uFillTx/>
                <a:latin typeface="Arial"/>
                <a:ea typeface="+mn-ea"/>
                <a:cs typeface="Arial"/>
              </a:rPr>
              <a:t> a ‘best in </a:t>
            </a:r>
            <a:r>
              <a:rPr kumimoji="0" lang="en-US" sz="1400" b="1" i="0" u="none" strike="noStrike" kern="0" cap="none" spc="0" normalizeH="0" baseline="0" noProof="0" dirty="0" err="1">
                <a:ln>
                  <a:noFill/>
                </a:ln>
                <a:solidFill>
                  <a:schemeClr val="accent3"/>
                </a:solidFill>
                <a:effectLst/>
                <a:uLnTx/>
                <a:uFillTx/>
                <a:latin typeface="Arial"/>
                <a:ea typeface="+mn-ea"/>
                <a:cs typeface="Arial"/>
              </a:rPr>
              <a:t>class’</a:t>
            </a:r>
            <a:r>
              <a:rPr kumimoji="0" lang="en-US" sz="1400" b="1" i="0" u="none" strike="noStrike" kern="0" cap="none" spc="0" normalizeH="0" baseline="0" noProof="0" dirty="0">
                <a:ln>
                  <a:noFill/>
                </a:ln>
                <a:solidFill>
                  <a:schemeClr val="accent3"/>
                </a:solidFill>
                <a:effectLst/>
                <a:uLnTx/>
                <a:uFillTx/>
                <a:latin typeface="Arial"/>
                <a:ea typeface="+mn-ea"/>
                <a:cs typeface="Arial"/>
              </a:rPr>
              <a:t> user experience </a:t>
            </a:r>
            <a:r>
              <a:rPr kumimoji="0" lang="en-US" sz="1400" b="0" i="0" u="none" strike="noStrike" kern="0" cap="none" spc="0" normalizeH="0" baseline="0" noProof="0" dirty="0">
                <a:ln>
                  <a:noFill/>
                </a:ln>
                <a:solidFill>
                  <a:srgbClr val="585858"/>
                </a:solidFill>
                <a:effectLst/>
                <a:uLnTx/>
                <a:uFillTx/>
                <a:latin typeface="Arial"/>
                <a:ea typeface="+mn-ea"/>
                <a:cs typeface="Arial"/>
              </a:rPr>
              <a:t>when paying with digital euro</a:t>
            </a:r>
          </a:p>
          <a:p>
            <a:pPr marL="285750" marR="0" lvl="0" indent="-285750" algn="l" defTabSz="914400" rtl="0" eaLnBrk="1" fontAlgn="base" latinLnBrk="0" hangingPunct="1">
              <a:lnSpc>
                <a:spcPct val="100000"/>
              </a:lnSpc>
              <a:spcBef>
                <a:spcPct val="30000"/>
              </a:spcBef>
              <a:spcAft>
                <a:spcPts val="600"/>
              </a:spcAft>
              <a:buClr>
                <a:srgbClr val="003399"/>
              </a:buClr>
              <a:buSzTx/>
              <a:buFont typeface="Arial" panose="020B0604020202020204" pitchFamily="34" charset="0"/>
              <a:buChar char="•"/>
              <a:tabLst/>
              <a:defRPr/>
            </a:pPr>
            <a:r>
              <a:rPr kumimoji="0" lang="en-GB" sz="1400" b="0" i="0" u="none" strike="noStrike" kern="0" cap="none" spc="0" normalizeH="0" baseline="0" noProof="0" dirty="0">
                <a:ln>
                  <a:noFill/>
                </a:ln>
                <a:solidFill>
                  <a:srgbClr val="585858"/>
                </a:solidFill>
                <a:effectLst/>
                <a:uLnTx/>
                <a:uFillTx/>
                <a:latin typeface="Arial"/>
                <a:ea typeface="+mn-ea"/>
                <a:cs typeface="Arial"/>
              </a:rPr>
              <a:t>Maintain financial and financing conditions </a:t>
            </a:r>
            <a:r>
              <a:rPr kumimoji="0" lang="en-GB" sz="1400" b="1" i="0" u="none" strike="noStrike" kern="0" cap="none" spc="0" normalizeH="0" baseline="0" noProof="0" dirty="0">
                <a:ln>
                  <a:noFill/>
                </a:ln>
                <a:solidFill>
                  <a:schemeClr val="accent3"/>
                </a:solidFill>
                <a:effectLst/>
                <a:uLnTx/>
                <a:uFillTx/>
                <a:latin typeface="Arial"/>
                <a:ea typeface="+mn-ea"/>
                <a:cs typeface="Arial"/>
              </a:rPr>
              <a:t>consistent with the monetary policy stance</a:t>
            </a:r>
            <a:endParaRPr kumimoji="0" lang="en-US" sz="1400" b="0" i="0" u="none" strike="noStrike" kern="0" cap="none" spc="0" normalizeH="0" baseline="0" noProof="0" dirty="0">
              <a:ln>
                <a:noFill/>
              </a:ln>
              <a:solidFill>
                <a:schemeClr val="accent3"/>
              </a:solidFill>
              <a:effectLst/>
              <a:uLnTx/>
              <a:uFillTx/>
              <a:latin typeface="Arial"/>
              <a:ea typeface="+mn-ea"/>
              <a:cs typeface="Arial"/>
            </a:endParaRPr>
          </a:p>
          <a:p>
            <a:pPr marL="285750" marR="0" lvl="0" indent="-285750" algn="l" defTabSz="914400" rtl="0" eaLnBrk="1" fontAlgn="base" latinLnBrk="0" hangingPunct="1">
              <a:lnSpc>
                <a:spcPct val="100000"/>
              </a:lnSpc>
              <a:spcBef>
                <a:spcPct val="30000"/>
              </a:spcBef>
              <a:spcAft>
                <a:spcPts val="600"/>
              </a:spcAft>
              <a:buClr>
                <a:srgbClr val="003399"/>
              </a:buClr>
              <a:buSzTx/>
              <a:buFont typeface="Arial" panose="020B0604020202020204" pitchFamily="34" charset="0"/>
              <a:buChar char="•"/>
              <a:tabLst/>
              <a:defRPr/>
            </a:pPr>
            <a:r>
              <a:rPr kumimoji="0" lang="en-US" sz="1400" b="0" i="0" u="none" strike="noStrike" kern="0" cap="none" spc="0" normalizeH="0" baseline="0" noProof="0" dirty="0">
                <a:ln>
                  <a:noFill/>
                </a:ln>
                <a:solidFill>
                  <a:srgbClr val="585858"/>
                </a:solidFill>
                <a:effectLst/>
                <a:uLnTx/>
                <a:uFillTx/>
                <a:latin typeface="Arial"/>
                <a:ea typeface="+mn-ea"/>
                <a:cs typeface="Arial"/>
              </a:rPr>
              <a:t>Preserve a healthy </a:t>
            </a:r>
            <a:r>
              <a:rPr kumimoji="0" lang="en-US" sz="1400" b="1" i="0" u="none" strike="noStrike" kern="0" cap="none" spc="0" normalizeH="0" baseline="0" noProof="0" dirty="0">
                <a:ln>
                  <a:noFill/>
                </a:ln>
                <a:solidFill>
                  <a:schemeClr val="accent3"/>
                </a:solidFill>
                <a:effectLst/>
                <a:uLnTx/>
                <a:uFillTx/>
                <a:latin typeface="Arial"/>
                <a:ea typeface="+mn-ea"/>
                <a:cs typeface="Arial"/>
              </a:rPr>
              <a:t>equilibrium between bank deposits and central bank money </a:t>
            </a:r>
            <a:r>
              <a:rPr kumimoji="0" lang="en-US" sz="1400" b="0" i="0" u="none" strike="noStrike" kern="0" cap="none" spc="0" normalizeH="0" baseline="0" noProof="0" dirty="0">
                <a:ln>
                  <a:noFill/>
                </a:ln>
                <a:solidFill>
                  <a:srgbClr val="585858"/>
                </a:solidFill>
                <a:effectLst/>
                <a:uLnTx/>
                <a:uFillTx/>
                <a:latin typeface="Arial"/>
                <a:ea typeface="+mn-ea"/>
                <a:cs typeface="Arial"/>
              </a:rPr>
              <a:t>in circulation (i.e., safeguard financial stability)</a:t>
            </a:r>
          </a:p>
        </p:txBody>
      </p:sp>
    </p:spTree>
    <p:extLst>
      <p:ext uri="{BB962C8B-B14F-4D97-AF65-F5344CB8AC3E}">
        <p14:creationId xmlns:p14="http://schemas.microsoft.com/office/powerpoint/2010/main" val="1475481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96017E-A1B9-387F-3F10-07050E5C2313}"/>
              </a:ext>
            </a:extLst>
          </p:cNvPr>
          <p:cNvSpPr>
            <a:spLocks noGrp="1"/>
          </p:cNvSpPr>
          <p:nvPr>
            <p:ph type="body" sz="quarter" idx="15"/>
          </p:nvPr>
        </p:nvSpPr>
        <p:spPr/>
        <p:txBody>
          <a:bodyPr/>
          <a:lstStyle/>
          <a:p>
            <a:r>
              <a:rPr lang="en-GB" dirty="0"/>
              <a:t>Offline digital euro</a:t>
            </a:r>
          </a:p>
        </p:txBody>
      </p:sp>
      <p:sp>
        <p:nvSpPr>
          <p:cNvPr id="3" name="Text Placeholder 2">
            <a:extLst>
              <a:ext uri="{FF2B5EF4-FFF2-40B4-BE49-F238E27FC236}">
                <a16:creationId xmlns:a16="http://schemas.microsoft.com/office/drawing/2014/main" id="{CB355837-C938-72BC-9AF4-C38D13419BEA}"/>
              </a:ext>
            </a:extLst>
          </p:cNvPr>
          <p:cNvSpPr>
            <a:spLocks noGrp="1"/>
          </p:cNvSpPr>
          <p:nvPr>
            <p:ph type="body" sz="quarter" idx="16"/>
          </p:nvPr>
        </p:nvSpPr>
        <p:spPr/>
        <p:txBody>
          <a:bodyPr/>
          <a:lstStyle/>
          <a:p>
            <a:r>
              <a:rPr lang="en-GB" dirty="0"/>
              <a:t>Use cases, (de)funding and integrity check, delivery considerations and POS strategy</a:t>
            </a:r>
          </a:p>
        </p:txBody>
      </p:sp>
      <p:sp>
        <p:nvSpPr>
          <p:cNvPr id="11" name="Text Placeholder 10">
            <a:extLst>
              <a:ext uri="{FF2B5EF4-FFF2-40B4-BE49-F238E27FC236}">
                <a16:creationId xmlns:a16="http://schemas.microsoft.com/office/drawing/2014/main" id="{DF7F8F26-B6A4-DEE6-2F5D-6F5B69CA7F50}"/>
              </a:ext>
            </a:extLst>
          </p:cNvPr>
          <p:cNvSpPr>
            <a:spLocks noGrp="1"/>
          </p:cNvSpPr>
          <p:nvPr>
            <p:ph type="body" sz="quarter" idx="17"/>
          </p:nvPr>
        </p:nvSpPr>
        <p:spPr/>
        <p:txBody>
          <a:bodyPr>
            <a:normAutofit fontScale="92500" lnSpcReduction="10000"/>
          </a:bodyPr>
          <a:lstStyle/>
          <a:p>
            <a:r>
              <a:rPr lang="en-US" dirty="0"/>
              <a:t>4</a:t>
            </a:r>
            <a:endParaRPr lang="en-GB" dirty="0"/>
          </a:p>
        </p:txBody>
      </p:sp>
    </p:spTree>
    <p:extLst>
      <p:ext uri="{BB962C8B-B14F-4D97-AF65-F5344CB8AC3E}">
        <p14:creationId xmlns:p14="http://schemas.microsoft.com/office/powerpoint/2010/main" val="3076089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281F3-9E69-F85C-1405-72BDD655C110}"/>
              </a:ext>
            </a:extLst>
          </p:cNvPr>
          <p:cNvSpPr>
            <a:spLocks noGrp="1"/>
          </p:cNvSpPr>
          <p:nvPr>
            <p:ph type="title"/>
          </p:nvPr>
        </p:nvSpPr>
        <p:spPr>
          <a:xfrm>
            <a:off x="363693" y="-200475"/>
            <a:ext cx="7678841" cy="1045369"/>
          </a:xfrm>
        </p:spPr>
        <p:txBody>
          <a:bodyPr/>
          <a:lstStyle/>
          <a:p>
            <a:r>
              <a:rPr lang="en-GB" dirty="0"/>
              <a:t>Use cases: overview</a:t>
            </a:r>
          </a:p>
        </p:txBody>
      </p:sp>
      <p:sp>
        <p:nvSpPr>
          <p:cNvPr id="3" name="Slide Number Placeholder 2">
            <a:extLst>
              <a:ext uri="{FF2B5EF4-FFF2-40B4-BE49-F238E27FC236}">
                <a16:creationId xmlns:a16="http://schemas.microsoft.com/office/drawing/2014/main" id="{9ACB1EA7-E42D-3F37-33B4-FEC266AA6AA4}"/>
              </a:ext>
            </a:extLst>
          </p:cNvPr>
          <p:cNvSpPr>
            <a:spLocks noGrp="1"/>
          </p:cNvSpPr>
          <p:nvPr>
            <p:ph type="sldNum" sz="quarter" idx="10"/>
          </p:nvPr>
        </p:nvSpPr>
        <p:spPr/>
        <p:txBody>
          <a:bodyPr/>
          <a:lstStyle/>
          <a:p>
            <a:pPr marL="0" marR="0" lvl="0" indent="0" algn="ctr" defTabSz="914400" rtl="0" eaLnBrk="0" fontAlgn="base" latinLnBrk="0" hangingPunct="0">
              <a:lnSpc>
                <a:spcPts val="1200"/>
              </a:lnSpc>
              <a:spcBef>
                <a:spcPct val="0"/>
              </a:spcBef>
              <a:spcAft>
                <a:spcPct val="0"/>
              </a:spcAft>
              <a:buClrTx/>
              <a:buSzTx/>
              <a:buFontTx/>
              <a:buNone/>
              <a:tabLst/>
              <a:defRPr/>
            </a:pPr>
            <a:fld id="{44320B71-EC71-4A7E-8C8A-9C555B387A1C}" type="slidenum">
              <a:rPr kumimoji="0" lang="en-GB" sz="9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0" fontAlgn="base" latinLnBrk="0" hangingPunct="0">
                <a:lnSpc>
                  <a:spcPts val="1200"/>
                </a:lnSpc>
                <a:spcBef>
                  <a:spcPct val="0"/>
                </a:spcBef>
                <a:spcAft>
                  <a:spcPct val="0"/>
                </a:spcAft>
                <a:buClrTx/>
                <a:buSzTx/>
                <a:buFontTx/>
                <a:buNone/>
                <a:tabLst/>
                <a:defRPr/>
              </a:pPr>
              <a:t>13</a:t>
            </a:fld>
            <a:endParaRPr kumimoji="0" lang="en-GB" sz="9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 name="Rettangolo con angoli arrotondati 29">
            <a:extLst>
              <a:ext uri="{FF2B5EF4-FFF2-40B4-BE49-F238E27FC236}">
                <a16:creationId xmlns:a16="http://schemas.microsoft.com/office/drawing/2014/main" id="{8E7C2B98-3B03-FDBF-4CFC-BC053287DBFF}"/>
              </a:ext>
            </a:extLst>
          </p:cNvPr>
          <p:cNvSpPr/>
          <p:nvPr/>
        </p:nvSpPr>
        <p:spPr>
          <a:xfrm>
            <a:off x="340991" y="623506"/>
            <a:ext cx="8207375" cy="3928742"/>
          </a:xfrm>
          <a:prstGeom prst="roundRect">
            <a:avLst>
              <a:gd name="adj" fmla="val 8652"/>
            </a:avLst>
          </a:prstGeom>
          <a:solidFill>
            <a:schemeClr val="bg1"/>
          </a:solidFill>
          <a:ln>
            <a:no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D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Arrow: Right 9">
            <a:extLst>
              <a:ext uri="{FF2B5EF4-FFF2-40B4-BE49-F238E27FC236}">
                <a16:creationId xmlns:a16="http://schemas.microsoft.com/office/drawing/2014/main" id="{9FF4FA48-DE81-404E-1B7F-BE022EA766FE}"/>
              </a:ext>
            </a:extLst>
          </p:cNvPr>
          <p:cNvSpPr/>
          <p:nvPr/>
        </p:nvSpPr>
        <p:spPr bwMode="auto">
          <a:xfrm>
            <a:off x="3707481" y="2504986"/>
            <a:ext cx="857375" cy="717456"/>
          </a:xfrm>
          <a:prstGeom prst="rightArrow">
            <a:avLst>
              <a:gd name="adj1" fmla="val 50000"/>
              <a:gd name="adj2" fmla="val 32254"/>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2C2C2C"/>
              </a:solidFill>
              <a:effectLst/>
              <a:uLnTx/>
              <a:uFillTx/>
              <a:latin typeface="Arial" charset="0"/>
              <a:ea typeface="ヒラギノ角ゴ Pro W3" pitchFamily="-64" charset="-128"/>
              <a:cs typeface="Arial" pitchFamily="34" charset="0"/>
            </a:endParaRPr>
          </a:p>
        </p:txBody>
      </p:sp>
      <p:sp>
        <p:nvSpPr>
          <p:cNvPr id="11" name="Rectangle 10">
            <a:extLst>
              <a:ext uri="{FF2B5EF4-FFF2-40B4-BE49-F238E27FC236}">
                <a16:creationId xmlns:a16="http://schemas.microsoft.com/office/drawing/2014/main" id="{F8CFB824-46D7-C0F8-0D7E-EB2674BFC917}"/>
              </a:ext>
            </a:extLst>
          </p:cNvPr>
          <p:cNvSpPr/>
          <p:nvPr/>
        </p:nvSpPr>
        <p:spPr bwMode="auto">
          <a:xfrm>
            <a:off x="2392507" y="620407"/>
            <a:ext cx="6155860" cy="307521"/>
          </a:xfrm>
          <a:prstGeom prst="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2C2C2C"/>
              </a:solidFill>
              <a:effectLst/>
              <a:uLnTx/>
              <a:uFillTx/>
              <a:latin typeface="Arial" charset="0"/>
              <a:ea typeface="ヒラギノ角ゴ Pro W3" pitchFamily="-64" charset="-128"/>
              <a:cs typeface="Arial" pitchFamily="34" charset="0"/>
            </a:endParaRPr>
          </a:p>
        </p:txBody>
      </p:sp>
      <p:grpSp>
        <p:nvGrpSpPr>
          <p:cNvPr id="13" name="Group 12">
            <a:extLst>
              <a:ext uri="{FF2B5EF4-FFF2-40B4-BE49-F238E27FC236}">
                <a16:creationId xmlns:a16="http://schemas.microsoft.com/office/drawing/2014/main" id="{05663930-38D6-40DA-5740-5370674DA45B}"/>
              </a:ext>
            </a:extLst>
          </p:cNvPr>
          <p:cNvGrpSpPr/>
          <p:nvPr/>
        </p:nvGrpSpPr>
        <p:grpSpPr>
          <a:xfrm>
            <a:off x="1174421" y="3386392"/>
            <a:ext cx="655380" cy="560480"/>
            <a:chOff x="1294914" y="2676672"/>
            <a:chExt cx="655380" cy="560480"/>
          </a:xfrm>
        </p:grpSpPr>
        <p:pic>
          <p:nvPicPr>
            <p:cNvPr id="14" name="Graphic 13" descr="Credit card with solid fill">
              <a:extLst>
                <a:ext uri="{FF2B5EF4-FFF2-40B4-BE49-F238E27FC236}">
                  <a16:creationId xmlns:a16="http://schemas.microsoft.com/office/drawing/2014/main" id="{C24CFB48-B6CE-1251-CD33-B76F562078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4914" y="2676672"/>
              <a:ext cx="560480" cy="560480"/>
            </a:xfrm>
            <a:prstGeom prst="rect">
              <a:avLst/>
            </a:prstGeom>
          </p:spPr>
        </p:pic>
        <p:sp>
          <p:nvSpPr>
            <p:cNvPr id="15" name="TextBox 14">
              <a:extLst>
                <a:ext uri="{FF2B5EF4-FFF2-40B4-BE49-F238E27FC236}">
                  <a16:creationId xmlns:a16="http://schemas.microsoft.com/office/drawing/2014/main" id="{ED686DD6-9C71-6AF5-20EA-21CA2600EAC3}"/>
                </a:ext>
              </a:extLst>
            </p:cNvPr>
            <p:cNvSpPr txBox="1"/>
            <p:nvPr/>
          </p:nvSpPr>
          <p:spPr>
            <a:xfrm>
              <a:off x="1467563" y="2829954"/>
              <a:ext cx="482731"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FFC000"/>
                  </a:solidFill>
                  <a:effectLst/>
                  <a:uLnTx/>
                  <a:uFillTx/>
                  <a:latin typeface="Arial" pitchFamily="34" charset="0"/>
                  <a:ea typeface="+mn-ea"/>
                  <a:cs typeface="Arial" pitchFamily="34" charset="0"/>
                </a:rPr>
                <a:t>D€</a:t>
              </a:r>
            </a:p>
          </p:txBody>
        </p:sp>
      </p:grpSp>
      <p:pic>
        <p:nvPicPr>
          <p:cNvPr id="16" name="Graphic 15" descr="Social distancing outline">
            <a:extLst>
              <a:ext uri="{FF2B5EF4-FFF2-40B4-BE49-F238E27FC236}">
                <a16:creationId xmlns:a16="http://schemas.microsoft.com/office/drawing/2014/main" id="{E117D537-9C6A-FD41-7BD9-F6FA9A202C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11657" y="979979"/>
            <a:ext cx="447108" cy="447108"/>
          </a:xfrm>
          <a:prstGeom prst="rect">
            <a:avLst/>
          </a:prstGeom>
        </p:spPr>
      </p:pic>
      <p:sp>
        <p:nvSpPr>
          <p:cNvPr id="17" name="TextBox 16">
            <a:extLst>
              <a:ext uri="{FF2B5EF4-FFF2-40B4-BE49-F238E27FC236}">
                <a16:creationId xmlns:a16="http://schemas.microsoft.com/office/drawing/2014/main" id="{3FF2E950-A684-3663-2B00-B7A83D0E9A4A}"/>
              </a:ext>
            </a:extLst>
          </p:cNvPr>
          <p:cNvSpPr txBox="1"/>
          <p:nvPr/>
        </p:nvSpPr>
        <p:spPr>
          <a:xfrm>
            <a:off x="2903848" y="1338500"/>
            <a:ext cx="2154915"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585858"/>
                </a:solidFill>
                <a:effectLst/>
                <a:uLnTx/>
                <a:uFillTx/>
                <a:latin typeface="Arial" pitchFamily="34" charset="0"/>
                <a:ea typeface="+mn-ea"/>
                <a:cs typeface="Arial" pitchFamily="34" charset="0"/>
              </a:rPr>
              <a:t>Person-to-person (P2P) </a:t>
            </a:r>
          </a:p>
        </p:txBody>
      </p:sp>
      <p:grpSp>
        <p:nvGrpSpPr>
          <p:cNvPr id="18" name="Group 17">
            <a:extLst>
              <a:ext uri="{FF2B5EF4-FFF2-40B4-BE49-F238E27FC236}">
                <a16:creationId xmlns:a16="http://schemas.microsoft.com/office/drawing/2014/main" id="{00B00D07-678A-EBB8-A847-057529F9567B}"/>
              </a:ext>
            </a:extLst>
          </p:cNvPr>
          <p:cNvGrpSpPr/>
          <p:nvPr/>
        </p:nvGrpSpPr>
        <p:grpSpPr>
          <a:xfrm>
            <a:off x="1224763" y="1930117"/>
            <a:ext cx="569935" cy="560480"/>
            <a:chOff x="1294347" y="2207963"/>
            <a:chExt cx="569935" cy="560480"/>
          </a:xfrm>
        </p:grpSpPr>
        <p:pic>
          <p:nvPicPr>
            <p:cNvPr id="19" name="Graphic 18" descr="Smart Phone with solid fill">
              <a:extLst>
                <a:ext uri="{FF2B5EF4-FFF2-40B4-BE49-F238E27FC236}">
                  <a16:creationId xmlns:a16="http://schemas.microsoft.com/office/drawing/2014/main" id="{D85C1B8E-AA4D-D165-8247-CE7A485D29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4347" y="2207963"/>
              <a:ext cx="526959" cy="560480"/>
            </a:xfrm>
            <a:prstGeom prst="rect">
              <a:avLst/>
            </a:prstGeom>
          </p:spPr>
        </p:pic>
        <p:sp>
          <p:nvSpPr>
            <p:cNvPr id="20" name="TextBox 19">
              <a:extLst>
                <a:ext uri="{FF2B5EF4-FFF2-40B4-BE49-F238E27FC236}">
                  <a16:creationId xmlns:a16="http://schemas.microsoft.com/office/drawing/2014/main" id="{2C72B3E6-0C70-5361-D2E5-96DF90460A41}"/>
                </a:ext>
              </a:extLst>
            </p:cNvPr>
            <p:cNvSpPr txBox="1"/>
            <p:nvPr/>
          </p:nvSpPr>
          <p:spPr>
            <a:xfrm>
              <a:off x="1381551" y="2309919"/>
              <a:ext cx="482731"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C000"/>
                  </a:solidFill>
                  <a:effectLst/>
                  <a:uLnTx/>
                  <a:uFillTx/>
                  <a:latin typeface="Arial" pitchFamily="34" charset="0"/>
                  <a:ea typeface="+mn-ea"/>
                  <a:cs typeface="Arial" pitchFamily="34" charset="0"/>
                </a:rPr>
                <a:t>D€</a:t>
              </a:r>
            </a:p>
          </p:txBody>
        </p:sp>
      </p:grpSp>
      <p:sp>
        <p:nvSpPr>
          <p:cNvPr id="21" name="TextBox 20">
            <a:extLst>
              <a:ext uri="{FF2B5EF4-FFF2-40B4-BE49-F238E27FC236}">
                <a16:creationId xmlns:a16="http://schemas.microsoft.com/office/drawing/2014/main" id="{218BCD06-4228-47B4-61C0-519BC7A74217}"/>
              </a:ext>
            </a:extLst>
          </p:cNvPr>
          <p:cNvSpPr txBox="1"/>
          <p:nvPr/>
        </p:nvSpPr>
        <p:spPr>
          <a:xfrm>
            <a:off x="6146684" y="1360893"/>
            <a:ext cx="2154915"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585858"/>
                </a:solidFill>
                <a:effectLst/>
                <a:uLnTx/>
                <a:uFillTx/>
                <a:latin typeface="Arial" pitchFamily="34" charset="0"/>
                <a:ea typeface="+mn-ea"/>
                <a:cs typeface="Arial" pitchFamily="34" charset="0"/>
              </a:rPr>
              <a:t>Point-of-sale (POS) </a:t>
            </a:r>
          </a:p>
        </p:txBody>
      </p:sp>
      <p:grpSp>
        <p:nvGrpSpPr>
          <p:cNvPr id="22" name="Group 21">
            <a:extLst>
              <a:ext uri="{FF2B5EF4-FFF2-40B4-BE49-F238E27FC236}">
                <a16:creationId xmlns:a16="http://schemas.microsoft.com/office/drawing/2014/main" id="{1A5B6774-843A-9FA1-FB29-1675594795CD}"/>
              </a:ext>
            </a:extLst>
          </p:cNvPr>
          <p:cNvGrpSpPr/>
          <p:nvPr/>
        </p:nvGrpSpPr>
        <p:grpSpPr>
          <a:xfrm>
            <a:off x="6750607" y="954945"/>
            <a:ext cx="823025" cy="480878"/>
            <a:chOff x="6563980" y="433904"/>
            <a:chExt cx="1695600" cy="946237"/>
          </a:xfrm>
          <a:solidFill>
            <a:schemeClr val="accent4"/>
          </a:solidFill>
        </p:grpSpPr>
        <p:pic>
          <p:nvPicPr>
            <p:cNvPr id="23" name="Graphic 22" descr="Man outline">
              <a:extLst>
                <a:ext uri="{FF2B5EF4-FFF2-40B4-BE49-F238E27FC236}">
                  <a16:creationId xmlns:a16="http://schemas.microsoft.com/office/drawing/2014/main" id="{ADC07513-581A-0103-9355-B19D28B023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63980" y="509422"/>
              <a:ext cx="781200" cy="781200"/>
            </a:xfrm>
            <a:prstGeom prst="rect">
              <a:avLst/>
            </a:prstGeom>
          </p:spPr>
        </p:pic>
        <p:pic>
          <p:nvPicPr>
            <p:cNvPr id="24" name="Graphic 23" descr="Arrow Right outline">
              <a:extLst>
                <a:ext uri="{FF2B5EF4-FFF2-40B4-BE49-F238E27FC236}">
                  <a16:creationId xmlns:a16="http://schemas.microsoft.com/office/drawing/2014/main" id="{0F0004B8-73F6-860C-885C-772CD0AC3D9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91264" y="433904"/>
              <a:ext cx="253916" cy="253916"/>
            </a:xfrm>
            <a:prstGeom prst="rect">
              <a:avLst/>
            </a:prstGeom>
          </p:spPr>
        </p:pic>
        <p:pic>
          <p:nvPicPr>
            <p:cNvPr id="25" name="Graphic 24" descr="Register outline">
              <a:extLst>
                <a:ext uri="{FF2B5EF4-FFF2-40B4-BE49-F238E27FC236}">
                  <a16:creationId xmlns:a16="http://schemas.microsoft.com/office/drawing/2014/main" id="{4C2D6817-7558-ADFC-CBCF-656044FC8F8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45180" y="465741"/>
              <a:ext cx="914400" cy="914400"/>
            </a:xfrm>
            <a:prstGeom prst="rect">
              <a:avLst/>
            </a:prstGeom>
          </p:spPr>
        </p:pic>
      </p:grpSp>
      <p:cxnSp>
        <p:nvCxnSpPr>
          <p:cNvPr id="26" name="Straight Connector 25">
            <a:extLst>
              <a:ext uri="{FF2B5EF4-FFF2-40B4-BE49-F238E27FC236}">
                <a16:creationId xmlns:a16="http://schemas.microsoft.com/office/drawing/2014/main" id="{0D940639-CAAC-0B32-C975-147F86C6837D}"/>
              </a:ext>
            </a:extLst>
          </p:cNvPr>
          <p:cNvCxnSpPr>
            <a:cxnSpLocks/>
          </p:cNvCxnSpPr>
          <p:nvPr/>
        </p:nvCxnSpPr>
        <p:spPr bwMode="auto">
          <a:xfrm>
            <a:off x="316811" y="1628653"/>
            <a:ext cx="8231555" cy="8543"/>
          </a:xfrm>
          <a:prstGeom prst="line">
            <a:avLst/>
          </a:prstGeom>
          <a:ln>
            <a:solidFill>
              <a:srgbClr val="565656">
                <a:alpha val="50196"/>
              </a:srgbClr>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27" name="Group 26">
            <a:extLst>
              <a:ext uri="{FF2B5EF4-FFF2-40B4-BE49-F238E27FC236}">
                <a16:creationId xmlns:a16="http://schemas.microsoft.com/office/drawing/2014/main" id="{72C0BBA7-2BB9-65BB-0BAE-D2CA11ADF473}"/>
              </a:ext>
            </a:extLst>
          </p:cNvPr>
          <p:cNvGrpSpPr/>
          <p:nvPr/>
        </p:nvGrpSpPr>
        <p:grpSpPr>
          <a:xfrm>
            <a:off x="3029193" y="1938145"/>
            <a:ext cx="559966" cy="560480"/>
            <a:chOff x="1294347" y="2207963"/>
            <a:chExt cx="559966" cy="560480"/>
          </a:xfrm>
        </p:grpSpPr>
        <p:pic>
          <p:nvPicPr>
            <p:cNvPr id="28" name="Graphic 27" descr="Smart Phone with solid fill">
              <a:extLst>
                <a:ext uri="{FF2B5EF4-FFF2-40B4-BE49-F238E27FC236}">
                  <a16:creationId xmlns:a16="http://schemas.microsoft.com/office/drawing/2014/main" id="{B337AF54-D4B4-3DFC-769C-37FB9523C02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4347" y="2207963"/>
              <a:ext cx="526959" cy="560480"/>
            </a:xfrm>
            <a:prstGeom prst="rect">
              <a:avLst/>
            </a:prstGeom>
          </p:spPr>
        </p:pic>
        <p:sp>
          <p:nvSpPr>
            <p:cNvPr id="29" name="TextBox 28">
              <a:extLst>
                <a:ext uri="{FF2B5EF4-FFF2-40B4-BE49-F238E27FC236}">
                  <a16:creationId xmlns:a16="http://schemas.microsoft.com/office/drawing/2014/main" id="{168AA300-42D4-1947-04B0-F4B8D60274D7}"/>
                </a:ext>
              </a:extLst>
            </p:cNvPr>
            <p:cNvSpPr txBox="1"/>
            <p:nvPr/>
          </p:nvSpPr>
          <p:spPr>
            <a:xfrm>
              <a:off x="1371582" y="2311674"/>
              <a:ext cx="482731"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C000"/>
                  </a:solidFill>
                  <a:effectLst/>
                  <a:uLnTx/>
                  <a:uFillTx/>
                  <a:latin typeface="Arial" pitchFamily="34" charset="0"/>
                  <a:ea typeface="+mn-ea"/>
                  <a:cs typeface="Arial" pitchFamily="34" charset="0"/>
                </a:rPr>
                <a:t>D€</a:t>
              </a:r>
            </a:p>
          </p:txBody>
        </p:sp>
      </p:grpSp>
      <p:sp>
        <p:nvSpPr>
          <p:cNvPr id="30" name="TextBox 29">
            <a:extLst>
              <a:ext uri="{FF2B5EF4-FFF2-40B4-BE49-F238E27FC236}">
                <a16:creationId xmlns:a16="http://schemas.microsoft.com/office/drawing/2014/main" id="{CC2B04FA-D87C-8018-687B-27887E6F80AB}"/>
              </a:ext>
            </a:extLst>
          </p:cNvPr>
          <p:cNvSpPr txBox="1"/>
          <p:nvPr/>
        </p:nvSpPr>
        <p:spPr>
          <a:xfrm>
            <a:off x="4390851" y="3136460"/>
            <a:ext cx="1256507" cy="55399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1" u="none" strike="noStrike" kern="1200" cap="none" spc="0" normalizeH="0" baseline="0" noProof="0" dirty="0">
                <a:ln>
                  <a:noFill/>
                </a:ln>
                <a:solidFill>
                  <a:srgbClr val="585858"/>
                </a:solidFill>
                <a:effectLst/>
                <a:uLnTx/>
                <a:uFillTx/>
                <a:latin typeface="Arial" pitchFamily="34" charset="0"/>
                <a:ea typeface="+mn-ea"/>
                <a:cs typeface="Arial" pitchFamily="34" charset="0"/>
              </a:rPr>
              <a:t>With a bridge device for communication </a:t>
            </a:r>
          </a:p>
        </p:txBody>
      </p:sp>
      <p:grpSp>
        <p:nvGrpSpPr>
          <p:cNvPr id="31" name="Group 30">
            <a:extLst>
              <a:ext uri="{FF2B5EF4-FFF2-40B4-BE49-F238E27FC236}">
                <a16:creationId xmlns:a16="http://schemas.microsoft.com/office/drawing/2014/main" id="{65168D02-B68E-6C21-1FAB-95751B1D75E6}"/>
              </a:ext>
            </a:extLst>
          </p:cNvPr>
          <p:cNvGrpSpPr/>
          <p:nvPr/>
        </p:nvGrpSpPr>
        <p:grpSpPr>
          <a:xfrm>
            <a:off x="3711657" y="3186025"/>
            <a:ext cx="928873" cy="729806"/>
            <a:chOff x="4011237" y="3308112"/>
            <a:chExt cx="928873" cy="729806"/>
          </a:xfrm>
        </p:grpSpPr>
        <p:grpSp>
          <p:nvGrpSpPr>
            <p:cNvPr id="32" name="Group 31">
              <a:extLst>
                <a:ext uri="{FF2B5EF4-FFF2-40B4-BE49-F238E27FC236}">
                  <a16:creationId xmlns:a16="http://schemas.microsoft.com/office/drawing/2014/main" id="{EBBA2CF2-9A4A-DE19-3E94-9ADA6F7F74C0}"/>
                </a:ext>
              </a:extLst>
            </p:cNvPr>
            <p:cNvGrpSpPr/>
            <p:nvPr/>
          </p:nvGrpSpPr>
          <p:grpSpPr>
            <a:xfrm>
              <a:off x="4011237" y="3477438"/>
              <a:ext cx="655380" cy="560480"/>
              <a:chOff x="1294914" y="2676672"/>
              <a:chExt cx="655380" cy="560480"/>
            </a:xfrm>
          </p:grpSpPr>
          <p:pic>
            <p:nvPicPr>
              <p:cNvPr id="34" name="Graphic 33" descr="Credit card with solid fill">
                <a:extLst>
                  <a:ext uri="{FF2B5EF4-FFF2-40B4-BE49-F238E27FC236}">
                    <a16:creationId xmlns:a16="http://schemas.microsoft.com/office/drawing/2014/main" id="{A1FA3CA9-3925-977A-6327-A7705F00ED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4914" y="2676672"/>
                <a:ext cx="560480" cy="560480"/>
              </a:xfrm>
              <a:prstGeom prst="rect">
                <a:avLst/>
              </a:prstGeom>
            </p:spPr>
          </p:pic>
          <p:sp>
            <p:nvSpPr>
              <p:cNvPr id="35" name="TextBox 34">
                <a:extLst>
                  <a:ext uri="{FF2B5EF4-FFF2-40B4-BE49-F238E27FC236}">
                    <a16:creationId xmlns:a16="http://schemas.microsoft.com/office/drawing/2014/main" id="{C7C50110-0A62-4CAD-F07C-01C2A2801F31}"/>
                  </a:ext>
                </a:extLst>
              </p:cNvPr>
              <p:cNvSpPr txBox="1"/>
              <p:nvPr/>
            </p:nvSpPr>
            <p:spPr>
              <a:xfrm>
                <a:off x="1467563" y="2829954"/>
                <a:ext cx="482731"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C000"/>
                    </a:solidFill>
                    <a:effectLst/>
                    <a:uLnTx/>
                    <a:uFillTx/>
                    <a:latin typeface="Arial" pitchFamily="34" charset="0"/>
                    <a:ea typeface="+mn-ea"/>
                    <a:cs typeface="Arial" pitchFamily="34" charset="0"/>
                  </a:rPr>
                  <a:t>D€</a:t>
                </a:r>
              </a:p>
            </p:txBody>
          </p:sp>
        </p:grpSp>
        <p:pic>
          <p:nvPicPr>
            <p:cNvPr id="33" name="Graphic 32" descr="Calculator with solid fill">
              <a:extLst>
                <a:ext uri="{FF2B5EF4-FFF2-40B4-BE49-F238E27FC236}">
                  <a16:creationId xmlns:a16="http://schemas.microsoft.com/office/drawing/2014/main" id="{9EB01D01-9046-0057-8C04-88C3E61B31F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434113" y="3308112"/>
              <a:ext cx="505997" cy="505997"/>
            </a:xfrm>
            <a:prstGeom prst="rect">
              <a:avLst/>
            </a:prstGeom>
          </p:spPr>
        </p:pic>
      </p:grpSp>
      <p:sp>
        <p:nvSpPr>
          <p:cNvPr id="36" name="TextBox 35">
            <a:extLst>
              <a:ext uri="{FF2B5EF4-FFF2-40B4-BE49-F238E27FC236}">
                <a16:creationId xmlns:a16="http://schemas.microsoft.com/office/drawing/2014/main" id="{1A3327CB-242F-1EA6-C0DF-20FF71AA5825}"/>
              </a:ext>
            </a:extLst>
          </p:cNvPr>
          <p:cNvSpPr txBox="1"/>
          <p:nvPr/>
        </p:nvSpPr>
        <p:spPr>
          <a:xfrm>
            <a:off x="6117854" y="2574816"/>
            <a:ext cx="2015395"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1" u="none" strike="noStrike" kern="1200" cap="none" spc="0" normalizeH="0" baseline="0" noProof="0">
                <a:ln>
                  <a:noFill/>
                </a:ln>
                <a:solidFill>
                  <a:srgbClr val="585858"/>
                </a:solidFill>
                <a:effectLst/>
                <a:uLnTx/>
                <a:uFillTx/>
                <a:latin typeface="Arial" pitchFamily="34" charset="0"/>
                <a:ea typeface="+mn-ea"/>
                <a:cs typeface="Arial" pitchFamily="34" charset="0"/>
              </a:rPr>
              <a:t>Contactless at POS terminal</a:t>
            </a:r>
          </a:p>
        </p:txBody>
      </p:sp>
      <p:cxnSp>
        <p:nvCxnSpPr>
          <p:cNvPr id="37" name="Straight Connector 36">
            <a:extLst>
              <a:ext uri="{FF2B5EF4-FFF2-40B4-BE49-F238E27FC236}">
                <a16:creationId xmlns:a16="http://schemas.microsoft.com/office/drawing/2014/main" id="{78510C89-0819-4579-A336-EDBE3C1F5FBD}"/>
              </a:ext>
            </a:extLst>
          </p:cNvPr>
          <p:cNvCxnSpPr>
            <a:cxnSpLocks/>
          </p:cNvCxnSpPr>
          <p:nvPr/>
        </p:nvCxnSpPr>
        <p:spPr bwMode="auto">
          <a:xfrm flipV="1">
            <a:off x="2392507" y="643555"/>
            <a:ext cx="0" cy="3832273"/>
          </a:xfrm>
          <a:prstGeom prst="line">
            <a:avLst/>
          </a:prstGeom>
          <a:ln>
            <a:solidFill>
              <a:srgbClr val="565656">
                <a:alpha val="50196"/>
              </a:srgbClr>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267FDE73-5C96-E968-C2A9-3AC88AE7791B}"/>
              </a:ext>
            </a:extLst>
          </p:cNvPr>
          <p:cNvCxnSpPr>
            <a:cxnSpLocks/>
          </p:cNvCxnSpPr>
          <p:nvPr/>
        </p:nvCxnSpPr>
        <p:spPr bwMode="auto">
          <a:xfrm flipV="1">
            <a:off x="5597491" y="925495"/>
            <a:ext cx="0" cy="3543956"/>
          </a:xfrm>
          <a:prstGeom prst="line">
            <a:avLst/>
          </a:prstGeom>
          <a:ln>
            <a:solidFill>
              <a:srgbClr val="565656">
                <a:alpha val="50196"/>
              </a:srgbClr>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39" name="Graphic 38" descr="Register with solid fill">
            <a:extLst>
              <a:ext uri="{FF2B5EF4-FFF2-40B4-BE49-F238E27FC236}">
                <a16:creationId xmlns:a16="http://schemas.microsoft.com/office/drawing/2014/main" id="{505BD1DE-5FF7-7A3C-DF59-28315365DEC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189650" y="1904642"/>
            <a:ext cx="600169" cy="600169"/>
          </a:xfrm>
          <a:prstGeom prst="rect">
            <a:avLst/>
          </a:prstGeom>
        </p:spPr>
      </p:pic>
      <p:sp>
        <p:nvSpPr>
          <p:cNvPr id="40" name="TextBox 39">
            <a:extLst>
              <a:ext uri="{FF2B5EF4-FFF2-40B4-BE49-F238E27FC236}">
                <a16:creationId xmlns:a16="http://schemas.microsoft.com/office/drawing/2014/main" id="{29D99877-2B4A-07CE-1FDD-CD89CAD73444}"/>
              </a:ext>
            </a:extLst>
          </p:cNvPr>
          <p:cNvSpPr txBox="1"/>
          <p:nvPr/>
        </p:nvSpPr>
        <p:spPr>
          <a:xfrm>
            <a:off x="3137511" y="4156183"/>
            <a:ext cx="18638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1" u="none" strike="noStrike" kern="1200" cap="none" spc="0" normalizeH="0" baseline="0" noProof="0" dirty="0">
                <a:ln>
                  <a:noFill/>
                </a:ln>
                <a:solidFill>
                  <a:srgbClr val="585858"/>
                </a:solidFill>
                <a:effectLst/>
                <a:uLnTx/>
                <a:uFillTx/>
                <a:latin typeface="Arial" pitchFamily="34" charset="0"/>
                <a:ea typeface="+mn-ea"/>
                <a:cs typeface="Arial" pitchFamily="34" charset="0"/>
              </a:rPr>
              <a:t>Offline D€ wallet on smartcard</a:t>
            </a:r>
          </a:p>
        </p:txBody>
      </p:sp>
      <p:sp>
        <p:nvSpPr>
          <p:cNvPr id="41" name="TextBox 40">
            <a:extLst>
              <a:ext uri="{FF2B5EF4-FFF2-40B4-BE49-F238E27FC236}">
                <a16:creationId xmlns:a16="http://schemas.microsoft.com/office/drawing/2014/main" id="{A61C5ADF-02E8-D074-E7A0-B81FD4B4C245}"/>
              </a:ext>
            </a:extLst>
          </p:cNvPr>
          <p:cNvSpPr txBox="1"/>
          <p:nvPr/>
        </p:nvSpPr>
        <p:spPr>
          <a:xfrm>
            <a:off x="3204249" y="2499447"/>
            <a:ext cx="1581499"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1" u="none" strike="noStrike" kern="1200" cap="none" spc="0" normalizeH="0" baseline="0" noProof="0" dirty="0">
                <a:ln>
                  <a:noFill/>
                </a:ln>
                <a:solidFill>
                  <a:srgbClr val="585858"/>
                </a:solidFill>
                <a:effectLst/>
                <a:uLnTx/>
                <a:uFillTx/>
                <a:latin typeface="Arial" pitchFamily="34" charset="0"/>
                <a:ea typeface="+mn-ea"/>
                <a:cs typeface="Arial" pitchFamily="34" charset="0"/>
              </a:rPr>
              <a:t>Offline D€ wallet* on the mobile phone </a:t>
            </a:r>
          </a:p>
        </p:txBody>
      </p:sp>
      <p:sp>
        <p:nvSpPr>
          <p:cNvPr id="42" name="TextBox 41">
            <a:extLst>
              <a:ext uri="{FF2B5EF4-FFF2-40B4-BE49-F238E27FC236}">
                <a16:creationId xmlns:a16="http://schemas.microsoft.com/office/drawing/2014/main" id="{DBF1839F-AE4A-F380-7CFC-01B50DF7456E}"/>
              </a:ext>
            </a:extLst>
          </p:cNvPr>
          <p:cNvSpPr txBox="1"/>
          <p:nvPr/>
        </p:nvSpPr>
        <p:spPr>
          <a:xfrm>
            <a:off x="22790" y="4556293"/>
            <a:ext cx="361402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1" u="none" strike="noStrike" kern="1200" cap="none" spc="0" normalizeH="0" baseline="0" noProof="0" dirty="0">
                <a:ln>
                  <a:noFill/>
                </a:ln>
                <a:solidFill>
                  <a:srgbClr val="2C2C2C"/>
                </a:solidFill>
                <a:effectLst/>
                <a:uLnTx/>
                <a:uFillTx/>
                <a:latin typeface="Arial" pitchFamily="34" charset="0"/>
                <a:ea typeface="+mn-ea"/>
                <a:cs typeface="Arial" pitchFamily="34" charset="0"/>
              </a:rPr>
              <a:t>*Wallet could be integrated into </a:t>
            </a:r>
            <a:r>
              <a:rPr kumimoji="0" lang="en-GB" sz="900" b="1" i="1" u="none" strike="noStrike" kern="1200" cap="none" spc="0" normalizeH="0" baseline="0" noProof="0" dirty="0">
                <a:ln>
                  <a:noFill/>
                </a:ln>
                <a:solidFill>
                  <a:srgbClr val="2C2C2C"/>
                </a:solidFill>
                <a:effectLst/>
                <a:uLnTx/>
                <a:uFillTx/>
                <a:latin typeface="Arial" pitchFamily="34" charset="0"/>
                <a:ea typeface="+mn-ea"/>
                <a:cs typeface="Arial" pitchFamily="34" charset="0"/>
              </a:rPr>
              <a:t>the PSPs banking app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1" u="none" strike="noStrike" kern="1200" cap="none" spc="0" normalizeH="0" baseline="0" noProof="0" dirty="0">
                <a:ln>
                  <a:noFill/>
                </a:ln>
                <a:solidFill>
                  <a:srgbClr val="2C2C2C"/>
                </a:solidFill>
                <a:effectLst/>
                <a:uLnTx/>
                <a:uFillTx/>
                <a:latin typeface="Arial" pitchFamily="34" charset="0"/>
                <a:ea typeface="+mn-ea"/>
                <a:cs typeface="Arial" pitchFamily="34" charset="0"/>
              </a:rPr>
              <a:t>or the </a:t>
            </a:r>
            <a:r>
              <a:rPr kumimoji="0" lang="en-GB" sz="900" b="1" i="1" u="none" strike="noStrike" kern="1200" cap="none" spc="0" normalizeH="0" baseline="0" noProof="0" dirty="0" err="1">
                <a:ln>
                  <a:noFill/>
                </a:ln>
                <a:solidFill>
                  <a:srgbClr val="2C2C2C"/>
                </a:solidFill>
                <a:effectLst/>
                <a:uLnTx/>
                <a:uFillTx/>
                <a:latin typeface="Arial" pitchFamily="34" charset="0"/>
                <a:ea typeface="+mn-ea"/>
                <a:cs typeface="Arial" pitchFamily="34" charset="0"/>
              </a:rPr>
              <a:t>Eurosystem’s</a:t>
            </a:r>
            <a:r>
              <a:rPr kumimoji="0" lang="en-GB" sz="900" b="1" i="1" u="none" strike="noStrike" kern="1200" cap="none" spc="0" normalizeH="0" baseline="0" noProof="0" dirty="0">
                <a:ln>
                  <a:noFill/>
                </a:ln>
                <a:solidFill>
                  <a:srgbClr val="2C2C2C"/>
                </a:solidFill>
                <a:effectLst/>
                <a:uLnTx/>
                <a:uFillTx/>
                <a:latin typeface="Arial" pitchFamily="34" charset="0"/>
                <a:ea typeface="+mn-ea"/>
                <a:cs typeface="Arial" pitchFamily="34" charset="0"/>
              </a:rPr>
              <a:t> digital euro app </a:t>
            </a:r>
          </a:p>
        </p:txBody>
      </p:sp>
      <p:cxnSp>
        <p:nvCxnSpPr>
          <p:cNvPr id="44" name="Straight Connector 43">
            <a:extLst>
              <a:ext uri="{FF2B5EF4-FFF2-40B4-BE49-F238E27FC236}">
                <a16:creationId xmlns:a16="http://schemas.microsoft.com/office/drawing/2014/main" id="{226E379B-22E9-FDE0-802D-1622B5E657B1}"/>
              </a:ext>
            </a:extLst>
          </p:cNvPr>
          <p:cNvCxnSpPr>
            <a:cxnSpLocks/>
            <a:stCxn id="50" idx="2"/>
          </p:cNvCxnSpPr>
          <p:nvPr/>
        </p:nvCxnSpPr>
        <p:spPr bwMode="auto">
          <a:xfrm flipV="1">
            <a:off x="624333" y="3057597"/>
            <a:ext cx="7924033" cy="37125"/>
          </a:xfrm>
          <a:prstGeom prst="line">
            <a:avLst/>
          </a:prstGeom>
          <a:ln>
            <a:solidFill>
              <a:srgbClr val="565656">
                <a:alpha val="50196"/>
              </a:srgbClr>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B52295CA-0AFB-3931-9C52-221E071FD6BF}"/>
              </a:ext>
            </a:extLst>
          </p:cNvPr>
          <p:cNvSpPr txBox="1"/>
          <p:nvPr/>
        </p:nvSpPr>
        <p:spPr>
          <a:xfrm>
            <a:off x="5909825" y="3892359"/>
            <a:ext cx="2431455"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1" u="none" strike="noStrike" kern="1200" cap="none" spc="0" normalizeH="0" baseline="0" noProof="0">
                <a:ln>
                  <a:noFill/>
                </a:ln>
                <a:solidFill>
                  <a:srgbClr val="585858"/>
                </a:solidFill>
                <a:effectLst/>
                <a:uLnTx/>
                <a:uFillTx/>
                <a:latin typeface="Arial" pitchFamily="34" charset="0"/>
                <a:ea typeface="+mn-ea"/>
                <a:cs typeface="Arial" pitchFamily="34" charset="0"/>
              </a:rPr>
              <a:t>Contactless or contact at POS terminal</a:t>
            </a:r>
          </a:p>
        </p:txBody>
      </p:sp>
      <p:sp>
        <p:nvSpPr>
          <p:cNvPr id="49" name="TextBox 48">
            <a:extLst>
              <a:ext uri="{FF2B5EF4-FFF2-40B4-BE49-F238E27FC236}">
                <a16:creationId xmlns:a16="http://schemas.microsoft.com/office/drawing/2014/main" id="{0BE66504-1AD7-E36E-4EDE-5A13041D8B7A}"/>
              </a:ext>
            </a:extLst>
          </p:cNvPr>
          <p:cNvSpPr txBox="1"/>
          <p:nvPr/>
        </p:nvSpPr>
        <p:spPr>
          <a:xfrm>
            <a:off x="4520033" y="622539"/>
            <a:ext cx="2154915"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Use cases</a:t>
            </a:r>
          </a:p>
        </p:txBody>
      </p:sp>
      <p:sp>
        <p:nvSpPr>
          <p:cNvPr id="50" name="Rectangle 49">
            <a:extLst>
              <a:ext uri="{FF2B5EF4-FFF2-40B4-BE49-F238E27FC236}">
                <a16:creationId xmlns:a16="http://schemas.microsoft.com/office/drawing/2014/main" id="{84A5EB96-EA76-A288-F762-892D3907B9FA}"/>
              </a:ext>
            </a:extLst>
          </p:cNvPr>
          <p:cNvSpPr/>
          <p:nvPr/>
        </p:nvSpPr>
        <p:spPr bwMode="auto">
          <a:xfrm rot="16200000">
            <a:off x="-986954" y="2940962"/>
            <a:ext cx="2915053" cy="307521"/>
          </a:xfrm>
          <a:prstGeom prst="rect">
            <a:avLst/>
          </a:prstGeom>
          <a:solidFill>
            <a:schemeClr val="accent4"/>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2C2C2C"/>
              </a:solidFill>
              <a:effectLst/>
              <a:uLnTx/>
              <a:uFillTx/>
              <a:latin typeface="Arial" charset="0"/>
              <a:ea typeface="ヒラギノ角ゴ Pro W3" pitchFamily="-64" charset="-128"/>
              <a:cs typeface="Arial" pitchFamily="34" charset="0"/>
            </a:endParaRPr>
          </a:p>
        </p:txBody>
      </p:sp>
      <p:sp>
        <p:nvSpPr>
          <p:cNvPr id="51" name="TextBox 50">
            <a:extLst>
              <a:ext uri="{FF2B5EF4-FFF2-40B4-BE49-F238E27FC236}">
                <a16:creationId xmlns:a16="http://schemas.microsoft.com/office/drawing/2014/main" id="{72675D58-4D1D-E6FE-6D12-6A0EB83C3026}"/>
              </a:ext>
            </a:extLst>
          </p:cNvPr>
          <p:cNvSpPr txBox="1"/>
          <p:nvPr/>
        </p:nvSpPr>
        <p:spPr>
          <a:xfrm rot="16200000">
            <a:off x="-604243" y="2919096"/>
            <a:ext cx="2154915"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itchFamily="34" charset="0"/>
                <a:ea typeface="+mn-ea"/>
                <a:cs typeface="Arial" pitchFamily="34" charset="0"/>
              </a:rPr>
              <a:t>Form factors</a:t>
            </a:r>
          </a:p>
        </p:txBody>
      </p:sp>
      <p:cxnSp>
        <p:nvCxnSpPr>
          <p:cNvPr id="52" name="Straight Connector 51">
            <a:extLst>
              <a:ext uri="{FF2B5EF4-FFF2-40B4-BE49-F238E27FC236}">
                <a16:creationId xmlns:a16="http://schemas.microsoft.com/office/drawing/2014/main" id="{BEFFB2FC-922A-5DC1-C02F-5D6EA588B61D}"/>
              </a:ext>
            </a:extLst>
          </p:cNvPr>
          <p:cNvCxnSpPr>
            <a:cxnSpLocks/>
          </p:cNvCxnSpPr>
          <p:nvPr/>
        </p:nvCxnSpPr>
        <p:spPr bwMode="auto">
          <a:xfrm flipV="1">
            <a:off x="626954" y="1637196"/>
            <a:ext cx="0" cy="2838632"/>
          </a:xfrm>
          <a:prstGeom prst="line">
            <a:avLst/>
          </a:prstGeom>
          <a:ln>
            <a:solidFill>
              <a:srgbClr val="565656">
                <a:alpha val="50196"/>
              </a:srgbClr>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C182FDF1-9B1C-7DC4-4D5E-8F1AD8285A9A}"/>
              </a:ext>
            </a:extLst>
          </p:cNvPr>
          <p:cNvSpPr txBox="1"/>
          <p:nvPr/>
        </p:nvSpPr>
        <p:spPr>
          <a:xfrm>
            <a:off x="410784" y="2535872"/>
            <a:ext cx="2154915"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585858"/>
                </a:solidFill>
                <a:effectLst/>
                <a:uLnTx/>
                <a:uFillTx/>
                <a:latin typeface="Arial" pitchFamily="34" charset="0"/>
                <a:ea typeface="+mn-ea"/>
                <a:cs typeface="Arial" pitchFamily="34" charset="0"/>
              </a:rPr>
              <a:t>Mobile device</a:t>
            </a:r>
          </a:p>
        </p:txBody>
      </p:sp>
      <p:sp>
        <p:nvSpPr>
          <p:cNvPr id="54" name="TextBox 53">
            <a:extLst>
              <a:ext uri="{FF2B5EF4-FFF2-40B4-BE49-F238E27FC236}">
                <a16:creationId xmlns:a16="http://schemas.microsoft.com/office/drawing/2014/main" id="{9D55047A-AF69-97F3-EE62-D8CEC347BD10}"/>
              </a:ext>
            </a:extLst>
          </p:cNvPr>
          <p:cNvSpPr txBox="1"/>
          <p:nvPr/>
        </p:nvSpPr>
        <p:spPr>
          <a:xfrm>
            <a:off x="363693" y="3900671"/>
            <a:ext cx="2154915"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585858"/>
                </a:solidFill>
                <a:effectLst/>
                <a:uLnTx/>
                <a:uFillTx/>
                <a:latin typeface="Arial" pitchFamily="34" charset="0"/>
                <a:ea typeface="+mn-ea"/>
                <a:cs typeface="Arial" pitchFamily="34" charset="0"/>
              </a:rPr>
              <a:t>Smart card</a:t>
            </a:r>
          </a:p>
        </p:txBody>
      </p:sp>
      <p:grpSp>
        <p:nvGrpSpPr>
          <p:cNvPr id="55" name="Group 54">
            <a:extLst>
              <a:ext uri="{FF2B5EF4-FFF2-40B4-BE49-F238E27FC236}">
                <a16:creationId xmlns:a16="http://schemas.microsoft.com/office/drawing/2014/main" id="{5AADD768-4C2F-77A8-E5AD-5694EA15F270}"/>
              </a:ext>
            </a:extLst>
          </p:cNvPr>
          <p:cNvGrpSpPr/>
          <p:nvPr/>
        </p:nvGrpSpPr>
        <p:grpSpPr>
          <a:xfrm>
            <a:off x="6106459" y="1914800"/>
            <a:ext cx="559966" cy="560480"/>
            <a:chOff x="1294347" y="2207963"/>
            <a:chExt cx="559966" cy="560480"/>
          </a:xfrm>
        </p:grpSpPr>
        <p:pic>
          <p:nvPicPr>
            <p:cNvPr id="56" name="Graphic 55" descr="Smart Phone with solid fill">
              <a:extLst>
                <a:ext uri="{FF2B5EF4-FFF2-40B4-BE49-F238E27FC236}">
                  <a16:creationId xmlns:a16="http://schemas.microsoft.com/office/drawing/2014/main" id="{7DBFBE32-F831-6070-DC8E-4A1BE57EF81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4347" y="2207963"/>
              <a:ext cx="526959" cy="560480"/>
            </a:xfrm>
            <a:prstGeom prst="rect">
              <a:avLst/>
            </a:prstGeom>
          </p:spPr>
        </p:pic>
        <p:sp>
          <p:nvSpPr>
            <p:cNvPr id="57" name="TextBox 56">
              <a:extLst>
                <a:ext uri="{FF2B5EF4-FFF2-40B4-BE49-F238E27FC236}">
                  <a16:creationId xmlns:a16="http://schemas.microsoft.com/office/drawing/2014/main" id="{3C53336A-21CE-12FD-B1CF-3438EF328A07}"/>
                </a:ext>
              </a:extLst>
            </p:cNvPr>
            <p:cNvSpPr txBox="1"/>
            <p:nvPr/>
          </p:nvSpPr>
          <p:spPr>
            <a:xfrm>
              <a:off x="1371582" y="2311674"/>
              <a:ext cx="482731"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C000"/>
                  </a:solidFill>
                  <a:effectLst/>
                  <a:uLnTx/>
                  <a:uFillTx/>
                  <a:latin typeface="Arial" pitchFamily="34" charset="0"/>
                  <a:ea typeface="+mn-ea"/>
                  <a:cs typeface="Arial" pitchFamily="34" charset="0"/>
                </a:rPr>
                <a:t>D€</a:t>
              </a:r>
            </a:p>
          </p:txBody>
        </p:sp>
      </p:grpSp>
      <p:grpSp>
        <p:nvGrpSpPr>
          <p:cNvPr id="58" name="Group 57">
            <a:extLst>
              <a:ext uri="{FF2B5EF4-FFF2-40B4-BE49-F238E27FC236}">
                <a16:creationId xmlns:a16="http://schemas.microsoft.com/office/drawing/2014/main" id="{A7DB4E07-53FB-A16D-BC5A-0DF1835EFE82}"/>
              </a:ext>
            </a:extLst>
          </p:cNvPr>
          <p:cNvGrpSpPr/>
          <p:nvPr/>
        </p:nvGrpSpPr>
        <p:grpSpPr>
          <a:xfrm>
            <a:off x="6051002" y="3395764"/>
            <a:ext cx="655380" cy="560480"/>
            <a:chOff x="1294914" y="2676672"/>
            <a:chExt cx="655380" cy="560480"/>
          </a:xfrm>
        </p:grpSpPr>
        <p:pic>
          <p:nvPicPr>
            <p:cNvPr id="59" name="Graphic 58" descr="Credit card with solid fill">
              <a:extLst>
                <a:ext uri="{FF2B5EF4-FFF2-40B4-BE49-F238E27FC236}">
                  <a16:creationId xmlns:a16="http://schemas.microsoft.com/office/drawing/2014/main" id="{B9539A5C-BD41-3AE6-6075-9B0E1EF967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4914" y="2676672"/>
              <a:ext cx="560480" cy="560480"/>
            </a:xfrm>
            <a:prstGeom prst="rect">
              <a:avLst/>
            </a:prstGeom>
          </p:spPr>
        </p:pic>
        <p:sp>
          <p:nvSpPr>
            <p:cNvPr id="60" name="TextBox 59">
              <a:extLst>
                <a:ext uri="{FF2B5EF4-FFF2-40B4-BE49-F238E27FC236}">
                  <a16:creationId xmlns:a16="http://schemas.microsoft.com/office/drawing/2014/main" id="{6A9E22D4-1F08-176D-645E-796D2FE1F80A}"/>
                </a:ext>
              </a:extLst>
            </p:cNvPr>
            <p:cNvSpPr txBox="1"/>
            <p:nvPr/>
          </p:nvSpPr>
          <p:spPr>
            <a:xfrm>
              <a:off x="1467563" y="2829954"/>
              <a:ext cx="482731"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C000"/>
                  </a:solidFill>
                  <a:effectLst/>
                  <a:uLnTx/>
                  <a:uFillTx/>
                  <a:latin typeface="Arial" pitchFamily="34" charset="0"/>
                  <a:ea typeface="+mn-ea"/>
                  <a:cs typeface="Arial" pitchFamily="34" charset="0"/>
                </a:rPr>
                <a:t>D€</a:t>
              </a:r>
            </a:p>
          </p:txBody>
        </p:sp>
      </p:grpSp>
      <p:cxnSp>
        <p:nvCxnSpPr>
          <p:cNvPr id="61" name="Straight Connector 60">
            <a:extLst>
              <a:ext uri="{FF2B5EF4-FFF2-40B4-BE49-F238E27FC236}">
                <a16:creationId xmlns:a16="http://schemas.microsoft.com/office/drawing/2014/main" id="{AD30C70E-EBD2-B40A-C794-993E2FE994C7}"/>
              </a:ext>
            </a:extLst>
          </p:cNvPr>
          <p:cNvCxnSpPr/>
          <p:nvPr/>
        </p:nvCxnSpPr>
        <p:spPr bwMode="auto">
          <a:xfrm flipV="1">
            <a:off x="6944164" y="3435586"/>
            <a:ext cx="101980" cy="452576"/>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62" name="Graphic 61" descr="Processor outline">
            <a:extLst>
              <a:ext uri="{FF2B5EF4-FFF2-40B4-BE49-F238E27FC236}">
                <a16:creationId xmlns:a16="http://schemas.microsoft.com/office/drawing/2014/main" id="{B97505B8-4158-C7B7-29A4-8BE716280B7A}"/>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003451" y="3562779"/>
            <a:ext cx="328571" cy="328571"/>
          </a:xfrm>
          <a:prstGeom prst="rect">
            <a:avLst/>
          </a:prstGeom>
        </p:spPr>
      </p:pic>
      <p:pic>
        <p:nvPicPr>
          <p:cNvPr id="63" name="Graphic 62" descr="Register with solid fill">
            <a:extLst>
              <a:ext uri="{FF2B5EF4-FFF2-40B4-BE49-F238E27FC236}">
                <a16:creationId xmlns:a16="http://schemas.microsoft.com/office/drawing/2014/main" id="{D46A88EB-7586-531E-24F6-D86C92D177A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398159" y="3366547"/>
            <a:ext cx="600169" cy="600169"/>
          </a:xfrm>
          <a:prstGeom prst="rect">
            <a:avLst/>
          </a:prstGeom>
        </p:spPr>
      </p:pic>
      <p:grpSp>
        <p:nvGrpSpPr>
          <p:cNvPr id="64" name="Group 63">
            <a:extLst>
              <a:ext uri="{FF2B5EF4-FFF2-40B4-BE49-F238E27FC236}">
                <a16:creationId xmlns:a16="http://schemas.microsoft.com/office/drawing/2014/main" id="{063B753E-3C43-3446-2371-BD489F21188B}"/>
              </a:ext>
            </a:extLst>
          </p:cNvPr>
          <p:cNvGrpSpPr/>
          <p:nvPr/>
        </p:nvGrpSpPr>
        <p:grpSpPr>
          <a:xfrm>
            <a:off x="4011121" y="1957605"/>
            <a:ext cx="559966" cy="560480"/>
            <a:chOff x="1294347" y="2207963"/>
            <a:chExt cx="559966" cy="560480"/>
          </a:xfrm>
        </p:grpSpPr>
        <p:pic>
          <p:nvPicPr>
            <p:cNvPr id="65" name="Graphic 64" descr="Smart Phone with solid fill">
              <a:extLst>
                <a:ext uri="{FF2B5EF4-FFF2-40B4-BE49-F238E27FC236}">
                  <a16:creationId xmlns:a16="http://schemas.microsoft.com/office/drawing/2014/main" id="{77778FF1-25B7-FB5B-5709-102C08A078E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4347" y="2207963"/>
              <a:ext cx="526959" cy="560480"/>
            </a:xfrm>
            <a:prstGeom prst="rect">
              <a:avLst/>
            </a:prstGeom>
          </p:spPr>
        </p:pic>
        <p:sp>
          <p:nvSpPr>
            <p:cNvPr id="66" name="TextBox 65">
              <a:extLst>
                <a:ext uri="{FF2B5EF4-FFF2-40B4-BE49-F238E27FC236}">
                  <a16:creationId xmlns:a16="http://schemas.microsoft.com/office/drawing/2014/main" id="{D7123498-CCF0-6133-4A6B-3C1BD8339BD6}"/>
                </a:ext>
              </a:extLst>
            </p:cNvPr>
            <p:cNvSpPr txBox="1"/>
            <p:nvPr/>
          </p:nvSpPr>
          <p:spPr>
            <a:xfrm>
              <a:off x="1371582" y="2311674"/>
              <a:ext cx="482731"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C000"/>
                  </a:solidFill>
                  <a:effectLst/>
                  <a:uLnTx/>
                  <a:uFillTx/>
                  <a:latin typeface="Arial" pitchFamily="34" charset="0"/>
                  <a:ea typeface="+mn-ea"/>
                  <a:cs typeface="Arial" pitchFamily="34" charset="0"/>
                </a:rPr>
                <a:t>D€</a:t>
              </a:r>
            </a:p>
          </p:txBody>
        </p:sp>
      </p:grpSp>
      <p:sp>
        <p:nvSpPr>
          <p:cNvPr id="67" name="TextBox 66">
            <a:extLst>
              <a:ext uri="{FF2B5EF4-FFF2-40B4-BE49-F238E27FC236}">
                <a16:creationId xmlns:a16="http://schemas.microsoft.com/office/drawing/2014/main" id="{EB0E9988-0DAA-D07F-476B-2DCB349A1B0D}"/>
              </a:ext>
            </a:extLst>
          </p:cNvPr>
          <p:cNvSpPr txBox="1"/>
          <p:nvPr/>
        </p:nvSpPr>
        <p:spPr>
          <a:xfrm>
            <a:off x="-1212" y="4879474"/>
            <a:ext cx="2983087"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1" u="none" strike="noStrike" kern="1200" cap="none" spc="0" normalizeH="0" baseline="0" noProof="0" dirty="0">
                <a:ln>
                  <a:noFill/>
                </a:ln>
                <a:solidFill>
                  <a:srgbClr val="2C2C2C"/>
                </a:solidFill>
                <a:effectLst/>
                <a:uLnTx/>
                <a:uFillTx/>
                <a:latin typeface="Arial" pitchFamily="34" charset="0"/>
                <a:ea typeface="+mn-ea"/>
                <a:cs typeface="Arial" pitchFamily="34" charset="0"/>
              </a:rPr>
              <a:t>Terminology: </a:t>
            </a:r>
            <a:r>
              <a:rPr kumimoji="0" lang="en-GB" sz="900" b="0" i="1" u="none" strike="noStrike" kern="1200" cap="none" spc="0" normalizeH="0" baseline="0" noProof="0" dirty="0">
                <a:ln>
                  <a:noFill/>
                </a:ln>
                <a:solidFill>
                  <a:srgbClr val="2C2C2C"/>
                </a:solidFill>
                <a:effectLst/>
                <a:uLnTx/>
                <a:uFillTx/>
                <a:latin typeface="Arial" pitchFamily="34" charset="0"/>
                <a:ea typeface="+mn-ea"/>
                <a:cs typeface="Arial" pitchFamily="34" charset="0"/>
                <a:hlinkClick r:id="rId20"/>
              </a:rPr>
              <a:t>Digital euro glossary</a:t>
            </a:r>
            <a:endParaRPr kumimoji="0" lang="en-GB" sz="900" b="0" i="1" u="none" strike="noStrike" kern="1200" cap="none" spc="0" normalizeH="0" baseline="0" noProof="0" dirty="0">
              <a:ln>
                <a:noFill/>
              </a:ln>
              <a:solidFill>
                <a:srgbClr val="2C2C2C"/>
              </a:solidFill>
              <a:effectLst/>
              <a:uLnTx/>
              <a:uFillTx/>
              <a:latin typeface="Arial" pitchFamily="34" charset="0"/>
              <a:ea typeface="+mn-ea"/>
              <a:cs typeface="Arial" pitchFamily="34" charset="0"/>
            </a:endParaRPr>
          </a:p>
        </p:txBody>
      </p:sp>
      <p:grpSp>
        <p:nvGrpSpPr>
          <p:cNvPr id="68" name="Group 67">
            <a:extLst>
              <a:ext uri="{FF2B5EF4-FFF2-40B4-BE49-F238E27FC236}">
                <a16:creationId xmlns:a16="http://schemas.microsoft.com/office/drawing/2014/main" id="{0886FAB2-A4F8-B781-5B34-F6C56CCF62EC}"/>
              </a:ext>
            </a:extLst>
          </p:cNvPr>
          <p:cNvGrpSpPr/>
          <p:nvPr/>
        </p:nvGrpSpPr>
        <p:grpSpPr>
          <a:xfrm>
            <a:off x="3442163" y="2041856"/>
            <a:ext cx="652717" cy="380789"/>
            <a:chOff x="2504545" y="1788190"/>
            <a:chExt cx="652717" cy="380789"/>
          </a:xfrm>
        </p:grpSpPr>
        <p:pic>
          <p:nvPicPr>
            <p:cNvPr id="69" name="Graphic 28" descr="Wi-Fi outline">
              <a:extLst>
                <a:ext uri="{FF2B5EF4-FFF2-40B4-BE49-F238E27FC236}">
                  <a16:creationId xmlns:a16="http://schemas.microsoft.com/office/drawing/2014/main" id="{1498996E-D9BC-2BF8-BC2F-CD147AFE0989}"/>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5400000">
              <a:off x="2504545" y="1788190"/>
              <a:ext cx="375078" cy="375078"/>
            </a:xfrm>
            <a:prstGeom prst="rect">
              <a:avLst/>
            </a:prstGeom>
          </p:spPr>
        </p:pic>
        <p:pic>
          <p:nvPicPr>
            <p:cNvPr id="70" name="Graphic 28" descr="Wi-Fi outline">
              <a:extLst>
                <a:ext uri="{FF2B5EF4-FFF2-40B4-BE49-F238E27FC236}">
                  <a16:creationId xmlns:a16="http://schemas.microsoft.com/office/drawing/2014/main" id="{30FA0952-49BA-EF42-33FC-DCCCBC2201E7}"/>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6200000">
              <a:off x="2782184" y="1793901"/>
              <a:ext cx="375078" cy="375078"/>
            </a:xfrm>
            <a:prstGeom prst="rect">
              <a:avLst/>
            </a:prstGeom>
          </p:spPr>
        </p:pic>
      </p:grpSp>
      <p:grpSp>
        <p:nvGrpSpPr>
          <p:cNvPr id="71" name="Group 70">
            <a:extLst>
              <a:ext uri="{FF2B5EF4-FFF2-40B4-BE49-F238E27FC236}">
                <a16:creationId xmlns:a16="http://schemas.microsoft.com/office/drawing/2014/main" id="{18B10A5F-093A-FFA9-CE7B-8D13353B2B5E}"/>
              </a:ext>
            </a:extLst>
          </p:cNvPr>
          <p:cNvGrpSpPr/>
          <p:nvPr/>
        </p:nvGrpSpPr>
        <p:grpSpPr>
          <a:xfrm>
            <a:off x="6541324" y="3416670"/>
            <a:ext cx="518310" cy="306881"/>
            <a:chOff x="2504545" y="1788190"/>
            <a:chExt cx="652717" cy="380789"/>
          </a:xfrm>
          <a:solidFill>
            <a:schemeClr val="accent4"/>
          </a:solidFill>
        </p:grpSpPr>
        <p:pic>
          <p:nvPicPr>
            <p:cNvPr id="72" name="Graphic 28" descr="Wi-Fi outline">
              <a:extLst>
                <a:ext uri="{FF2B5EF4-FFF2-40B4-BE49-F238E27FC236}">
                  <a16:creationId xmlns:a16="http://schemas.microsoft.com/office/drawing/2014/main" id="{804363B6-8E7E-AB34-FBC7-5335E915C081}"/>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5400000">
              <a:off x="2504545" y="1788190"/>
              <a:ext cx="375078" cy="375078"/>
            </a:xfrm>
            <a:prstGeom prst="rect">
              <a:avLst/>
            </a:prstGeom>
          </p:spPr>
        </p:pic>
        <p:pic>
          <p:nvPicPr>
            <p:cNvPr id="73" name="Graphic 28" descr="Wi-Fi outline">
              <a:extLst>
                <a:ext uri="{FF2B5EF4-FFF2-40B4-BE49-F238E27FC236}">
                  <a16:creationId xmlns:a16="http://schemas.microsoft.com/office/drawing/2014/main" id="{1DB92EBD-521F-6B62-9B4F-17C690500C95}"/>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6200000">
              <a:off x="2782184" y="1793901"/>
              <a:ext cx="375078" cy="375078"/>
            </a:xfrm>
            <a:prstGeom prst="rect">
              <a:avLst/>
            </a:prstGeom>
          </p:spPr>
        </p:pic>
      </p:grpSp>
      <p:grpSp>
        <p:nvGrpSpPr>
          <p:cNvPr id="74" name="Group 73">
            <a:extLst>
              <a:ext uri="{FF2B5EF4-FFF2-40B4-BE49-F238E27FC236}">
                <a16:creationId xmlns:a16="http://schemas.microsoft.com/office/drawing/2014/main" id="{0E1C1A97-766B-EC9A-E4A7-3D1488AE78D3}"/>
              </a:ext>
            </a:extLst>
          </p:cNvPr>
          <p:cNvGrpSpPr/>
          <p:nvPr/>
        </p:nvGrpSpPr>
        <p:grpSpPr>
          <a:xfrm>
            <a:off x="4253302" y="3620738"/>
            <a:ext cx="598322" cy="560480"/>
            <a:chOff x="1954502" y="3370882"/>
            <a:chExt cx="598322" cy="560480"/>
          </a:xfrm>
        </p:grpSpPr>
        <p:pic>
          <p:nvPicPr>
            <p:cNvPr id="75" name="Graphic 74" descr="Credit card with solid fill">
              <a:extLst>
                <a:ext uri="{FF2B5EF4-FFF2-40B4-BE49-F238E27FC236}">
                  <a16:creationId xmlns:a16="http://schemas.microsoft.com/office/drawing/2014/main" id="{8D13459E-37AD-1E86-0439-B1E72880E8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954502" y="3370882"/>
              <a:ext cx="560480" cy="560480"/>
            </a:xfrm>
            <a:prstGeom prst="rect">
              <a:avLst/>
            </a:prstGeom>
          </p:spPr>
        </p:pic>
        <p:sp>
          <p:nvSpPr>
            <p:cNvPr id="76" name="TextBox 75">
              <a:extLst>
                <a:ext uri="{FF2B5EF4-FFF2-40B4-BE49-F238E27FC236}">
                  <a16:creationId xmlns:a16="http://schemas.microsoft.com/office/drawing/2014/main" id="{04DC3C01-3CA5-AF06-1212-B93373F8EC28}"/>
                </a:ext>
              </a:extLst>
            </p:cNvPr>
            <p:cNvSpPr txBox="1"/>
            <p:nvPr/>
          </p:nvSpPr>
          <p:spPr>
            <a:xfrm>
              <a:off x="2070093" y="3611142"/>
              <a:ext cx="482731"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FFC000"/>
                  </a:solidFill>
                  <a:effectLst/>
                  <a:uLnTx/>
                  <a:uFillTx/>
                  <a:latin typeface="Arial" pitchFamily="34" charset="0"/>
                  <a:ea typeface="+mn-ea"/>
                  <a:cs typeface="Arial" pitchFamily="34" charset="0"/>
                </a:rPr>
                <a:t>D€</a:t>
              </a:r>
            </a:p>
          </p:txBody>
        </p:sp>
      </p:grpSp>
      <p:grpSp>
        <p:nvGrpSpPr>
          <p:cNvPr id="77" name="Group 76">
            <a:extLst>
              <a:ext uri="{FF2B5EF4-FFF2-40B4-BE49-F238E27FC236}">
                <a16:creationId xmlns:a16="http://schemas.microsoft.com/office/drawing/2014/main" id="{087108F3-EFBE-D7B7-D121-61C3BF6E7A8E}"/>
              </a:ext>
            </a:extLst>
          </p:cNvPr>
          <p:cNvGrpSpPr/>
          <p:nvPr/>
        </p:nvGrpSpPr>
        <p:grpSpPr>
          <a:xfrm>
            <a:off x="2727668" y="3397381"/>
            <a:ext cx="578582" cy="379915"/>
            <a:chOff x="2677720" y="3597341"/>
            <a:chExt cx="578582" cy="379915"/>
          </a:xfrm>
        </p:grpSpPr>
        <p:sp>
          <p:nvSpPr>
            <p:cNvPr id="78" name="Rectangle: Rounded Corners 77">
              <a:extLst>
                <a:ext uri="{FF2B5EF4-FFF2-40B4-BE49-F238E27FC236}">
                  <a16:creationId xmlns:a16="http://schemas.microsoft.com/office/drawing/2014/main" id="{7D963849-AA9F-17F5-0901-7C3149383903}"/>
                </a:ext>
              </a:extLst>
            </p:cNvPr>
            <p:cNvSpPr/>
            <p:nvPr/>
          </p:nvSpPr>
          <p:spPr bwMode="auto">
            <a:xfrm>
              <a:off x="2720051" y="3661204"/>
              <a:ext cx="536251" cy="316052"/>
            </a:xfrm>
            <a:prstGeom prst="roundRect">
              <a:avLst/>
            </a:prstGeom>
            <a:solidFill>
              <a:schemeClr val="accent4"/>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2C2C2C"/>
                </a:solidFill>
                <a:effectLst/>
                <a:uLnTx/>
                <a:uFillTx/>
                <a:latin typeface="Arial" charset="0"/>
                <a:ea typeface="ヒラギノ角ゴ Pro W3" pitchFamily="-64" charset="-128"/>
                <a:cs typeface="Arial" pitchFamily="34" charset="0"/>
              </a:endParaRPr>
            </a:p>
          </p:txBody>
        </p:sp>
        <p:sp>
          <p:nvSpPr>
            <p:cNvPr id="79" name="Rectangle 78">
              <a:extLst>
                <a:ext uri="{FF2B5EF4-FFF2-40B4-BE49-F238E27FC236}">
                  <a16:creationId xmlns:a16="http://schemas.microsoft.com/office/drawing/2014/main" id="{9FB92638-28C7-AE5A-B323-D21AD1727D98}"/>
                </a:ext>
              </a:extLst>
            </p:cNvPr>
            <p:cNvSpPr/>
            <p:nvPr/>
          </p:nvSpPr>
          <p:spPr bwMode="auto">
            <a:xfrm>
              <a:off x="3006988" y="3689553"/>
              <a:ext cx="208543" cy="108544"/>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2C2C2C"/>
                </a:solidFill>
                <a:effectLst/>
                <a:uLnTx/>
                <a:uFillTx/>
                <a:latin typeface="Arial" charset="0"/>
                <a:ea typeface="ヒラギノ角ゴ Pro W3" pitchFamily="-64" charset="-128"/>
                <a:cs typeface="Arial" pitchFamily="34" charset="0"/>
              </a:endParaRPr>
            </a:p>
          </p:txBody>
        </p:sp>
        <p:sp>
          <p:nvSpPr>
            <p:cNvPr id="80" name="TextBox 79">
              <a:extLst>
                <a:ext uri="{FF2B5EF4-FFF2-40B4-BE49-F238E27FC236}">
                  <a16:creationId xmlns:a16="http://schemas.microsoft.com/office/drawing/2014/main" id="{7EDBC51E-921C-F1E1-7DDB-D3A9F989FBCF}"/>
                </a:ext>
              </a:extLst>
            </p:cNvPr>
            <p:cNvSpPr txBox="1"/>
            <p:nvPr/>
          </p:nvSpPr>
          <p:spPr>
            <a:xfrm>
              <a:off x="2677720" y="3597341"/>
              <a:ext cx="410219"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srgbClr val="FFC000"/>
                  </a:solidFill>
                  <a:effectLst/>
                  <a:uLnTx/>
                  <a:uFillTx/>
                  <a:latin typeface="Arial" pitchFamily="34" charset="0"/>
                  <a:ea typeface="+mn-ea"/>
                  <a:cs typeface="Arial" pitchFamily="34" charset="0"/>
                </a:rPr>
                <a:t>D€</a:t>
              </a:r>
            </a:p>
          </p:txBody>
        </p:sp>
        <p:sp>
          <p:nvSpPr>
            <p:cNvPr id="81" name="Oval 80">
              <a:extLst>
                <a:ext uri="{FF2B5EF4-FFF2-40B4-BE49-F238E27FC236}">
                  <a16:creationId xmlns:a16="http://schemas.microsoft.com/office/drawing/2014/main" id="{223A0F0C-C90D-03D1-F685-4277695EFC70}"/>
                </a:ext>
              </a:extLst>
            </p:cNvPr>
            <p:cNvSpPr/>
            <p:nvPr/>
          </p:nvSpPr>
          <p:spPr bwMode="auto">
            <a:xfrm>
              <a:off x="2782203" y="3884079"/>
              <a:ext cx="68489" cy="74042"/>
            </a:xfrm>
            <a:prstGeom prst="ellipse">
              <a:avLst/>
            </a:prstGeom>
            <a:solidFill>
              <a:schemeClr val="bg1"/>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2C2C2C"/>
                </a:solidFill>
                <a:effectLst/>
                <a:uLnTx/>
                <a:uFillTx/>
                <a:latin typeface="Arial" charset="0"/>
                <a:ea typeface="ヒラギノ角ゴ Pro W3" pitchFamily="-64" charset="-128"/>
                <a:cs typeface="Arial" pitchFamily="34" charset="0"/>
              </a:endParaRPr>
            </a:p>
          </p:txBody>
        </p:sp>
        <p:sp>
          <p:nvSpPr>
            <p:cNvPr id="82" name="Oval 81">
              <a:extLst>
                <a:ext uri="{FF2B5EF4-FFF2-40B4-BE49-F238E27FC236}">
                  <a16:creationId xmlns:a16="http://schemas.microsoft.com/office/drawing/2014/main" id="{CA51B659-7683-C0A8-CA65-3AD69FF0C402}"/>
                </a:ext>
              </a:extLst>
            </p:cNvPr>
            <p:cNvSpPr/>
            <p:nvPr/>
          </p:nvSpPr>
          <p:spPr bwMode="auto">
            <a:xfrm>
              <a:off x="2882584" y="3881831"/>
              <a:ext cx="68489" cy="74042"/>
            </a:xfrm>
            <a:prstGeom prst="ellipse">
              <a:avLst/>
            </a:prstGeom>
            <a:solidFill>
              <a:schemeClr val="bg1"/>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2C2C2C"/>
                </a:solidFill>
                <a:effectLst/>
                <a:uLnTx/>
                <a:uFillTx/>
                <a:latin typeface="Arial" charset="0"/>
                <a:ea typeface="ヒラギノ角ゴ Pro W3" pitchFamily="-64" charset="-128"/>
                <a:cs typeface="Arial" pitchFamily="34" charset="0"/>
              </a:endParaRPr>
            </a:p>
          </p:txBody>
        </p:sp>
        <p:sp>
          <p:nvSpPr>
            <p:cNvPr id="83" name="Oval 82">
              <a:extLst>
                <a:ext uri="{FF2B5EF4-FFF2-40B4-BE49-F238E27FC236}">
                  <a16:creationId xmlns:a16="http://schemas.microsoft.com/office/drawing/2014/main" id="{CEDDB0D5-AC8C-199E-EF5D-5A18E6129104}"/>
                </a:ext>
              </a:extLst>
            </p:cNvPr>
            <p:cNvSpPr/>
            <p:nvPr/>
          </p:nvSpPr>
          <p:spPr bwMode="auto">
            <a:xfrm>
              <a:off x="2999316" y="3880707"/>
              <a:ext cx="68489" cy="74042"/>
            </a:xfrm>
            <a:prstGeom prst="ellipse">
              <a:avLst/>
            </a:prstGeom>
            <a:solidFill>
              <a:schemeClr val="bg1"/>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2C2C2C"/>
                </a:solidFill>
                <a:effectLst/>
                <a:uLnTx/>
                <a:uFillTx/>
                <a:latin typeface="Arial" charset="0"/>
                <a:ea typeface="ヒラギノ角ゴ Pro W3" pitchFamily="-64" charset="-128"/>
                <a:cs typeface="Arial" pitchFamily="34" charset="0"/>
              </a:endParaRPr>
            </a:p>
          </p:txBody>
        </p:sp>
        <p:sp>
          <p:nvSpPr>
            <p:cNvPr id="84" name="Oval 83">
              <a:extLst>
                <a:ext uri="{FF2B5EF4-FFF2-40B4-BE49-F238E27FC236}">
                  <a16:creationId xmlns:a16="http://schemas.microsoft.com/office/drawing/2014/main" id="{930219BD-AD46-4423-6D2E-9A98C211682A}"/>
                </a:ext>
              </a:extLst>
            </p:cNvPr>
            <p:cNvSpPr/>
            <p:nvPr/>
          </p:nvSpPr>
          <p:spPr bwMode="auto">
            <a:xfrm>
              <a:off x="3128185" y="3881831"/>
              <a:ext cx="68489" cy="74042"/>
            </a:xfrm>
            <a:prstGeom prst="ellipse">
              <a:avLst/>
            </a:prstGeom>
            <a:solidFill>
              <a:schemeClr val="bg1"/>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2C2C2C"/>
                </a:solidFill>
                <a:effectLst/>
                <a:uLnTx/>
                <a:uFillTx/>
                <a:latin typeface="Arial" charset="0"/>
                <a:ea typeface="ヒラギノ角ゴ Pro W3" pitchFamily="-64" charset="-128"/>
                <a:cs typeface="Arial" pitchFamily="34" charset="0"/>
              </a:endParaRPr>
            </a:p>
          </p:txBody>
        </p:sp>
        <p:sp>
          <p:nvSpPr>
            <p:cNvPr id="85" name="Oval 84">
              <a:extLst>
                <a:ext uri="{FF2B5EF4-FFF2-40B4-BE49-F238E27FC236}">
                  <a16:creationId xmlns:a16="http://schemas.microsoft.com/office/drawing/2014/main" id="{C255D834-E704-5E70-9155-255D6157375D}"/>
                </a:ext>
              </a:extLst>
            </p:cNvPr>
            <p:cNvSpPr/>
            <p:nvPr/>
          </p:nvSpPr>
          <p:spPr bwMode="auto">
            <a:xfrm>
              <a:off x="2778691" y="3789108"/>
              <a:ext cx="68489" cy="74042"/>
            </a:xfrm>
            <a:prstGeom prst="ellipse">
              <a:avLst/>
            </a:prstGeom>
            <a:solidFill>
              <a:schemeClr val="bg1"/>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2C2C2C"/>
                </a:solidFill>
                <a:effectLst/>
                <a:uLnTx/>
                <a:uFillTx/>
                <a:latin typeface="Arial" charset="0"/>
                <a:ea typeface="ヒラギノ角ゴ Pro W3" pitchFamily="-64" charset="-128"/>
                <a:cs typeface="Arial" pitchFamily="34" charset="0"/>
              </a:endParaRPr>
            </a:p>
          </p:txBody>
        </p:sp>
        <p:sp>
          <p:nvSpPr>
            <p:cNvPr id="86" name="Oval 85">
              <a:extLst>
                <a:ext uri="{FF2B5EF4-FFF2-40B4-BE49-F238E27FC236}">
                  <a16:creationId xmlns:a16="http://schemas.microsoft.com/office/drawing/2014/main" id="{DED4FA46-1BD4-35B2-DBFB-9B4B95E4EC21}"/>
                </a:ext>
              </a:extLst>
            </p:cNvPr>
            <p:cNvSpPr/>
            <p:nvPr/>
          </p:nvSpPr>
          <p:spPr bwMode="auto">
            <a:xfrm>
              <a:off x="2893640" y="3798764"/>
              <a:ext cx="68489" cy="74042"/>
            </a:xfrm>
            <a:prstGeom prst="ellipse">
              <a:avLst/>
            </a:prstGeom>
            <a:solidFill>
              <a:schemeClr val="bg1"/>
            </a:solidFill>
            <a:ln w="95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2C2C2C"/>
                </a:solidFill>
                <a:effectLst/>
                <a:uLnTx/>
                <a:uFillTx/>
                <a:latin typeface="Arial" charset="0"/>
                <a:ea typeface="ヒラギノ角ゴ Pro W3" pitchFamily="-64" charset="-128"/>
                <a:cs typeface="Arial" pitchFamily="34" charset="0"/>
              </a:endParaRPr>
            </a:p>
          </p:txBody>
        </p:sp>
      </p:grpSp>
      <p:sp>
        <p:nvSpPr>
          <p:cNvPr id="87" name="TextBox 86">
            <a:extLst>
              <a:ext uri="{FF2B5EF4-FFF2-40B4-BE49-F238E27FC236}">
                <a16:creationId xmlns:a16="http://schemas.microsoft.com/office/drawing/2014/main" id="{5975D536-5079-F92F-EDCA-ED45A6F3C8EE}"/>
              </a:ext>
            </a:extLst>
          </p:cNvPr>
          <p:cNvSpPr txBox="1"/>
          <p:nvPr/>
        </p:nvSpPr>
        <p:spPr>
          <a:xfrm>
            <a:off x="2393023" y="3742630"/>
            <a:ext cx="125650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1" u="none" strike="noStrike" kern="1200" cap="none" spc="0" normalizeH="0" baseline="0" noProof="0" dirty="0">
                <a:ln>
                  <a:noFill/>
                </a:ln>
                <a:solidFill>
                  <a:srgbClr val="585858"/>
                </a:solidFill>
                <a:effectLst/>
                <a:uLnTx/>
                <a:uFillTx/>
                <a:latin typeface="Arial" pitchFamily="34" charset="0"/>
                <a:ea typeface="+mn-ea"/>
                <a:cs typeface="Arial" pitchFamily="34" charset="0"/>
              </a:rPr>
              <a:t>Battery powered smartcard</a:t>
            </a:r>
          </a:p>
        </p:txBody>
      </p:sp>
    </p:spTree>
    <p:extLst>
      <p:ext uri="{BB962C8B-B14F-4D97-AF65-F5344CB8AC3E}">
        <p14:creationId xmlns:p14="http://schemas.microsoft.com/office/powerpoint/2010/main" val="2785721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con angoli arrotondati 29">
            <a:extLst>
              <a:ext uri="{FF2B5EF4-FFF2-40B4-BE49-F238E27FC236}">
                <a16:creationId xmlns:a16="http://schemas.microsoft.com/office/drawing/2014/main" id="{3D00F174-47C0-BBF8-682A-57BEB5FA223C}"/>
              </a:ext>
            </a:extLst>
          </p:cNvPr>
          <p:cNvSpPr/>
          <p:nvPr/>
        </p:nvSpPr>
        <p:spPr>
          <a:xfrm>
            <a:off x="734365" y="3923360"/>
            <a:ext cx="7412623" cy="653171"/>
          </a:xfrm>
          <a:prstGeom prst="roundRect">
            <a:avLst>
              <a:gd name="adj" fmla="val 8652"/>
            </a:avLst>
          </a:prstGeom>
          <a:solidFill>
            <a:schemeClr val="bg1"/>
          </a:solidFill>
          <a:ln>
            <a:solidFill>
              <a:schemeClr val="accent3">
                <a:lumMod val="60000"/>
                <a:lumOff val="40000"/>
              </a:schemeClr>
            </a:solid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D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285281F3-9E69-F85C-1405-72BDD655C110}"/>
              </a:ext>
            </a:extLst>
          </p:cNvPr>
          <p:cNvSpPr>
            <a:spLocks noGrp="1"/>
          </p:cNvSpPr>
          <p:nvPr>
            <p:ph type="title"/>
          </p:nvPr>
        </p:nvSpPr>
        <p:spPr>
          <a:xfrm>
            <a:off x="404203" y="222345"/>
            <a:ext cx="7678841" cy="363736"/>
          </a:xfrm>
        </p:spPr>
        <p:txBody>
          <a:bodyPr>
            <a:normAutofit fontScale="90000"/>
          </a:bodyPr>
          <a:lstStyle/>
          <a:p>
            <a:r>
              <a:rPr lang="en-GB" dirty="0"/>
              <a:t>Provision of digital euro offline solution</a:t>
            </a:r>
          </a:p>
        </p:txBody>
      </p:sp>
      <p:sp>
        <p:nvSpPr>
          <p:cNvPr id="3" name="Slide Number Placeholder 2">
            <a:extLst>
              <a:ext uri="{FF2B5EF4-FFF2-40B4-BE49-F238E27FC236}">
                <a16:creationId xmlns:a16="http://schemas.microsoft.com/office/drawing/2014/main" id="{9ACB1EA7-E42D-3F37-33B4-FEC266AA6AA4}"/>
              </a:ext>
            </a:extLst>
          </p:cNvPr>
          <p:cNvSpPr>
            <a:spLocks noGrp="1"/>
          </p:cNvSpPr>
          <p:nvPr>
            <p:ph type="sldNum" sz="quarter" idx="10"/>
          </p:nvPr>
        </p:nvSpPr>
        <p:spPr/>
        <p:txBody>
          <a:bodyPr/>
          <a:lstStyle/>
          <a:p>
            <a:pPr marL="0" marR="0" lvl="0" indent="0" algn="ctr" defTabSz="914400" rtl="0" eaLnBrk="0" fontAlgn="base" latinLnBrk="0" hangingPunct="0">
              <a:lnSpc>
                <a:spcPts val="1200"/>
              </a:lnSpc>
              <a:spcBef>
                <a:spcPct val="0"/>
              </a:spcBef>
              <a:spcAft>
                <a:spcPct val="0"/>
              </a:spcAft>
              <a:buClrTx/>
              <a:buSzTx/>
              <a:buFontTx/>
              <a:buNone/>
              <a:tabLst/>
              <a:defRPr/>
            </a:pPr>
            <a:fld id="{44320B71-EC71-4A7E-8C8A-9C555B387A1C}" type="slidenum">
              <a:rPr kumimoji="0" lang="en-GB" sz="900" b="0" i="0" u="none" strike="noStrike" kern="1200" cap="none" spc="0" normalizeH="0" baseline="0" noProof="0" smtClean="0">
                <a:ln>
                  <a:noFill/>
                </a:ln>
                <a:solidFill>
                  <a:srgbClr val="003399"/>
                </a:solidFill>
                <a:effectLst/>
                <a:uLnTx/>
                <a:uFillTx/>
                <a:latin typeface="Arial" pitchFamily="34" charset="0"/>
                <a:ea typeface="+mn-ea"/>
                <a:cs typeface="Arial" pitchFamily="34" charset="0"/>
              </a:rPr>
              <a:pPr marL="0" marR="0" lvl="0" indent="0" algn="ctr" defTabSz="914400" rtl="0" eaLnBrk="0" fontAlgn="base" latinLnBrk="0" hangingPunct="0">
                <a:lnSpc>
                  <a:spcPts val="1200"/>
                </a:lnSpc>
                <a:spcBef>
                  <a:spcPct val="0"/>
                </a:spcBef>
                <a:spcAft>
                  <a:spcPct val="0"/>
                </a:spcAft>
                <a:buClrTx/>
                <a:buSzTx/>
                <a:buFontTx/>
                <a:buNone/>
                <a:tabLst/>
                <a:defRPr/>
              </a:pPr>
              <a:t>14</a:t>
            </a:fld>
            <a:endParaRPr kumimoji="0" lang="en-GB" sz="9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 name="Rettangolo con angoli arrotondati 29">
            <a:extLst>
              <a:ext uri="{FF2B5EF4-FFF2-40B4-BE49-F238E27FC236}">
                <a16:creationId xmlns:a16="http://schemas.microsoft.com/office/drawing/2014/main" id="{8E7C2B98-3B03-FDBF-4CFC-BC053287DBFF}"/>
              </a:ext>
            </a:extLst>
          </p:cNvPr>
          <p:cNvSpPr>
            <a:spLocks/>
          </p:cNvSpPr>
          <p:nvPr/>
        </p:nvSpPr>
        <p:spPr>
          <a:xfrm>
            <a:off x="340990" y="1451388"/>
            <a:ext cx="3909432" cy="2213769"/>
          </a:xfrm>
          <a:prstGeom prst="roundRect">
            <a:avLst>
              <a:gd name="adj" fmla="val 8652"/>
            </a:avLst>
          </a:prstGeom>
          <a:solidFill>
            <a:schemeClr val="bg1"/>
          </a:solidFill>
          <a:ln>
            <a:no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D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Rettangolo con angoli arrotondati 29">
            <a:extLst>
              <a:ext uri="{FF2B5EF4-FFF2-40B4-BE49-F238E27FC236}">
                <a16:creationId xmlns:a16="http://schemas.microsoft.com/office/drawing/2014/main" id="{A69D8D8E-0F1E-5A1E-DA93-77D73BF247CA}"/>
              </a:ext>
            </a:extLst>
          </p:cNvPr>
          <p:cNvSpPr>
            <a:spLocks/>
          </p:cNvSpPr>
          <p:nvPr/>
        </p:nvSpPr>
        <p:spPr>
          <a:xfrm>
            <a:off x="4772043" y="1435261"/>
            <a:ext cx="3909432" cy="2229896"/>
          </a:xfrm>
          <a:prstGeom prst="roundRect">
            <a:avLst>
              <a:gd name="adj" fmla="val 8652"/>
            </a:avLst>
          </a:prstGeom>
          <a:solidFill>
            <a:schemeClr val="bg1"/>
          </a:solidFill>
          <a:ln>
            <a:no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D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C847BBBF-37B9-3BC7-D3ED-9DEB9BAEA583}"/>
              </a:ext>
            </a:extLst>
          </p:cNvPr>
          <p:cNvSpPr txBox="1"/>
          <p:nvPr/>
        </p:nvSpPr>
        <p:spPr>
          <a:xfrm>
            <a:off x="127004" y="1447000"/>
            <a:ext cx="4116619"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Digital euro offline smart card: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Delivered physically (proximity / mail)</a:t>
            </a:r>
          </a:p>
        </p:txBody>
      </p:sp>
      <p:grpSp>
        <p:nvGrpSpPr>
          <p:cNvPr id="32" name="Group 31">
            <a:extLst>
              <a:ext uri="{FF2B5EF4-FFF2-40B4-BE49-F238E27FC236}">
                <a16:creationId xmlns:a16="http://schemas.microsoft.com/office/drawing/2014/main" id="{1CB43630-F4C0-1F7C-0F5A-912AF02F85BF}"/>
              </a:ext>
            </a:extLst>
          </p:cNvPr>
          <p:cNvGrpSpPr/>
          <p:nvPr/>
        </p:nvGrpSpPr>
        <p:grpSpPr>
          <a:xfrm>
            <a:off x="1416271" y="1970220"/>
            <a:ext cx="1538083" cy="1538083"/>
            <a:chOff x="1509912" y="2451641"/>
            <a:chExt cx="1348546" cy="1348546"/>
          </a:xfrm>
        </p:grpSpPr>
        <p:pic>
          <p:nvPicPr>
            <p:cNvPr id="33" name="Graphic 32" descr="Open envelope outline">
              <a:extLst>
                <a:ext uri="{FF2B5EF4-FFF2-40B4-BE49-F238E27FC236}">
                  <a16:creationId xmlns:a16="http://schemas.microsoft.com/office/drawing/2014/main" id="{85505B0B-1752-C334-7BE6-CE31A8ED15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09912" y="2451641"/>
              <a:ext cx="1348546" cy="1348546"/>
            </a:xfrm>
            <a:prstGeom prst="rect">
              <a:avLst/>
            </a:prstGeom>
          </p:spPr>
        </p:pic>
        <p:sp>
          <p:nvSpPr>
            <p:cNvPr id="34" name="Rectangle 33">
              <a:extLst>
                <a:ext uri="{FF2B5EF4-FFF2-40B4-BE49-F238E27FC236}">
                  <a16:creationId xmlns:a16="http://schemas.microsoft.com/office/drawing/2014/main" id="{DDF12A54-09D4-EB76-4010-739703E33503}"/>
                </a:ext>
              </a:extLst>
            </p:cNvPr>
            <p:cNvSpPr/>
            <p:nvPr/>
          </p:nvSpPr>
          <p:spPr bwMode="auto">
            <a:xfrm>
              <a:off x="1965970" y="2787650"/>
              <a:ext cx="427779" cy="40464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2C2C2C"/>
                </a:solidFill>
                <a:effectLst/>
                <a:uLnTx/>
                <a:uFillTx/>
                <a:latin typeface="Arial" charset="0"/>
                <a:ea typeface="ヒラギノ角ゴ Pro W3" pitchFamily="-64" charset="-128"/>
                <a:cs typeface="Arial" pitchFamily="34" charset="0"/>
              </a:endParaRPr>
            </a:p>
          </p:txBody>
        </p:sp>
        <p:pic>
          <p:nvPicPr>
            <p:cNvPr id="35" name="Graphic 34" descr="Credit card with solid fill">
              <a:extLst>
                <a:ext uri="{FF2B5EF4-FFF2-40B4-BE49-F238E27FC236}">
                  <a16:creationId xmlns:a16="http://schemas.microsoft.com/office/drawing/2014/main" id="{7E998129-41CE-7CCE-1D54-AAFADA3D90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86835" y="2696198"/>
              <a:ext cx="371805" cy="371805"/>
            </a:xfrm>
            <a:prstGeom prst="rect">
              <a:avLst/>
            </a:prstGeom>
          </p:spPr>
        </p:pic>
        <p:cxnSp>
          <p:nvCxnSpPr>
            <p:cNvPr id="36" name="Straight Connector 35">
              <a:extLst>
                <a:ext uri="{FF2B5EF4-FFF2-40B4-BE49-F238E27FC236}">
                  <a16:creationId xmlns:a16="http://schemas.microsoft.com/office/drawing/2014/main" id="{43EE1DDB-D94B-5607-5D68-D1AFF840078D}"/>
                </a:ext>
              </a:extLst>
            </p:cNvPr>
            <p:cNvCxnSpPr/>
            <p:nvPr/>
          </p:nvCxnSpPr>
          <p:spPr bwMode="auto">
            <a:xfrm>
              <a:off x="2269958" y="2815551"/>
              <a:ext cx="191163" cy="0"/>
            </a:xfrm>
            <a:prstGeom prst="line">
              <a:avLst/>
            </a:prstGeom>
            <a:solidFill>
              <a:schemeClr val="tx2"/>
            </a:solidFill>
            <a:ln w="5397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Straight Connector 36">
              <a:extLst>
                <a:ext uri="{FF2B5EF4-FFF2-40B4-BE49-F238E27FC236}">
                  <a16:creationId xmlns:a16="http://schemas.microsoft.com/office/drawing/2014/main" id="{99AFFE81-FBF3-14B0-9DBB-E533DF0F6C57}"/>
                </a:ext>
              </a:extLst>
            </p:cNvPr>
            <p:cNvCxnSpPr/>
            <p:nvPr/>
          </p:nvCxnSpPr>
          <p:spPr bwMode="auto">
            <a:xfrm>
              <a:off x="2270225" y="2910200"/>
              <a:ext cx="191163" cy="0"/>
            </a:xfrm>
            <a:prstGeom prst="line">
              <a:avLst/>
            </a:prstGeom>
            <a:solidFill>
              <a:schemeClr val="tx2"/>
            </a:solidFill>
            <a:ln w="5397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Straight Connector 37">
              <a:extLst>
                <a:ext uri="{FF2B5EF4-FFF2-40B4-BE49-F238E27FC236}">
                  <a16:creationId xmlns:a16="http://schemas.microsoft.com/office/drawing/2014/main" id="{678F1E9B-06A6-07E8-E2C9-DF049728BE5B}"/>
                </a:ext>
              </a:extLst>
            </p:cNvPr>
            <p:cNvCxnSpPr/>
            <p:nvPr/>
          </p:nvCxnSpPr>
          <p:spPr bwMode="auto">
            <a:xfrm>
              <a:off x="1922111" y="3068003"/>
              <a:ext cx="539010" cy="0"/>
            </a:xfrm>
            <a:prstGeom prst="line">
              <a:avLst/>
            </a:prstGeom>
            <a:solidFill>
              <a:schemeClr val="tx2"/>
            </a:solidFill>
            <a:ln w="5397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Straight Connector 38">
              <a:extLst>
                <a:ext uri="{FF2B5EF4-FFF2-40B4-BE49-F238E27FC236}">
                  <a16:creationId xmlns:a16="http://schemas.microsoft.com/office/drawing/2014/main" id="{F67C5F89-0A7B-F78B-A63F-0BD65B52CB06}"/>
                </a:ext>
              </a:extLst>
            </p:cNvPr>
            <p:cNvCxnSpPr/>
            <p:nvPr/>
          </p:nvCxnSpPr>
          <p:spPr bwMode="auto">
            <a:xfrm>
              <a:off x="1922111" y="3167464"/>
              <a:ext cx="539010" cy="0"/>
            </a:xfrm>
            <a:prstGeom prst="line">
              <a:avLst/>
            </a:prstGeom>
            <a:solidFill>
              <a:schemeClr val="tx2"/>
            </a:solidFill>
            <a:ln w="5397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40" name="TextBox 39">
            <a:extLst>
              <a:ext uri="{FF2B5EF4-FFF2-40B4-BE49-F238E27FC236}">
                <a16:creationId xmlns:a16="http://schemas.microsoft.com/office/drawing/2014/main" id="{91D6A807-EA96-C146-D580-DC9A554E8521}"/>
              </a:ext>
            </a:extLst>
          </p:cNvPr>
          <p:cNvSpPr txBox="1"/>
          <p:nvPr/>
        </p:nvSpPr>
        <p:spPr>
          <a:xfrm>
            <a:off x="4564856" y="1460428"/>
            <a:ext cx="4116619"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Digital euro offline mobile solution: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Installed on Secure Element of mobile device</a:t>
            </a:r>
          </a:p>
        </p:txBody>
      </p:sp>
      <p:grpSp>
        <p:nvGrpSpPr>
          <p:cNvPr id="41" name="Group 40">
            <a:extLst>
              <a:ext uri="{FF2B5EF4-FFF2-40B4-BE49-F238E27FC236}">
                <a16:creationId xmlns:a16="http://schemas.microsoft.com/office/drawing/2014/main" id="{4749FCF5-3AFD-F885-273E-53E4E43B5AF9}"/>
              </a:ext>
            </a:extLst>
          </p:cNvPr>
          <p:cNvGrpSpPr/>
          <p:nvPr/>
        </p:nvGrpSpPr>
        <p:grpSpPr>
          <a:xfrm>
            <a:off x="5951900" y="1933852"/>
            <a:ext cx="1549717" cy="1610818"/>
            <a:chOff x="5933835" y="1988760"/>
            <a:chExt cx="1549717" cy="1610818"/>
          </a:xfrm>
        </p:grpSpPr>
        <p:pic>
          <p:nvPicPr>
            <p:cNvPr id="42" name="Graphic 41" descr="Smart Phone with solid fill">
              <a:extLst>
                <a:ext uri="{FF2B5EF4-FFF2-40B4-BE49-F238E27FC236}">
                  <a16:creationId xmlns:a16="http://schemas.microsoft.com/office/drawing/2014/main" id="{AFFD9DCA-6AF0-491A-61F2-BD0447BA94F4}"/>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97" t="-2778" r="-197" b="-1165"/>
            <a:stretch/>
          </p:blipFill>
          <p:spPr>
            <a:xfrm>
              <a:off x="5933835" y="1988760"/>
              <a:ext cx="1549717" cy="1610818"/>
            </a:xfrm>
            <a:prstGeom prst="rect">
              <a:avLst/>
            </a:prstGeom>
          </p:spPr>
        </p:pic>
        <p:pic>
          <p:nvPicPr>
            <p:cNvPr id="43" name="Graphic 42" descr="Processor outline">
              <a:extLst>
                <a:ext uri="{FF2B5EF4-FFF2-40B4-BE49-F238E27FC236}">
                  <a16:creationId xmlns:a16="http://schemas.microsoft.com/office/drawing/2014/main" id="{06C9FC44-1F4C-CFED-7B15-C3C96019BA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98022" y="2483498"/>
              <a:ext cx="621343" cy="621343"/>
            </a:xfrm>
            <a:prstGeom prst="rect">
              <a:avLst/>
            </a:prstGeom>
          </p:spPr>
        </p:pic>
      </p:grpSp>
      <p:grpSp>
        <p:nvGrpSpPr>
          <p:cNvPr id="45" name="Group 44">
            <a:extLst>
              <a:ext uri="{FF2B5EF4-FFF2-40B4-BE49-F238E27FC236}">
                <a16:creationId xmlns:a16="http://schemas.microsoft.com/office/drawing/2014/main" id="{2484C0B8-874C-4427-CEED-89B08BDC300F}"/>
              </a:ext>
            </a:extLst>
          </p:cNvPr>
          <p:cNvGrpSpPr/>
          <p:nvPr/>
        </p:nvGrpSpPr>
        <p:grpSpPr>
          <a:xfrm>
            <a:off x="869644" y="4063640"/>
            <a:ext cx="376092" cy="376092"/>
            <a:chOff x="317567" y="4012392"/>
            <a:chExt cx="435523" cy="435523"/>
          </a:xfrm>
          <a:solidFill>
            <a:schemeClr val="accent4"/>
          </a:solidFill>
        </p:grpSpPr>
        <p:sp>
          <p:nvSpPr>
            <p:cNvPr id="46" name="Oval 45">
              <a:extLst>
                <a:ext uri="{FF2B5EF4-FFF2-40B4-BE49-F238E27FC236}">
                  <a16:creationId xmlns:a16="http://schemas.microsoft.com/office/drawing/2014/main" id="{AD3E28EE-A1CC-394E-2E00-FC133A145ADD}"/>
                </a:ext>
              </a:extLst>
            </p:cNvPr>
            <p:cNvSpPr/>
            <p:nvPr/>
          </p:nvSpPr>
          <p:spPr bwMode="auto">
            <a:xfrm>
              <a:off x="317567" y="4012392"/>
              <a:ext cx="435523" cy="435523"/>
            </a:xfrm>
            <a:prstGeom prst="ellipse">
              <a:avLst/>
            </a:prstGeom>
            <a:grp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2C2C2C"/>
                </a:solidFill>
                <a:effectLst/>
                <a:uLnTx/>
                <a:uFillTx/>
                <a:latin typeface="Arial" charset="0"/>
                <a:ea typeface="ヒラギノ角ゴ Pro W3" pitchFamily="-64" charset="-128"/>
                <a:cs typeface="Arial" pitchFamily="34" charset="0"/>
              </a:endParaRPr>
            </a:p>
          </p:txBody>
        </p:sp>
        <p:cxnSp>
          <p:nvCxnSpPr>
            <p:cNvPr id="47" name="Straight Arrow Connector 46">
              <a:extLst>
                <a:ext uri="{FF2B5EF4-FFF2-40B4-BE49-F238E27FC236}">
                  <a16:creationId xmlns:a16="http://schemas.microsoft.com/office/drawing/2014/main" id="{98190BE1-2363-FD32-F3E4-7CD8818F2F49}"/>
                </a:ext>
              </a:extLst>
            </p:cNvPr>
            <p:cNvCxnSpPr/>
            <p:nvPr/>
          </p:nvCxnSpPr>
          <p:spPr bwMode="auto">
            <a:xfrm>
              <a:off x="385959" y="4230154"/>
              <a:ext cx="298738" cy="5279"/>
            </a:xfrm>
            <a:prstGeom prst="straightConnector1">
              <a:avLst/>
            </a:prstGeom>
            <a:grpFill/>
            <a:ln w="5080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48" name="TextBox 47">
            <a:extLst>
              <a:ext uri="{FF2B5EF4-FFF2-40B4-BE49-F238E27FC236}">
                <a16:creationId xmlns:a16="http://schemas.microsoft.com/office/drawing/2014/main" id="{FBDE43EC-ED0B-107D-1174-12C25BCFB8DF}"/>
              </a:ext>
            </a:extLst>
          </p:cNvPr>
          <p:cNvSpPr txBox="1"/>
          <p:nvPr/>
        </p:nvSpPr>
        <p:spPr>
          <a:xfrm>
            <a:off x="1215551" y="3998881"/>
            <a:ext cx="6867493"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On mobile devices, the offline solution offers instant installation without delivery wait, but involves technical complexity</a:t>
            </a:r>
            <a:endParaRPr kumimoji="0" lang="en-US" sz="1400" b="0" i="0" u="none" strike="sngStrike" kern="1200" cap="none" spc="0" normalizeH="0" baseline="0" noProof="0" dirty="0">
              <a:ln>
                <a:noFill/>
              </a:ln>
              <a:solidFill>
                <a:srgbClr val="003399"/>
              </a:solidFill>
              <a:effectLst/>
              <a:highlight>
                <a:srgbClr val="FFFF00"/>
              </a:highlight>
              <a:uLnTx/>
              <a:uFillTx/>
              <a:latin typeface="Arial" pitchFamily="34" charset="0"/>
              <a:ea typeface="+mn-ea"/>
              <a:cs typeface="Arial" pitchFamily="34" charset="0"/>
            </a:endParaRPr>
          </a:p>
        </p:txBody>
      </p:sp>
      <p:sp>
        <p:nvSpPr>
          <p:cNvPr id="49" name="TextBox 48">
            <a:extLst>
              <a:ext uri="{FF2B5EF4-FFF2-40B4-BE49-F238E27FC236}">
                <a16:creationId xmlns:a16="http://schemas.microsoft.com/office/drawing/2014/main" id="{60E6A2CE-0773-0F8C-A370-AF4504DF6405}"/>
              </a:ext>
            </a:extLst>
          </p:cNvPr>
          <p:cNvSpPr txBox="1"/>
          <p:nvPr/>
        </p:nvSpPr>
        <p:spPr>
          <a:xfrm>
            <a:off x="340990" y="1068812"/>
            <a:ext cx="908358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PSPs are responsible for </a:t>
            </a:r>
            <a:r>
              <a:rPr kumimoji="0" lang="en-US" sz="1400" b="1" i="0" u="none" strike="noStrike" kern="1200" cap="none" spc="0" normalizeH="0" baseline="0" noProof="0" dirty="0">
                <a:ln>
                  <a:noFill/>
                </a:ln>
                <a:solidFill>
                  <a:srgbClr val="003399"/>
                </a:solidFill>
                <a:effectLst/>
                <a:uLnTx/>
                <a:uFillTx/>
                <a:latin typeface="Arial" pitchFamily="34" charset="0"/>
                <a:ea typeface="+mn-ea"/>
                <a:cs typeface="Arial" pitchFamily="34" charset="0"/>
              </a:rPr>
              <a:t>distributing the payment instrument </a:t>
            </a:r>
            <a:r>
              <a:rPr kumimoji="0" lang="en-US" sz="14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to user and for </a:t>
            </a:r>
            <a:r>
              <a:rPr kumimoji="0" lang="en-US" sz="1400" b="1" i="0" u="none" strike="noStrike" kern="1200" cap="none" spc="0" normalizeH="0" baseline="0" noProof="0" dirty="0">
                <a:ln>
                  <a:noFill/>
                </a:ln>
                <a:solidFill>
                  <a:srgbClr val="003399"/>
                </a:solidFill>
                <a:effectLst/>
                <a:uLnTx/>
                <a:uFillTx/>
                <a:latin typeface="Arial" pitchFamily="34" charset="0"/>
                <a:ea typeface="+mn-ea"/>
                <a:cs typeface="Arial" pitchFamily="34" charset="0"/>
              </a:rPr>
              <a:t>its maintenance</a:t>
            </a:r>
            <a:r>
              <a:rPr kumimoji="0" lang="en-US" sz="14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endParaRPr kumimoji="0" lang="en-GB" sz="14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6436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281F3-9E69-F85C-1405-72BDD655C110}"/>
              </a:ext>
            </a:extLst>
          </p:cNvPr>
          <p:cNvSpPr>
            <a:spLocks noGrp="1"/>
          </p:cNvSpPr>
          <p:nvPr>
            <p:ph type="title"/>
          </p:nvPr>
        </p:nvSpPr>
        <p:spPr>
          <a:xfrm>
            <a:off x="404203" y="222345"/>
            <a:ext cx="7678841" cy="363736"/>
          </a:xfrm>
        </p:spPr>
        <p:txBody>
          <a:bodyPr>
            <a:noAutofit/>
          </a:bodyPr>
          <a:lstStyle/>
          <a:p>
            <a:r>
              <a:rPr lang="en-GB" dirty="0"/>
              <a:t>Funding and defunding of digital euro offline wallet</a:t>
            </a:r>
          </a:p>
        </p:txBody>
      </p:sp>
      <p:sp>
        <p:nvSpPr>
          <p:cNvPr id="3" name="Slide Number Placeholder 2">
            <a:extLst>
              <a:ext uri="{FF2B5EF4-FFF2-40B4-BE49-F238E27FC236}">
                <a16:creationId xmlns:a16="http://schemas.microsoft.com/office/drawing/2014/main" id="{9ACB1EA7-E42D-3F37-33B4-FEC266AA6AA4}"/>
              </a:ext>
            </a:extLst>
          </p:cNvPr>
          <p:cNvSpPr>
            <a:spLocks noGrp="1"/>
          </p:cNvSpPr>
          <p:nvPr>
            <p:ph type="sldNum" sz="quarter" idx="10"/>
          </p:nvPr>
        </p:nvSpPr>
        <p:spPr/>
        <p:txBody>
          <a:bodyPr/>
          <a:lstStyle/>
          <a:p>
            <a:pPr>
              <a:defRPr/>
            </a:pPr>
            <a:fld id="{44320B71-EC71-4A7E-8C8A-9C555B387A1C}" type="slidenum">
              <a:rPr lang="en-GB" smtClean="0"/>
              <a:pPr>
                <a:defRPr/>
              </a:pPr>
              <a:t>15</a:t>
            </a:fld>
            <a:endParaRPr lang="en-GB" dirty="0"/>
          </a:p>
        </p:txBody>
      </p:sp>
      <p:sp>
        <p:nvSpPr>
          <p:cNvPr id="4" name="Rectangle 3">
            <a:extLst>
              <a:ext uri="{FF2B5EF4-FFF2-40B4-BE49-F238E27FC236}">
                <a16:creationId xmlns:a16="http://schemas.microsoft.com/office/drawing/2014/main" id="{98BE0814-C8F0-F33F-08C3-549DF5984A26}"/>
              </a:ext>
            </a:extLst>
          </p:cNvPr>
          <p:cNvSpPr/>
          <p:nvPr/>
        </p:nvSpPr>
        <p:spPr bwMode="auto">
          <a:xfrm>
            <a:off x="1097763" y="775168"/>
            <a:ext cx="1510356" cy="4368332"/>
          </a:xfrm>
          <a:prstGeom prst="rect">
            <a:avLst/>
          </a:prstGeom>
          <a:solidFill>
            <a:schemeClr val="accent5">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grpSp>
        <p:nvGrpSpPr>
          <p:cNvPr id="8" name="Group 7">
            <a:extLst>
              <a:ext uri="{FF2B5EF4-FFF2-40B4-BE49-F238E27FC236}">
                <a16:creationId xmlns:a16="http://schemas.microsoft.com/office/drawing/2014/main" id="{9C2BC394-6BAA-1288-8327-E4388A6DF2E6}"/>
              </a:ext>
            </a:extLst>
          </p:cNvPr>
          <p:cNvGrpSpPr/>
          <p:nvPr/>
        </p:nvGrpSpPr>
        <p:grpSpPr>
          <a:xfrm>
            <a:off x="-32230" y="2263897"/>
            <a:ext cx="1240799" cy="1226325"/>
            <a:chOff x="9269" y="2158017"/>
            <a:chExt cx="1240799" cy="1226325"/>
          </a:xfrm>
        </p:grpSpPr>
        <p:pic>
          <p:nvPicPr>
            <p:cNvPr id="10" name="Graphic 9" descr="Man with solid fill">
              <a:extLst>
                <a:ext uri="{FF2B5EF4-FFF2-40B4-BE49-F238E27FC236}">
                  <a16:creationId xmlns:a16="http://schemas.microsoft.com/office/drawing/2014/main" id="{C043E4C9-9598-F57D-EBDE-ECA89BF76E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6859" y="2158017"/>
              <a:ext cx="797302" cy="797302"/>
            </a:xfrm>
            <a:prstGeom prst="rect">
              <a:avLst/>
            </a:prstGeom>
          </p:spPr>
        </p:pic>
        <p:sp>
          <p:nvSpPr>
            <p:cNvPr id="11" name="TextBox 10">
              <a:extLst>
                <a:ext uri="{FF2B5EF4-FFF2-40B4-BE49-F238E27FC236}">
                  <a16:creationId xmlns:a16="http://schemas.microsoft.com/office/drawing/2014/main" id="{96B2CAE4-EE82-A4BA-D863-C67D502E1599}"/>
                </a:ext>
              </a:extLst>
            </p:cNvPr>
            <p:cNvSpPr txBox="1"/>
            <p:nvPr/>
          </p:nvSpPr>
          <p:spPr>
            <a:xfrm>
              <a:off x="9269" y="3045788"/>
              <a:ext cx="1240799" cy="338554"/>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Digital euro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user </a:t>
              </a:r>
            </a:p>
          </p:txBody>
        </p:sp>
      </p:grpSp>
      <p:sp>
        <p:nvSpPr>
          <p:cNvPr id="12" name="TextBox 11">
            <a:extLst>
              <a:ext uri="{FF2B5EF4-FFF2-40B4-BE49-F238E27FC236}">
                <a16:creationId xmlns:a16="http://schemas.microsoft.com/office/drawing/2014/main" id="{42E0FC90-2CA7-02B9-B492-15F507859AA4}"/>
              </a:ext>
            </a:extLst>
          </p:cNvPr>
          <p:cNvSpPr txBox="1"/>
          <p:nvPr/>
        </p:nvSpPr>
        <p:spPr>
          <a:xfrm>
            <a:off x="1200479" y="1950640"/>
            <a:ext cx="1240799" cy="461665"/>
          </a:xfrm>
          <a:prstGeom prst="rect">
            <a:avLst/>
          </a:prstGeom>
          <a:noFill/>
        </p:spPr>
        <p:txBody>
          <a:bodyPr wrap="square" rtlCol="0">
            <a:spAutoFit/>
          </a:bodyPr>
          <a:lstStyle/>
          <a:p>
            <a:pPr algn="ctr"/>
            <a:r>
              <a:rPr lang="en-GB" sz="1200" dirty="0">
                <a:solidFill>
                  <a:schemeClr val="tx2"/>
                </a:solidFill>
              </a:rPr>
              <a:t>(de)funding</a:t>
            </a:r>
          </a:p>
          <a:p>
            <a:pPr algn="ctr"/>
            <a:r>
              <a:rPr lang="en-GB" sz="1200" dirty="0">
                <a:solidFill>
                  <a:schemeClr val="tx2"/>
                </a:solidFill>
              </a:rPr>
              <a:t>operations</a:t>
            </a:r>
          </a:p>
        </p:txBody>
      </p:sp>
      <p:sp>
        <p:nvSpPr>
          <p:cNvPr id="15" name="TextBox 14">
            <a:extLst>
              <a:ext uri="{FF2B5EF4-FFF2-40B4-BE49-F238E27FC236}">
                <a16:creationId xmlns:a16="http://schemas.microsoft.com/office/drawing/2014/main" id="{0C40902F-1046-DA33-E6C9-C2652861F973}"/>
              </a:ext>
            </a:extLst>
          </p:cNvPr>
          <p:cNvSpPr txBox="1"/>
          <p:nvPr/>
        </p:nvSpPr>
        <p:spPr>
          <a:xfrm>
            <a:off x="2802990" y="1746926"/>
            <a:ext cx="1240799" cy="215444"/>
          </a:xfrm>
          <a:prstGeom prst="rect">
            <a:avLst/>
          </a:prstGeom>
          <a:noFill/>
        </p:spPr>
        <p:txBody>
          <a:bodyPr wrap="square" lIns="0" tIns="0" rIns="0" bIns="0" rtlCol="0">
            <a:spAutoFit/>
          </a:bodyPr>
          <a:lstStyle/>
          <a:p>
            <a:pPr algn="ctr"/>
            <a:r>
              <a:rPr lang="en-GB" sz="1400" i="1"/>
              <a:t>Cash</a:t>
            </a:r>
          </a:p>
        </p:txBody>
      </p:sp>
      <p:sp>
        <p:nvSpPr>
          <p:cNvPr id="16" name="TextBox 15">
            <a:extLst>
              <a:ext uri="{FF2B5EF4-FFF2-40B4-BE49-F238E27FC236}">
                <a16:creationId xmlns:a16="http://schemas.microsoft.com/office/drawing/2014/main" id="{DEBB563D-577D-7916-15C8-7A6463D3D7F3}"/>
              </a:ext>
            </a:extLst>
          </p:cNvPr>
          <p:cNvSpPr txBox="1"/>
          <p:nvPr/>
        </p:nvSpPr>
        <p:spPr>
          <a:xfrm>
            <a:off x="2630425" y="3085254"/>
            <a:ext cx="1539077" cy="215444"/>
          </a:xfrm>
          <a:prstGeom prst="rect">
            <a:avLst/>
          </a:prstGeom>
          <a:noFill/>
        </p:spPr>
        <p:txBody>
          <a:bodyPr wrap="square" lIns="0" tIns="0" rIns="0" bIns="0" rtlCol="0">
            <a:spAutoFit/>
          </a:bodyPr>
          <a:lstStyle/>
          <a:p>
            <a:pPr algn="ctr"/>
            <a:r>
              <a:rPr lang="en-GB" sz="1400" i="1" dirty="0"/>
              <a:t>Private money</a:t>
            </a:r>
          </a:p>
        </p:txBody>
      </p:sp>
      <p:sp>
        <p:nvSpPr>
          <p:cNvPr id="17" name="TextBox 16">
            <a:extLst>
              <a:ext uri="{FF2B5EF4-FFF2-40B4-BE49-F238E27FC236}">
                <a16:creationId xmlns:a16="http://schemas.microsoft.com/office/drawing/2014/main" id="{2BC96BDE-C1EA-1EAB-47F2-4DE6DECAB624}"/>
              </a:ext>
            </a:extLst>
          </p:cNvPr>
          <p:cNvSpPr txBox="1"/>
          <p:nvPr/>
        </p:nvSpPr>
        <p:spPr>
          <a:xfrm>
            <a:off x="2648915" y="4082777"/>
            <a:ext cx="1539077" cy="215444"/>
          </a:xfrm>
          <a:prstGeom prst="rect">
            <a:avLst/>
          </a:prstGeom>
          <a:noFill/>
        </p:spPr>
        <p:txBody>
          <a:bodyPr wrap="square" lIns="0" tIns="0" rIns="0" bIns="0" rtlCol="0">
            <a:spAutoFit/>
          </a:bodyPr>
          <a:lstStyle/>
          <a:p>
            <a:pPr algn="ctr"/>
            <a:r>
              <a:rPr lang="en-GB" sz="1400" i="1"/>
              <a:t>Online digital euro</a:t>
            </a:r>
          </a:p>
        </p:txBody>
      </p:sp>
      <p:sp>
        <p:nvSpPr>
          <p:cNvPr id="20" name="TextBox 19">
            <a:extLst>
              <a:ext uri="{FF2B5EF4-FFF2-40B4-BE49-F238E27FC236}">
                <a16:creationId xmlns:a16="http://schemas.microsoft.com/office/drawing/2014/main" id="{9827141A-F3B4-CCCD-2D46-0560B05F29F0}"/>
              </a:ext>
            </a:extLst>
          </p:cNvPr>
          <p:cNvSpPr txBox="1"/>
          <p:nvPr/>
        </p:nvSpPr>
        <p:spPr>
          <a:xfrm>
            <a:off x="4220269" y="831652"/>
            <a:ext cx="4838810" cy="1142571"/>
          </a:xfrm>
          <a:prstGeom prst="rect">
            <a:avLst/>
          </a:prstGeom>
          <a:solidFill>
            <a:schemeClr val="accent6"/>
          </a:solidFill>
        </p:spPr>
        <p:txBody>
          <a:bodyPr wrap="square" rtlCol="0">
            <a:spAutoFit/>
          </a:bodyPr>
          <a:lstStyle/>
          <a:p>
            <a:endParaRPr lang="en-GB"/>
          </a:p>
        </p:txBody>
      </p:sp>
      <p:pic>
        <p:nvPicPr>
          <p:cNvPr id="23" name="Graphic 22" descr="Register with solid fill">
            <a:extLst>
              <a:ext uri="{FF2B5EF4-FFF2-40B4-BE49-F238E27FC236}">
                <a16:creationId xmlns:a16="http://schemas.microsoft.com/office/drawing/2014/main" id="{8169AD55-C145-C8FE-10AE-C14125822C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6984" y="1476034"/>
            <a:ext cx="451420" cy="451420"/>
          </a:xfrm>
          <a:prstGeom prst="rect">
            <a:avLst/>
          </a:prstGeom>
        </p:spPr>
      </p:pic>
      <p:sp>
        <p:nvSpPr>
          <p:cNvPr id="24" name="TextBox 23">
            <a:extLst>
              <a:ext uri="{FF2B5EF4-FFF2-40B4-BE49-F238E27FC236}">
                <a16:creationId xmlns:a16="http://schemas.microsoft.com/office/drawing/2014/main" id="{BF0623D3-02CD-23AE-DFB3-7FF418822953}"/>
              </a:ext>
            </a:extLst>
          </p:cNvPr>
          <p:cNvSpPr txBox="1"/>
          <p:nvPr/>
        </p:nvSpPr>
        <p:spPr>
          <a:xfrm>
            <a:off x="4348221" y="1198448"/>
            <a:ext cx="874131" cy="246221"/>
          </a:xfrm>
          <a:prstGeom prst="rect">
            <a:avLst/>
          </a:prstGeom>
          <a:noFill/>
        </p:spPr>
        <p:txBody>
          <a:bodyPr wrap="square" lIns="0" tIns="0" rIns="0" bIns="0" rtlCol="0">
            <a:spAutoFit/>
          </a:bodyPr>
          <a:lstStyle/>
          <a:p>
            <a:pPr algn="ctr"/>
            <a:r>
              <a:rPr lang="en-GB" sz="1400" dirty="0"/>
              <a:t>ATM</a:t>
            </a:r>
            <a:r>
              <a:rPr lang="en-GB" sz="1600" dirty="0"/>
              <a:t> </a:t>
            </a:r>
          </a:p>
        </p:txBody>
      </p:sp>
      <p:sp>
        <p:nvSpPr>
          <p:cNvPr id="25" name="TextBox 24">
            <a:extLst>
              <a:ext uri="{FF2B5EF4-FFF2-40B4-BE49-F238E27FC236}">
                <a16:creationId xmlns:a16="http://schemas.microsoft.com/office/drawing/2014/main" id="{C92383A4-2CB0-842B-A07F-30CD67638D75}"/>
              </a:ext>
            </a:extLst>
          </p:cNvPr>
          <p:cNvSpPr txBox="1"/>
          <p:nvPr/>
        </p:nvSpPr>
        <p:spPr>
          <a:xfrm>
            <a:off x="5805594" y="1212674"/>
            <a:ext cx="1371743" cy="215444"/>
          </a:xfrm>
          <a:prstGeom prst="rect">
            <a:avLst/>
          </a:prstGeom>
          <a:noFill/>
        </p:spPr>
        <p:txBody>
          <a:bodyPr wrap="square" lIns="0" tIns="0" rIns="0" bIns="0" rtlCol="0">
            <a:spAutoFit/>
          </a:bodyPr>
          <a:lstStyle/>
          <a:p>
            <a:pPr algn="ctr"/>
            <a:r>
              <a:rPr lang="en-GB" sz="1400" dirty="0"/>
              <a:t>Bank branch </a:t>
            </a:r>
          </a:p>
        </p:txBody>
      </p:sp>
      <p:sp>
        <p:nvSpPr>
          <p:cNvPr id="26" name="TextBox 25">
            <a:extLst>
              <a:ext uri="{FF2B5EF4-FFF2-40B4-BE49-F238E27FC236}">
                <a16:creationId xmlns:a16="http://schemas.microsoft.com/office/drawing/2014/main" id="{B9A7D9F5-8078-0A89-DFE6-0F37B895E927}"/>
              </a:ext>
            </a:extLst>
          </p:cNvPr>
          <p:cNvSpPr txBox="1"/>
          <p:nvPr/>
        </p:nvSpPr>
        <p:spPr>
          <a:xfrm>
            <a:off x="7551206" y="1210314"/>
            <a:ext cx="1442976" cy="215444"/>
          </a:xfrm>
          <a:prstGeom prst="rect">
            <a:avLst/>
          </a:prstGeom>
          <a:noFill/>
        </p:spPr>
        <p:txBody>
          <a:bodyPr wrap="square" lIns="0" tIns="0" rIns="0" bIns="0" rtlCol="0">
            <a:spAutoFit/>
          </a:bodyPr>
          <a:lstStyle/>
          <a:p>
            <a:pPr algn="ctr"/>
            <a:r>
              <a:rPr lang="en-GB" sz="1400" dirty="0"/>
              <a:t>POS terminal</a:t>
            </a:r>
          </a:p>
        </p:txBody>
      </p:sp>
      <p:sp>
        <p:nvSpPr>
          <p:cNvPr id="27" name="TextBox 26">
            <a:extLst>
              <a:ext uri="{FF2B5EF4-FFF2-40B4-BE49-F238E27FC236}">
                <a16:creationId xmlns:a16="http://schemas.microsoft.com/office/drawing/2014/main" id="{0D71B201-2079-2181-ED78-88BC923F2C68}"/>
              </a:ext>
            </a:extLst>
          </p:cNvPr>
          <p:cNvSpPr txBox="1"/>
          <p:nvPr/>
        </p:nvSpPr>
        <p:spPr>
          <a:xfrm>
            <a:off x="4169502" y="2255465"/>
            <a:ext cx="4838810" cy="2159315"/>
          </a:xfrm>
          <a:prstGeom prst="rect">
            <a:avLst/>
          </a:prstGeom>
          <a:solidFill>
            <a:schemeClr val="accent6"/>
          </a:solidFill>
        </p:spPr>
        <p:txBody>
          <a:bodyPr wrap="square" rtlCol="0">
            <a:spAutoFit/>
          </a:bodyPr>
          <a:lstStyle/>
          <a:p>
            <a:endParaRPr lang="en-GB"/>
          </a:p>
        </p:txBody>
      </p:sp>
      <p:sp>
        <p:nvSpPr>
          <p:cNvPr id="28" name="TextBox 27">
            <a:extLst>
              <a:ext uri="{FF2B5EF4-FFF2-40B4-BE49-F238E27FC236}">
                <a16:creationId xmlns:a16="http://schemas.microsoft.com/office/drawing/2014/main" id="{C58119B5-13D2-7334-7ABE-5544FC5D9909}"/>
              </a:ext>
            </a:extLst>
          </p:cNvPr>
          <p:cNvSpPr txBox="1"/>
          <p:nvPr/>
        </p:nvSpPr>
        <p:spPr>
          <a:xfrm>
            <a:off x="4572000" y="2301371"/>
            <a:ext cx="3974150" cy="307777"/>
          </a:xfrm>
          <a:prstGeom prst="rect">
            <a:avLst/>
          </a:prstGeom>
          <a:noFill/>
        </p:spPr>
        <p:txBody>
          <a:bodyPr wrap="square" rtlCol="0">
            <a:spAutoFit/>
          </a:bodyPr>
          <a:lstStyle/>
          <a:p>
            <a:r>
              <a:rPr lang="en-GB" sz="1400" dirty="0"/>
              <a:t>Depending on the user’s form factor: </a:t>
            </a:r>
          </a:p>
        </p:txBody>
      </p:sp>
      <p:sp>
        <p:nvSpPr>
          <p:cNvPr id="51" name="TextBox 50">
            <a:extLst>
              <a:ext uri="{FF2B5EF4-FFF2-40B4-BE49-F238E27FC236}">
                <a16:creationId xmlns:a16="http://schemas.microsoft.com/office/drawing/2014/main" id="{77089850-F94F-38A7-62B6-BC76847B1FEC}"/>
              </a:ext>
            </a:extLst>
          </p:cNvPr>
          <p:cNvSpPr txBox="1"/>
          <p:nvPr/>
        </p:nvSpPr>
        <p:spPr>
          <a:xfrm>
            <a:off x="6898711" y="3245229"/>
            <a:ext cx="1830481" cy="1169551"/>
          </a:xfrm>
          <a:prstGeom prst="rect">
            <a:avLst/>
          </a:prstGeom>
          <a:noFill/>
        </p:spPr>
        <p:txBody>
          <a:bodyPr wrap="square" rtlCol="0">
            <a:spAutoFit/>
          </a:bodyPr>
          <a:lstStyle/>
          <a:p>
            <a:r>
              <a:rPr lang="en-GB" sz="1400" dirty="0">
                <a:effectLst/>
                <a:latin typeface="Arial" panose="020B0604020202020204" pitchFamily="34" charset="0"/>
                <a:ea typeface="Arial" panose="020B0604020202020204" pitchFamily="34" charset="0"/>
                <a:cs typeface="Sendnya"/>
              </a:rPr>
              <a:t>via a secondary device providing physical connectivity (e.g. mobile phone, ATM, POS terminal) </a:t>
            </a:r>
            <a:endParaRPr lang="en-GB" sz="1400" dirty="0"/>
          </a:p>
        </p:txBody>
      </p:sp>
      <p:cxnSp>
        <p:nvCxnSpPr>
          <p:cNvPr id="52" name="Straight Arrow Connector 51">
            <a:extLst>
              <a:ext uri="{FF2B5EF4-FFF2-40B4-BE49-F238E27FC236}">
                <a16:creationId xmlns:a16="http://schemas.microsoft.com/office/drawing/2014/main" id="{1337C875-A712-0157-FDEA-A2D834EB2303}"/>
              </a:ext>
            </a:extLst>
          </p:cNvPr>
          <p:cNvCxnSpPr>
            <a:cxnSpLocks/>
          </p:cNvCxnSpPr>
          <p:nvPr/>
        </p:nvCxnSpPr>
        <p:spPr bwMode="auto">
          <a:xfrm>
            <a:off x="1285816" y="2598315"/>
            <a:ext cx="1185092" cy="0"/>
          </a:xfrm>
          <a:prstGeom prst="straightConnector1">
            <a:avLst/>
          </a:prstGeom>
          <a:solidFill>
            <a:schemeClr val="tx2"/>
          </a:solidFill>
          <a:ln w="6667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 name="Straight Arrow Connector 52">
            <a:extLst>
              <a:ext uri="{FF2B5EF4-FFF2-40B4-BE49-F238E27FC236}">
                <a16:creationId xmlns:a16="http://schemas.microsoft.com/office/drawing/2014/main" id="{3BF4C511-60D9-95EE-4AD5-A1F0C7C9A5A9}"/>
              </a:ext>
            </a:extLst>
          </p:cNvPr>
          <p:cNvCxnSpPr>
            <a:cxnSpLocks/>
          </p:cNvCxnSpPr>
          <p:nvPr/>
        </p:nvCxnSpPr>
        <p:spPr bwMode="auto">
          <a:xfrm flipH="1">
            <a:off x="1235647" y="3036418"/>
            <a:ext cx="1168342" cy="0"/>
          </a:xfrm>
          <a:prstGeom prst="straightConnector1">
            <a:avLst/>
          </a:prstGeom>
          <a:solidFill>
            <a:schemeClr val="tx2"/>
          </a:solidFill>
          <a:ln w="6667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4" name="TextBox 53">
            <a:extLst>
              <a:ext uri="{FF2B5EF4-FFF2-40B4-BE49-F238E27FC236}">
                <a16:creationId xmlns:a16="http://schemas.microsoft.com/office/drawing/2014/main" id="{262F2E16-CEFA-38FF-A108-6B00B4328392}"/>
              </a:ext>
            </a:extLst>
          </p:cNvPr>
          <p:cNvSpPr txBox="1"/>
          <p:nvPr/>
        </p:nvSpPr>
        <p:spPr>
          <a:xfrm>
            <a:off x="1257962" y="3238815"/>
            <a:ext cx="1240799" cy="276999"/>
          </a:xfrm>
          <a:prstGeom prst="rect">
            <a:avLst/>
          </a:prstGeom>
          <a:solidFill>
            <a:schemeClr val="accent2">
              <a:lumMod val="60000"/>
              <a:lumOff val="40000"/>
            </a:schemeClr>
          </a:solidFill>
        </p:spPr>
        <p:txBody>
          <a:bodyPr wrap="square" rtlCol="0">
            <a:spAutoFit/>
          </a:bodyPr>
          <a:lstStyle/>
          <a:p>
            <a:pPr algn="ctr"/>
            <a:r>
              <a:rPr lang="en-GB" sz="1200" b="1" dirty="0">
                <a:solidFill>
                  <a:schemeClr val="bg1"/>
                </a:solidFill>
              </a:rPr>
              <a:t>always online! </a:t>
            </a:r>
          </a:p>
        </p:txBody>
      </p:sp>
      <p:cxnSp>
        <p:nvCxnSpPr>
          <p:cNvPr id="55" name="Straight Connector 54">
            <a:extLst>
              <a:ext uri="{FF2B5EF4-FFF2-40B4-BE49-F238E27FC236}">
                <a16:creationId xmlns:a16="http://schemas.microsoft.com/office/drawing/2014/main" id="{3070FC39-BD18-A2DB-AD1A-03E28F28A567}"/>
              </a:ext>
            </a:extLst>
          </p:cNvPr>
          <p:cNvCxnSpPr/>
          <p:nvPr/>
        </p:nvCxnSpPr>
        <p:spPr bwMode="auto">
          <a:xfrm>
            <a:off x="2608119" y="2126827"/>
            <a:ext cx="6466018" cy="0"/>
          </a:xfrm>
          <a:prstGeom prst="line">
            <a:avLst/>
          </a:prstGeom>
          <a:ln>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A39D936F-D957-15DC-3AFB-6F5C50827A10}"/>
              </a:ext>
            </a:extLst>
          </p:cNvPr>
          <p:cNvSpPr txBox="1"/>
          <p:nvPr/>
        </p:nvSpPr>
        <p:spPr>
          <a:xfrm>
            <a:off x="2419844" y="824201"/>
            <a:ext cx="1988318" cy="338554"/>
          </a:xfrm>
          <a:prstGeom prst="rect">
            <a:avLst/>
          </a:prstGeom>
          <a:noFill/>
        </p:spPr>
        <p:txBody>
          <a:bodyPr wrap="square" rtlCol="0">
            <a:spAutoFit/>
          </a:bodyPr>
          <a:lstStyle/>
          <a:p>
            <a:pPr algn="ctr"/>
            <a:r>
              <a:rPr lang="en-GB" sz="1600" dirty="0">
                <a:solidFill>
                  <a:schemeClr val="tx2"/>
                </a:solidFill>
              </a:rPr>
              <a:t>Possible sources </a:t>
            </a:r>
          </a:p>
        </p:txBody>
      </p:sp>
      <p:sp>
        <p:nvSpPr>
          <p:cNvPr id="57" name="TextBox 56">
            <a:extLst>
              <a:ext uri="{FF2B5EF4-FFF2-40B4-BE49-F238E27FC236}">
                <a16:creationId xmlns:a16="http://schemas.microsoft.com/office/drawing/2014/main" id="{02C0F83B-C8F6-80DC-019B-D63743A7D68F}"/>
              </a:ext>
            </a:extLst>
          </p:cNvPr>
          <p:cNvSpPr txBox="1"/>
          <p:nvPr/>
        </p:nvSpPr>
        <p:spPr>
          <a:xfrm>
            <a:off x="5061415" y="842048"/>
            <a:ext cx="2973157" cy="338554"/>
          </a:xfrm>
          <a:prstGeom prst="rect">
            <a:avLst/>
          </a:prstGeom>
          <a:noFill/>
        </p:spPr>
        <p:txBody>
          <a:bodyPr wrap="square" rtlCol="0">
            <a:spAutoFit/>
          </a:bodyPr>
          <a:lstStyle/>
          <a:p>
            <a:pPr algn="ctr"/>
            <a:r>
              <a:rPr lang="en-GB" sz="1600" dirty="0">
                <a:solidFill>
                  <a:schemeClr val="tx2"/>
                </a:solidFill>
              </a:rPr>
              <a:t>Possible funding methods </a:t>
            </a:r>
          </a:p>
        </p:txBody>
      </p:sp>
      <p:cxnSp>
        <p:nvCxnSpPr>
          <p:cNvPr id="58" name="Straight Connector 57">
            <a:extLst>
              <a:ext uri="{FF2B5EF4-FFF2-40B4-BE49-F238E27FC236}">
                <a16:creationId xmlns:a16="http://schemas.microsoft.com/office/drawing/2014/main" id="{DF061618-B669-112E-6496-7641ABAA8A96}"/>
              </a:ext>
            </a:extLst>
          </p:cNvPr>
          <p:cNvCxnSpPr>
            <a:cxnSpLocks/>
          </p:cNvCxnSpPr>
          <p:nvPr/>
        </p:nvCxnSpPr>
        <p:spPr bwMode="auto">
          <a:xfrm>
            <a:off x="6491465" y="2672862"/>
            <a:ext cx="0" cy="1741918"/>
          </a:xfrm>
          <a:prstGeom prst="line">
            <a:avLst/>
          </a:prstGeom>
          <a:ln>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6B0E5A6C-5C99-AC61-EB83-8BFE84646E74}"/>
              </a:ext>
            </a:extLst>
          </p:cNvPr>
          <p:cNvSpPr txBox="1"/>
          <p:nvPr/>
        </p:nvSpPr>
        <p:spPr>
          <a:xfrm>
            <a:off x="4661839" y="3697723"/>
            <a:ext cx="1355780" cy="523220"/>
          </a:xfrm>
          <a:prstGeom prst="rect">
            <a:avLst/>
          </a:prstGeom>
          <a:noFill/>
        </p:spPr>
        <p:txBody>
          <a:bodyPr wrap="square" rtlCol="0">
            <a:spAutoFit/>
          </a:bodyPr>
          <a:lstStyle/>
          <a:p>
            <a:r>
              <a:rPr lang="en-GB" sz="1400" dirty="0">
                <a:effectLst/>
                <a:latin typeface="Arial" panose="020B0604020202020204" pitchFamily="34" charset="0"/>
                <a:ea typeface="Arial" panose="020B0604020202020204" pitchFamily="34" charset="0"/>
                <a:cs typeface="Sendnya"/>
              </a:rPr>
              <a:t>using the same device</a:t>
            </a:r>
            <a:endParaRPr lang="en-GB" sz="1400" dirty="0"/>
          </a:p>
        </p:txBody>
      </p:sp>
      <p:sp>
        <p:nvSpPr>
          <p:cNvPr id="5" name="Freeform 9">
            <a:extLst>
              <a:ext uri="{FF2B5EF4-FFF2-40B4-BE49-F238E27FC236}">
                <a16:creationId xmlns:a16="http://schemas.microsoft.com/office/drawing/2014/main" id="{13F38C4D-4EEF-58F4-5DC0-69D9DDD487AA}"/>
              </a:ext>
            </a:extLst>
          </p:cNvPr>
          <p:cNvSpPr>
            <a:spLocks noEditPoints="1"/>
          </p:cNvSpPr>
          <p:nvPr/>
        </p:nvSpPr>
        <p:spPr bwMode="auto">
          <a:xfrm>
            <a:off x="3224178" y="1312057"/>
            <a:ext cx="380032" cy="296589"/>
          </a:xfrm>
          <a:custGeom>
            <a:avLst/>
            <a:gdLst>
              <a:gd name="T0" fmla="*/ 0 w 2436"/>
              <a:gd name="T1" fmla="*/ 981 h 1845"/>
              <a:gd name="T2" fmla="*/ 509 w 2436"/>
              <a:gd name="T3" fmla="*/ 1845 h 1845"/>
              <a:gd name="T4" fmla="*/ 1019 w 2436"/>
              <a:gd name="T5" fmla="*/ 981 h 1845"/>
              <a:gd name="T6" fmla="*/ 875 w 2436"/>
              <a:gd name="T7" fmla="*/ 1598 h 1845"/>
              <a:gd name="T8" fmla="*/ 144 w 2436"/>
              <a:gd name="T9" fmla="*/ 1598 h 1845"/>
              <a:gd name="T10" fmla="*/ 509 w 2436"/>
              <a:gd name="T11" fmla="*/ 1639 h 1845"/>
              <a:gd name="T12" fmla="*/ 875 w 2436"/>
              <a:gd name="T13" fmla="*/ 1598 h 1845"/>
              <a:gd name="T14" fmla="*/ 509 w 2436"/>
              <a:gd name="T15" fmla="*/ 1495 h 1845"/>
              <a:gd name="T16" fmla="*/ 144 w 2436"/>
              <a:gd name="T17" fmla="*/ 1364 h 1845"/>
              <a:gd name="T18" fmla="*/ 875 w 2436"/>
              <a:gd name="T19" fmla="*/ 1364 h 1845"/>
              <a:gd name="T20" fmla="*/ 875 w 2436"/>
              <a:gd name="T21" fmla="*/ 1187 h 1845"/>
              <a:gd name="T22" fmla="*/ 144 w 2436"/>
              <a:gd name="T23" fmla="*/ 1187 h 1845"/>
              <a:gd name="T24" fmla="*/ 509 w 2436"/>
              <a:gd name="T25" fmla="*/ 1228 h 1845"/>
              <a:gd name="T26" fmla="*/ 875 w 2436"/>
              <a:gd name="T27" fmla="*/ 1187 h 1845"/>
              <a:gd name="T28" fmla="*/ 144 w 2436"/>
              <a:gd name="T29" fmla="*/ 981 h 1845"/>
              <a:gd name="T30" fmla="*/ 875 w 2436"/>
              <a:gd name="T31" fmla="*/ 981 h 1845"/>
              <a:gd name="T32" fmla="*/ 2429 w 2436"/>
              <a:gd name="T33" fmla="*/ 0 h 1845"/>
              <a:gd name="T34" fmla="*/ 287 w 2436"/>
              <a:gd name="T35" fmla="*/ 7 h 1845"/>
              <a:gd name="T36" fmla="*/ 293 w 2436"/>
              <a:gd name="T37" fmla="*/ 683 h 1845"/>
              <a:gd name="T38" fmla="*/ 424 w 2436"/>
              <a:gd name="T39" fmla="*/ 665 h 1845"/>
              <a:gd name="T40" fmla="*/ 431 w 2436"/>
              <a:gd name="T41" fmla="*/ 151 h 1845"/>
              <a:gd name="T42" fmla="*/ 1354 w 2436"/>
              <a:gd name="T43" fmla="*/ 144 h 1845"/>
              <a:gd name="T44" fmla="*/ 1361 w 2436"/>
              <a:gd name="T45" fmla="*/ 396 h 1845"/>
              <a:gd name="T46" fmla="*/ 1045 w 2436"/>
              <a:gd name="T47" fmla="*/ 714 h 1845"/>
              <a:gd name="T48" fmla="*/ 1361 w 2436"/>
              <a:gd name="T49" fmla="*/ 1030 h 1845"/>
              <a:gd name="T50" fmla="*/ 1361 w 2436"/>
              <a:gd name="T51" fmla="*/ 1281 h 1845"/>
              <a:gd name="T52" fmla="*/ 1098 w 2436"/>
              <a:gd name="T53" fmla="*/ 1289 h 1845"/>
              <a:gd name="T54" fmla="*/ 1091 w 2436"/>
              <a:gd name="T55" fmla="*/ 1426 h 1845"/>
              <a:gd name="T56" fmla="*/ 2429 w 2436"/>
              <a:gd name="T57" fmla="*/ 1433 h 1845"/>
              <a:gd name="T58" fmla="*/ 2436 w 2436"/>
              <a:gd name="T59" fmla="*/ 7 h 1845"/>
              <a:gd name="T60" fmla="*/ 2292 w 2436"/>
              <a:gd name="T61" fmla="*/ 1281 h 1845"/>
              <a:gd name="T62" fmla="*/ 1512 w 2436"/>
              <a:gd name="T63" fmla="*/ 1289 h 1845"/>
              <a:gd name="T64" fmla="*/ 1505 w 2436"/>
              <a:gd name="T65" fmla="*/ 893 h 1845"/>
              <a:gd name="T66" fmla="*/ 1361 w 2436"/>
              <a:gd name="T67" fmla="*/ 886 h 1845"/>
              <a:gd name="T68" fmla="*/ 1361 w 2436"/>
              <a:gd name="T69" fmla="*/ 546 h 1845"/>
              <a:gd name="T70" fmla="*/ 1505 w 2436"/>
              <a:gd name="T71" fmla="*/ 540 h 1845"/>
              <a:gd name="T72" fmla="*/ 1512 w 2436"/>
              <a:gd name="T73" fmla="*/ 144 h 1845"/>
              <a:gd name="T74" fmla="*/ 2292 w 2436"/>
              <a:gd name="T75" fmla="*/ 15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36" h="1845">
                <a:moveTo>
                  <a:pt x="509" y="734"/>
                </a:moveTo>
                <a:cubicBezTo>
                  <a:pt x="256" y="734"/>
                  <a:pt x="0" y="819"/>
                  <a:pt x="0" y="981"/>
                </a:cubicBezTo>
                <a:cubicBezTo>
                  <a:pt x="0" y="1598"/>
                  <a:pt x="0" y="1598"/>
                  <a:pt x="0" y="1598"/>
                </a:cubicBezTo>
                <a:cubicBezTo>
                  <a:pt x="0" y="1760"/>
                  <a:pt x="256" y="1845"/>
                  <a:pt x="509" y="1845"/>
                </a:cubicBezTo>
                <a:cubicBezTo>
                  <a:pt x="763" y="1845"/>
                  <a:pt x="1019" y="1760"/>
                  <a:pt x="1019" y="1598"/>
                </a:cubicBezTo>
                <a:cubicBezTo>
                  <a:pt x="1019" y="981"/>
                  <a:pt x="1019" y="981"/>
                  <a:pt x="1019" y="981"/>
                </a:cubicBezTo>
                <a:cubicBezTo>
                  <a:pt x="1019" y="819"/>
                  <a:pt x="763" y="734"/>
                  <a:pt x="509" y="734"/>
                </a:cubicBezTo>
                <a:close/>
                <a:moveTo>
                  <a:pt x="875" y="1598"/>
                </a:moveTo>
                <a:cubicBezTo>
                  <a:pt x="873" y="1622"/>
                  <a:pt x="754" y="1701"/>
                  <a:pt x="509" y="1701"/>
                </a:cubicBezTo>
                <a:cubicBezTo>
                  <a:pt x="265" y="1701"/>
                  <a:pt x="146" y="1622"/>
                  <a:pt x="144" y="1598"/>
                </a:cubicBezTo>
                <a:cubicBezTo>
                  <a:pt x="144" y="1570"/>
                  <a:pt x="144" y="1570"/>
                  <a:pt x="144" y="1570"/>
                </a:cubicBezTo>
                <a:cubicBezTo>
                  <a:pt x="241" y="1616"/>
                  <a:pt x="376" y="1639"/>
                  <a:pt x="509" y="1639"/>
                </a:cubicBezTo>
                <a:cubicBezTo>
                  <a:pt x="643" y="1639"/>
                  <a:pt x="778" y="1616"/>
                  <a:pt x="875" y="1570"/>
                </a:cubicBezTo>
                <a:lnTo>
                  <a:pt x="875" y="1598"/>
                </a:lnTo>
                <a:close/>
                <a:moveTo>
                  <a:pt x="875" y="1392"/>
                </a:moveTo>
                <a:cubicBezTo>
                  <a:pt x="873" y="1416"/>
                  <a:pt x="754" y="1495"/>
                  <a:pt x="509" y="1495"/>
                </a:cubicBezTo>
                <a:cubicBezTo>
                  <a:pt x="265" y="1495"/>
                  <a:pt x="146" y="1416"/>
                  <a:pt x="144" y="1392"/>
                </a:cubicBezTo>
                <a:cubicBezTo>
                  <a:pt x="144" y="1364"/>
                  <a:pt x="144" y="1364"/>
                  <a:pt x="144" y="1364"/>
                </a:cubicBezTo>
                <a:cubicBezTo>
                  <a:pt x="241" y="1410"/>
                  <a:pt x="376" y="1434"/>
                  <a:pt x="509" y="1434"/>
                </a:cubicBezTo>
                <a:cubicBezTo>
                  <a:pt x="643" y="1434"/>
                  <a:pt x="778" y="1410"/>
                  <a:pt x="875" y="1364"/>
                </a:cubicBezTo>
                <a:lnTo>
                  <a:pt x="875" y="1392"/>
                </a:lnTo>
                <a:close/>
                <a:moveTo>
                  <a:pt x="875" y="1187"/>
                </a:moveTo>
                <a:cubicBezTo>
                  <a:pt x="873" y="1211"/>
                  <a:pt x="754" y="1290"/>
                  <a:pt x="509" y="1290"/>
                </a:cubicBezTo>
                <a:cubicBezTo>
                  <a:pt x="265" y="1290"/>
                  <a:pt x="146" y="1211"/>
                  <a:pt x="144" y="1187"/>
                </a:cubicBezTo>
                <a:cubicBezTo>
                  <a:pt x="144" y="1159"/>
                  <a:pt x="144" y="1159"/>
                  <a:pt x="144" y="1159"/>
                </a:cubicBezTo>
                <a:cubicBezTo>
                  <a:pt x="241" y="1205"/>
                  <a:pt x="376" y="1228"/>
                  <a:pt x="509" y="1228"/>
                </a:cubicBezTo>
                <a:cubicBezTo>
                  <a:pt x="643" y="1228"/>
                  <a:pt x="778" y="1205"/>
                  <a:pt x="875" y="1159"/>
                </a:cubicBezTo>
                <a:lnTo>
                  <a:pt x="875" y="1187"/>
                </a:lnTo>
                <a:close/>
                <a:moveTo>
                  <a:pt x="509" y="1084"/>
                </a:moveTo>
                <a:cubicBezTo>
                  <a:pt x="265" y="1084"/>
                  <a:pt x="146" y="1005"/>
                  <a:pt x="144" y="981"/>
                </a:cubicBezTo>
                <a:cubicBezTo>
                  <a:pt x="146" y="957"/>
                  <a:pt x="265" y="878"/>
                  <a:pt x="509" y="878"/>
                </a:cubicBezTo>
                <a:cubicBezTo>
                  <a:pt x="754" y="878"/>
                  <a:pt x="873" y="957"/>
                  <a:pt x="875" y="981"/>
                </a:cubicBezTo>
                <a:cubicBezTo>
                  <a:pt x="873" y="1005"/>
                  <a:pt x="754" y="1084"/>
                  <a:pt x="509" y="1084"/>
                </a:cubicBezTo>
                <a:close/>
                <a:moveTo>
                  <a:pt x="2429" y="0"/>
                </a:moveTo>
                <a:cubicBezTo>
                  <a:pt x="294" y="0"/>
                  <a:pt x="294" y="0"/>
                  <a:pt x="294" y="0"/>
                </a:cubicBezTo>
                <a:cubicBezTo>
                  <a:pt x="290" y="0"/>
                  <a:pt x="287" y="3"/>
                  <a:pt x="287" y="7"/>
                </a:cubicBezTo>
                <a:cubicBezTo>
                  <a:pt x="287" y="676"/>
                  <a:pt x="287" y="676"/>
                  <a:pt x="287" y="676"/>
                </a:cubicBezTo>
                <a:cubicBezTo>
                  <a:pt x="287" y="680"/>
                  <a:pt x="289" y="682"/>
                  <a:pt x="293" y="683"/>
                </a:cubicBezTo>
                <a:cubicBezTo>
                  <a:pt x="293" y="683"/>
                  <a:pt x="294" y="683"/>
                  <a:pt x="294" y="682"/>
                </a:cubicBezTo>
                <a:cubicBezTo>
                  <a:pt x="424" y="665"/>
                  <a:pt x="424" y="665"/>
                  <a:pt x="424" y="665"/>
                </a:cubicBezTo>
                <a:cubicBezTo>
                  <a:pt x="428" y="665"/>
                  <a:pt x="431" y="661"/>
                  <a:pt x="431" y="657"/>
                </a:cubicBezTo>
                <a:cubicBezTo>
                  <a:pt x="431" y="151"/>
                  <a:pt x="431" y="151"/>
                  <a:pt x="431" y="151"/>
                </a:cubicBezTo>
                <a:cubicBezTo>
                  <a:pt x="431" y="147"/>
                  <a:pt x="434" y="144"/>
                  <a:pt x="438" y="144"/>
                </a:cubicBezTo>
                <a:cubicBezTo>
                  <a:pt x="1354" y="144"/>
                  <a:pt x="1354" y="144"/>
                  <a:pt x="1354" y="144"/>
                </a:cubicBezTo>
                <a:cubicBezTo>
                  <a:pt x="1358" y="144"/>
                  <a:pt x="1361" y="147"/>
                  <a:pt x="1361" y="151"/>
                </a:cubicBezTo>
                <a:cubicBezTo>
                  <a:pt x="1361" y="396"/>
                  <a:pt x="1361" y="396"/>
                  <a:pt x="1361" y="396"/>
                </a:cubicBezTo>
                <a:cubicBezTo>
                  <a:pt x="1361" y="400"/>
                  <a:pt x="1361" y="403"/>
                  <a:pt x="1361" y="403"/>
                </a:cubicBezTo>
                <a:cubicBezTo>
                  <a:pt x="1188" y="401"/>
                  <a:pt x="1047" y="540"/>
                  <a:pt x="1045" y="714"/>
                </a:cubicBezTo>
                <a:cubicBezTo>
                  <a:pt x="1044" y="887"/>
                  <a:pt x="1183" y="1028"/>
                  <a:pt x="1356" y="1030"/>
                </a:cubicBezTo>
                <a:cubicBezTo>
                  <a:pt x="1358" y="1030"/>
                  <a:pt x="1360" y="1030"/>
                  <a:pt x="1361" y="1030"/>
                </a:cubicBezTo>
                <a:cubicBezTo>
                  <a:pt x="1361" y="1030"/>
                  <a:pt x="1361" y="1033"/>
                  <a:pt x="1361" y="1037"/>
                </a:cubicBezTo>
                <a:cubicBezTo>
                  <a:pt x="1361" y="1281"/>
                  <a:pt x="1361" y="1281"/>
                  <a:pt x="1361" y="1281"/>
                </a:cubicBezTo>
                <a:cubicBezTo>
                  <a:pt x="1361" y="1285"/>
                  <a:pt x="1358" y="1289"/>
                  <a:pt x="1354" y="1289"/>
                </a:cubicBezTo>
                <a:cubicBezTo>
                  <a:pt x="1098" y="1289"/>
                  <a:pt x="1098" y="1289"/>
                  <a:pt x="1098" y="1289"/>
                </a:cubicBezTo>
                <a:cubicBezTo>
                  <a:pt x="1094" y="1289"/>
                  <a:pt x="1091" y="1292"/>
                  <a:pt x="1091" y="1296"/>
                </a:cubicBezTo>
                <a:cubicBezTo>
                  <a:pt x="1091" y="1426"/>
                  <a:pt x="1091" y="1426"/>
                  <a:pt x="1091" y="1426"/>
                </a:cubicBezTo>
                <a:cubicBezTo>
                  <a:pt x="1091" y="1429"/>
                  <a:pt x="1094" y="1433"/>
                  <a:pt x="1098" y="1433"/>
                </a:cubicBezTo>
                <a:cubicBezTo>
                  <a:pt x="2429" y="1433"/>
                  <a:pt x="2429" y="1433"/>
                  <a:pt x="2429" y="1433"/>
                </a:cubicBezTo>
                <a:cubicBezTo>
                  <a:pt x="2433" y="1433"/>
                  <a:pt x="2436" y="1429"/>
                  <a:pt x="2436" y="1426"/>
                </a:cubicBezTo>
                <a:cubicBezTo>
                  <a:pt x="2436" y="7"/>
                  <a:pt x="2436" y="7"/>
                  <a:pt x="2436" y="7"/>
                </a:cubicBezTo>
                <a:cubicBezTo>
                  <a:pt x="2436" y="3"/>
                  <a:pt x="2433" y="0"/>
                  <a:pt x="2429" y="0"/>
                </a:cubicBezTo>
                <a:close/>
                <a:moveTo>
                  <a:pt x="2292" y="1281"/>
                </a:moveTo>
                <a:cubicBezTo>
                  <a:pt x="2292" y="1285"/>
                  <a:pt x="2289" y="1289"/>
                  <a:pt x="2285" y="1289"/>
                </a:cubicBezTo>
                <a:cubicBezTo>
                  <a:pt x="1512" y="1289"/>
                  <a:pt x="1512" y="1289"/>
                  <a:pt x="1512" y="1289"/>
                </a:cubicBezTo>
                <a:cubicBezTo>
                  <a:pt x="1508" y="1289"/>
                  <a:pt x="1505" y="1285"/>
                  <a:pt x="1505" y="1281"/>
                </a:cubicBezTo>
                <a:cubicBezTo>
                  <a:pt x="1505" y="893"/>
                  <a:pt x="1505" y="893"/>
                  <a:pt x="1505" y="893"/>
                </a:cubicBezTo>
                <a:cubicBezTo>
                  <a:pt x="1505" y="889"/>
                  <a:pt x="1502" y="886"/>
                  <a:pt x="1498" y="886"/>
                </a:cubicBezTo>
                <a:cubicBezTo>
                  <a:pt x="1361" y="886"/>
                  <a:pt x="1361" y="886"/>
                  <a:pt x="1361" y="886"/>
                </a:cubicBezTo>
                <a:cubicBezTo>
                  <a:pt x="1268" y="886"/>
                  <a:pt x="1191" y="810"/>
                  <a:pt x="1191" y="716"/>
                </a:cubicBezTo>
                <a:cubicBezTo>
                  <a:pt x="1191" y="622"/>
                  <a:pt x="1268" y="546"/>
                  <a:pt x="1361" y="546"/>
                </a:cubicBezTo>
                <a:cubicBezTo>
                  <a:pt x="1498" y="547"/>
                  <a:pt x="1498" y="547"/>
                  <a:pt x="1498" y="547"/>
                </a:cubicBezTo>
                <a:cubicBezTo>
                  <a:pt x="1502" y="547"/>
                  <a:pt x="1505" y="544"/>
                  <a:pt x="1505" y="540"/>
                </a:cubicBezTo>
                <a:cubicBezTo>
                  <a:pt x="1505" y="151"/>
                  <a:pt x="1505" y="151"/>
                  <a:pt x="1505" y="151"/>
                </a:cubicBezTo>
                <a:cubicBezTo>
                  <a:pt x="1505" y="147"/>
                  <a:pt x="1508" y="144"/>
                  <a:pt x="1512" y="144"/>
                </a:cubicBezTo>
                <a:cubicBezTo>
                  <a:pt x="2285" y="144"/>
                  <a:pt x="2285" y="144"/>
                  <a:pt x="2285" y="144"/>
                </a:cubicBezTo>
                <a:cubicBezTo>
                  <a:pt x="2289" y="144"/>
                  <a:pt x="2292" y="147"/>
                  <a:pt x="2292" y="151"/>
                </a:cubicBezTo>
                <a:lnTo>
                  <a:pt x="2292" y="1281"/>
                </a:lnTo>
                <a:close/>
              </a:path>
            </a:pathLst>
          </a:custGeom>
          <a:solidFill>
            <a:srgbClr val="343CF7"/>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Freeform 5">
            <a:extLst>
              <a:ext uri="{FF2B5EF4-FFF2-40B4-BE49-F238E27FC236}">
                <a16:creationId xmlns:a16="http://schemas.microsoft.com/office/drawing/2014/main" id="{2D79C9C2-A7F6-57C2-375F-C0474A3F0B4E}"/>
              </a:ext>
            </a:extLst>
          </p:cNvPr>
          <p:cNvSpPr>
            <a:spLocks noEditPoints="1"/>
          </p:cNvSpPr>
          <p:nvPr/>
        </p:nvSpPr>
        <p:spPr bwMode="auto">
          <a:xfrm>
            <a:off x="6265545" y="1466299"/>
            <a:ext cx="399480" cy="403144"/>
          </a:xfrm>
          <a:custGeom>
            <a:avLst/>
            <a:gdLst>
              <a:gd name="T0" fmla="*/ 1761 w 2318"/>
              <a:gd name="T1" fmla="*/ 473 h 2322"/>
              <a:gd name="T2" fmla="*/ 558 w 2318"/>
              <a:gd name="T3" fmla="*/ 476 h 2322"/>
              <a:gd name="T4" fmla="*/ 1159 w 2318"/>
              <a:gd name="T5" fmla="*/ 154 h 2322"/>
              <a:gd name="T6" fmla="*/ 1153 w 2318"/>
              <a:gd name="T7" fmla="*/ 2 h 2322"/>
              <a:gd name="T8" fmla="*/ 4 w 2318"/>
              <a:gd name="T9" fmla="*/ 614 h 2322"/>
              <a:gd name="T10" fmla="*/ 2314 w 2318"/>
              <a:gd name="T11" fmla="*/ 611 h 2322"/>
              <a:gd name="T12" fmla="*/ 547 w 2318"/>
              <a:gd name="T13" fmla="*/ 820 h 2322"/>
              <a:gd name="T14" fmla="*/ 540 w 2318"/>
              <a:gd name="T15" fmla="*/ 1980 h 2322"/>
              <a:gd name="T16" fmla="*/ 412 w 2318"/>
              <a:gd name="T17" fmla="*/ 1973 h 2322"/>
              <a:gd name="T18" fmla="*/ 419 w 2318"/>
              <a:gd name="T19" fmla="*/ 820 h 2322"/>
              <a:gd name="T20" fmla="*/ 685 w 2318"/>
              <a:gd name="T21" fmla="*/ 689 h 2322"/>
              <a:gd name="T22" fmla="*/ 281 w 2318"/>
              <a:gd name="T23" fmla="*/ 682 h 2322"/>
              <a:gd name="T24" fmla="*/ 275 w 2318"/>
              <a:gd name="T25" fmla="*/ 2110 h 2322"/>
              <a:gd name="T26" fmla="*/ 678 w 2318"/>
              <a:gd name="T27" fmla="*/ 2117 h 2322"/>
              <a:gd name="T28" fmla="*/ 685 w 2318"/>
              <a:gd name="T29" fmla="*/ 689 h 2322"/>
              <a:gd name="T30" fmla="*/ 1227 w 2318"/>
              <a:gd name="T31" fmla="*/ 1972 h 2322"/>
              <a:gd name="T32" fmla="*/ 1098 w 2318"/>
              <a:gd name="T33" fmla="*/ 1979 h 2322"/>
              <a:gd name="T34" fmla="*/ 1091 w 2318"/>
              <a:gd name="T35" fmla="*/ 826 h 2322"/>
              <a:gd name="T36" fmla="*/ 1227 w 2318"/>
              <a:gd name="T37" fmla="*/ 819 h 2322"/>
              <a:gd name="T38" fmla="*/ 1357 w 2318"/>
              <a:gd name="T39" fmla="*/ 682 h 2322"/>
              <a:gd name="T40" fmla="*/ 954 w 2318"/>
              <a:gd name="T41" fmla="*/ 689 h 2322"/>
              <a:gd name="T42" fmla="*/ 961 w 2318"/>
              <a:gd name="T43" fmla="*/ 2117 h 2322"/>
              <a:gd name="T44" fmla="*/ 1364 w 2318"/>
              <a:gd name="T45" fmla="*/ 2110 h 2322"/>
              <a:gd name="T46" fmla="*/ 1910 w 2318"/>
              <a:gd name="T47" fmla="*/ 819 h 2322"/>
              <a:gd name="T48" fmla="*/ 1903 w 2318"/>
              <a:gd name="T49" fmla="*/ 1979 h 2322"/>
              <a:gd name="T50" fmla="*/ 1775 w 2318"/>
              <a:gd name="T51" fmla="*/ 1972 h 2322"/>
              <a:gd name="T52" fmla="*/ 1781 w 2318"/>
              <a:gd name="T53" fmla="*/ 819 h 2322"/>
              <a:gd name="T54" fmla="*/ 2047 w 2318"/>
              <a:gd name="T55" fmla="*/ 689 h 2322"/>
              <a:gd name="T56" fmla="*/ 1644 w 2318"/>
              <a:gd name="T57" fmla="*/ 682 h 2322"/>
              <a:gd name="T58" fmla="*/ 1637 w 2318"/>
              <a:gd name="T59" fmla="*/ 2110 h 2322"/>
              <a:gd name="T60" fmla="*/ 2040 w 2318"/>
              <a:gd name="T61" fmla="*/ 2117 h 2322"/>
              <a:gd name="T62" fmla="*/ 2047 w 2318"/>
              <a:gd name="T63" fmla="*/ 689 h 2322"/>
              <a:gd name="T64" fmla="*/ 2177 w 2318"/>
              <a:gd name="T65" fmla="*/ 2185 h 2322"/>
              <a:gd name="T66" fmla="*/ 134 w 2318"/>
              <a:gd name="T67" fmla="*/ 2191 h 2322"/>
              <a:gd name="T68" fmla="*/ 141 w 2318"/>
              <a:gd name="T69" fmla="*/ 2322 h 2322"/>
              <a:gd name="T70" fmla="*/ 2184 w 2318"/>
              <a:gd name="T71" fmla="*/ 2315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8" h="2322">
                <a:moveTo>
                  <a:pt x="1159" y="154"/>
                </a:moveTo>
                <a:cubicBezTo>
                  <a:pt x="1761" y="473"/>
                  <a:pt x="1761" y="473"/>
                  <a:pt x="1761" y="473"/>
                </a:cubicBezTo>
                <a:cubicBezTo>
                  <a:pt x="1765" y="475"/>
                  <a:pt x="1764" y="476"/>
                  <a:pt x="1760" y="476"/>
                </a:cubicBezTo>
                <a:cubicBezTo>
                  <a:pt x="558" y="476"/>
                  <a:pt x="558" y="476"/>
                  <a:pt x="558" y="476"/>
                </a:cubicBezTo>
                <a:cubicBezTo>
                  <a:pt x="554" y="476"/>
                  <a:pt x="553" y="475"/>
                  <a:pt x="557" y="473"/>
                </a:cubicBezTo>
                <a:cubicBezTo>
                  <a:pt x="1159" y="154"/>
                  <a:pt x="1159" y="154"/>
                  <a:pt x="1159" y="154"/>
                </a:cubicBezTo>
                <a:moveTo>
                  <a:pt x="1165" y="2"/>
                </a:moveTo>
                <a:cubicBezTo>
                  <a:pt x="1161" y="0"/>
                  <a:pt x="1157" y="0"/>
                  <a:pt x="1153" y="2"/>
                </a:cubicBezTo>
                <a:cubicBezTo>
                  <a:pt x="4" y="611"/>
                  <a:pt x="4" y="611"/>
                  <a:pt x="4" y="611"/>
                </a:cubicBezTo>
                <a:cubicBezTo>
                  <a:pt x="0" y="612"/>
                  <a:pt x="1" y="614"/>
                  <a:pt x="4" y="614"/>
                </a:cubicBezTo>
                <a:cubicBezTo>
                  <a:pt x="2314" y="614"/>
                  <a:pt x="2314" y="614"/>
                  <a:pt x="2314" y="614"/>
                </a:cubicBezTo>
                <a:cubicBezTo>
                  <a:pt x="2317" y="614"/>
                  <a:pt x="2318" y="612"/>
                  <a:pt x="2314" y="611"/>
                </a:cubicBezTo>
                <a:lnTo>
                  <a:pt x="1165" y="2"/>
                </a:lnTo>
                <a:close/>
                <a:moveTo>
                  <a:pt x="547" y="820"/>
                </a:moveTo>
                <a:cubicBezTo>
                  <a:pt x="547" y="1973"/>
                  <a:pt x="547" y="1973"/>
                  <a:pt x="547" y="1973"/>
                </a:cubicBezTo>
                <a:cubicBezTo>
                  <a:pt x="547" y="1977"/>
                  <a:pt x="544" y="1980"/>
                  <a:pt x="540" y="1980"/>
                </a:cubicBezTo>
                <a:cubicBezTo>
                  <a:pt x="419" y="1980"/>
                  <a:pt x="419" y="1980"/>
                  <a:pt x="419" y="1980"/>
                </a:cubicBezTo>
                <a:cubicBezTo>
                  <a:pt x="415" y="1980"/>
                  <a:pt x="412" y="1977"/>
                  <a:pt x="412" y="1973"/>
                </a:cubicBezTo>
                <a:cubicBezTo>
                  <a:pt x="412" y="827"/>
                  <a:pt x="412" y="827"/>
                  <a:pt x="412" y="827"/>
                </a:cubicBezTo>
                <a:cubicBezTo>
                  <a:pt x="412" y="823"/>
                  <a:pt x="415" y="820"/>
                  <a:pt x="419" y="820"/>
                </a:cubicBezTo>
                <a:cubicBezTo>
                  <a:pt x="547" y="820"/>
                  <a:pt x="547" y="820"/>
                  <a:pt x="547" y="820"/>
                </a:cubicBezTo>
                <a:moveTo>
                  <a:pt x="685" y="689"/>
                </a:moveTo>
                <a:cubicBezTo>
                  <a:pt x="685" y="685"/>
                  <a:pt x="681" y="682"/>
                  <a:pt x="678" y="682"/>
                </a:cubicBezTo>
                <a:cubicBezTo>
                  <a:pt x="281" y="682"/>
                  <a:pt x="281" y="682"/>
                  <a:pt x="281" y="682"/>
                </a:cubicBezTo>
                <a:cubicBezTo>
                  <a:pt x="278" y="682"/>
                  <a:pt x="275" y="685"/>
                  <a:pt x="275" y="689"/>
                </a:cubicBezTo>
                <a:cubicBezTo>
                  <a:pt x="275" y="2110"/>
                  <a:pt x="275" y="2110"/>
                  <a:pt x="275" y="2110"/>
                </a:cubicBezTo>
                <a:cubicBezTo>
                  <a:pt x="275" y="2114"/>
                  <a:pt x="278" y="2117"/>
                  <a:pt x="281" y="2117"/>
                </a:cubicBezTo>
                <a:cubicBezTo>
                  <a:pt x="678" y="2117"/>
                  <a:pt x="678" y="2117"/>
                  <a:pt x="678" y="2117"/>
                </a:cubicBezTo>
                <a:cubicBezTo>
                  <a:pt x="681" y="2117"/>
                  <a:pt x="685" y="2114"/>
                  <a:pt x="685" y="2110"/>
                </a:cubicBezTo>
                <a:lnTo>
                  <a:pt x="685" y="689"/>
                </a:lnTo>
                <a:close/>
                <a:moveTo>
                  <a:pt x="1227" y="819"/>
                </a:moveTo>
                <a:cubicBezTo>
                  <a:pt x="1227" y="1972"/>
                  <a:pt x="1227" y="1972"/>
                  <a:pt x="1227" y="1972"/>
                </a:cubicBezTo>
                <a:cubicBezTo>
                  <a:pt x="1227" y="1976"/>
                  <a:pt x="1224" y="1979"/>
                  <a:pt x="1220" y="1979"/>
                </a:cubicBezTo>
                <a:cubicBezTo>
                  <a:pt x="1098" y="1979"/>
                  <a:pt x="1098" y="1979"/>
                  <a:pt x="1098" y="1979"/>
                </a:cubicBezTo>
                <a:cubicBezTo>
                  <a:pt x="1094" y="1979"/>
                  <a:pt x="1091" y="1976"/>
                  <a:pt x="1091" y="1972"/>
                </a:cubicBezTo>
                <a:cubicBezTo>
                  <a:pt x="1091" y="826"/>
                  <a:pt x="1091" y="826"/>
                  <a:pt x="1091" y="826"/>
                </a:cubicBezTo>
                <a:cubicBezTo>
                  <a:pt x="1091" y="822"/>
                  <a:pt x="1094" y="819"/>
                  <a:pt x="1098" y="819"/>
                </a:cubicBezTo>
                <a:cubicBezTo>
                  <a:pt x="1227" y="819"/>
                  <a:pt x="1227" y="819"/>
                  <a:pt x="1227" y="819"/>
                </a:cubicBezTo>
                <a:moveTo>
                  <a:pt x="1364" y="689"/>
                </a:moveTo>
                <a:cubicBezTo>
                  <a:pt x="1364" y="685"/>
                  <a:pt x="1361" y="682"/>
                  <a:pt x="1357" y="682"/>
                </a:cubicBezTo>
                <a:cubicBezTo>
                  <a:pt x="961" y="682"/>
                  <a:pt x="961" y="682"/>
                  <a:pt x="961" y="682"/>
                </a:cubicBezTo>
                <a:cubicBezTo>
                  <a:pt x="957" y="682"/>
                  <a:pt x="954" y="685"/>
                  <a:pt x="954" y="689"/>
                </a:cubicBezTo>
                <a:cubicBezTo>
                  <a:pt x="954" y="2110"/>
                  <a:pt x="954" y="2110"/>
                  <a:pt x="954" y="2110"/>
                </a:cubicBezTo>
                <a:cubicBezTo>
                  <a:pt x="954" y="2114"/>
                  <a:pt x="957" y="2117"/>
                  <a:pt x="961" y="2117"/>
                </a:cubicBezTo>
                <a:cubicBezTo>
                  <a:pt x="1357" y="2117"/>
                  <a:pt x="1357" y="2117"/>
                  <a:pt x="1357" y="2117"/>
                </a:cubicBezTo>
                <a:cubicBezTo>
                  <a:pt x="1361" y="2117"/>
                  <a:pt x="1364" y="2114"/>
                  <a:pt x="1364" y="2110"/>
                </a:cubicBezTo>
                <a:lnTo>
                  <a:pt x="1364" y="689"/>
                </a:lnTo>
                <a:close/>
                <a:moveTo>
                  <a:pt x="1910" y="819"/>
                </a:moveTo>
                <a:cubicBezTo>
                  <a:pt x="1910" y="1972"/>
                  <a:pt x="1910" y="1972"/>
                  <a:pt x="1910" y="1972"/>
                </a:cubicBezTo>
                <a:cubicBezTo>
                  <a:pt x="1910" y="1976"/>
                  <a:pt x="1907" y="1979"/>
                  <a:pt x="1903" y="1979"/>
                </a:cubicBezTo>
                <a:cubicBezTo>
                  <a:pt x="1781" y="1979"/>
                  <a:pt x="1781" y="1979"/>
                  <a:pt x="1781" y="1979"/>
                </a:cubicBezTo>
                <a:cubicBezTo>
                  <a:pt x="1778" y="1979"/>
                  <a:pt x="1775" y="1976"/>
                  <a:pt x="1775" y="1972"/>
                </a:cubicBezTo>
                <a:cubicBezTo>
                  <a:pt x="1775" y="826"/>
                  <a:pt x="1775" y="826"/>
                  <a:pt x="1775" y="826"/>
                </a:cubicBezTo>
                <a:cubicBezTo>
                  <a:pt x="1775" y="822"/>
                  <a:pt x="1778" y="819"/>
                  <a:pt x="1781" y="819"/>
                </a:cubicBezTo>
                <a:cubicBezTo>
                  <a:pt x="1910" y="819"/>
                  <a:pt x="1910" y="819"/>
                  <a:pt x="1910" y="819"/>
                </a:cubicBezTo>
                <a:moveTo>
                  <a:pt x="2047" y="689"/>
                </a:moveTo>
                <a:cubicBezTo>
                  <a:pt x="2047" y="685"/>
                  <a:pt x="2044" y="682"/>
                  <a:pt x="2040" y="682"/>
                </a:cubicBezTo>
                <a:cubicBezTo>
                  <a:pt x="1644" y="682"/>
                  <a:pt x="1644" y="682"/>
                  <a:pt x="1644" y="682"/>
                </a:cubicBezTo>
                <a:cubicBezTo>
                  <a:pt x="1640" y="682"/>
                  <a:pt x="1637" y="685"/>
                  <a:pt x="1637" y="689"/>
                </a:cubicBezTo>
                <a:cubicBezTo>
                  <a:pt x="1637" y="2110"/>
                  <a:pt x="1637" y="2110"/>
                  <a:pt x="1637" y="2110"/>
                </a:cubicBezTo>
                <a:cubicBezTo>
                  <a:pt x="1637" y="2114"/>
                  <a:pt x="1640" y="2117"/>
                  <a:pt x="1644" y="2117"/>
                </a:cubicBezTo>
                <a:cubicBezTo>
                  <a:pt x="2040" y="2117"/>
                  <a:pt x="2040" y="2117"/>
                  <a:pt x="2040" y="2117"/>
                </a:cubicBezTo>
                <a:cubicBezTo>
                  <a:pt x="2044" y="2117"/>
                  <a:pt x="2047" y="2114"/>
                  <a:pt x="2047" y="2110"/>
                </a:cubicBezTo>
                <a:lnTo>
                  <a:pt x="2047" y="689"/>
                </a:lnTo>
                <a:close/>
                <a:moveTo>
                  <a:pt x="2184" y="2191"/>
                </a:moveTo>
                <a:cubicBezTo>
                  <a:pt x="2184" y="2188"/>
                  <a:pt x="2181" y="2185"/>
                  <a:pt x="2177" y="2185"/>
                </a:cubicBezTo>
                <a:cubicBezTo>
                  <a:pt x="141" y="2185"/>
                  <a:pt x="141" y="2185"/>
                  <a:pt x="141" y="2185"/>
                </a:cubicBezTo>
                <a:cubicBezTo>
                  <a:pt x="137" y="2185"/>
                  <a:pt x="134" y="2188"/>
                  <a:pt x="134" y="2191"/>
                </a:cubicBezTo>
                <a:cubicBezTo>
                  <a:pt x="134" y="2315"/>
                  <a:pt x="134" y="2315"/>
                  <a:pt x="134" y="2315"/>
                </a:cubicBezTo>
                <a:cubicBezTo>
                  <a:pt x="134" y="2319"/>
                  <a:pt x="137" y="2322"/>
                  <a:pt x="141" y="2322"/>
                </a:cubicBezTo>
                <a:cubicBezTo>
                  <a:pt x="2177" y="2322"/>
                  <a:pt x="2177" y="2322"/>
                  <a:pt x="2177" y="2322"/>
                </a:cubicBezTo>
                <a:cubicBezTo>
                  <a:pt x="2181" y="2322"/>
                  <a:pt x="2184" y="2319"/>
                  <a:pt x="2184" y="2315"/>
                </a:cubicBezTo>
                <a:lnTo>
                  <a:pt x="2184" y="2191"/>
                </a:lnTo>
                <a:close/>
              </a:path>
            </a:pathLst>
          </a:custGeom>
          <a:solidFill>
            <a:srgbClr val="343CF7"/>
          </a:solidFill>
          <a:ln>
            <a:noFill/>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E0D61CE-7F6B-EB0E-A2B4-E94B6E882943}"/>
              </a:ext>
            </a:extLst>
          </p:cNvPr>
          <p:cNvSpPr>
            <a:spLocks noEditPoints="1"/>
          </p:cNvSpPr>
          <p:nvPr/>
        </p:nvSpPr>
        <p:spPr bwMode="auto">
          <a:xfrm>
            <a:off x="5091521" y="2734670"/>
            <a:ext cx="496416" cy="769217"/>
          </a:xfrm>
          <a:custGeom>
            <a:avLst/>
            <a:gdLst>
              <a:gd name="T0" fmla="*/ 740 w 1302"/>
              <a:gd name="T1" fmla="*/ 1747 h 2013"/>
              <a:gd name="T2" fmla="*/ 651 w 1302"/>
              <a:gd name="T3" fmla="*/ 1836 h 2013"/>
              <a:gd name="T4" fmla="*/ 562 w 1302"/>
              <a:gd name="T5" fmla="*/ 1747 h 2013"/>
              <a:gd name="T6" fmla="*/ 651 w 1302"/>
              <a:gd name="T7" fmla="*/ 1658 h 2013"/>
              <a:gd name="T8" fmla="*/ 740 w 1302"/>
              <a:gd name="T9" fmla="*/ 1747 h 2013"/>
              <a:gd name="T10" fmla="*/ 740 w 1302"/>
              <a:gd name="T11" fmla="*/ 1747 h 2013"/>
              <a:gd name="T12" fmla="*/ 509 w 1302"/>
              <a:gd name="T13" fmla="*/ 237 h 2013"/>
              <a:gd name="T14" fmla="*/ 793 w 1302"/>
              <a:gd name="T15" fmla="*/ 237 h 2013"/>
              <a:gd name="T16" fmla="*/ 799 w 1302"/>
              <a:gd name="T17" fmla="*/ 231 h 2013"/>
              <a:gd name="T18" fmla="*/ 799 w 1302"/>
              <a:gd name="T19" fmla="*/ 184 h 2013"/>
              <a:gd name="T20" fmla="*/ 793 w 1302"/>
              <a:gd name="T21" fmla="*/ 178 h 2013"/>
              <a:gd name="T22" fmla="*/ 509 w 1302"/>
              <a:gd name="T23" fmla="*/ 178 h 2013"/>
              <a:gd name="T24" fmla="*/ 503 w 1302"/>
              <a:gd name="T25" fmla="*/ 184 h 2013"/>
              <a:gd name="T26" fmla="*/ 503 w 1302"/>
              <a:gd name="T27" fmla="*/ 231 h 2013"/>
              <a:gd name="T28" fmla="*/ 509 w 1302"/>
              <a:gd name="T29" fmla="*/ 237 h 2013"/>
              <a:gd name="T30" fmla="*/ 1302 w 1302"/>
              <a:gd name="T31" fmla="*/ 119 h 2013"/>
              <a:gd name="T32" fmla="*/ 1302 w 1302"/>
              <a:gd name="T33" fmla="*/ 1895 h 2013"/>
              <a:gd name="T34" fmla="*/ 1184 w 1302"/>
              <a:gd name="T35" fmla="*/ 2013 h 2013"/>
              <a:gd name="T36" fmla="*/ 118 w 1302"/>
              <a:gd name="T37" fmla="*/ 2013 h 2013"/>
              <a:gd name="T38" fmla="*/ 0 w 1302"/>
              <a:gd name="T39" fmla="*/ 1895 h 2013"/>
              <a:gd name="T40" fmla="*/ 0 w 1302"/>
              <a:gd name="T41" fmla="*/ 119 h 2013"/>
              <a:gd name="T42" fmla="*/ 118 w 1302"/>
              <a:gd name="T43" fmla="*/ 0 h 2013"/>
              <a:gd name="T44" fmla="*/ 1184 w 1302"/>
              <a:gd name="T45" fmla="*/ 0 h 2013"/>
              <a:gd name="T46" fmla="*/ 1302 w 1302"/>
              <a:gd name="T47" fmla="*/ 119 h 2013"/>
              <a:gd name="T48" fmla="*/ 1183 w 1302"/>
              <a:gd name="T49" fmla="*/ 125 h 2013"/>
              <a:gd name="T50" fmla="*/ 1177 w 1302"/>
              <a:gd name="T51" fmla="*/ 119 h 2013"/>
              <a:gd name="T52" fmla="*/ 125 w 1302"/>
              <a:gd name="T53" fmla="*/ 119 h 2013"/>
              <a:gd name="T54" fmla="*/ 119 w 1302"/>
              <a:gd name="T55" fmla="*/ 125 h 2013"/>
              <a:gd name="T56" fmla="*/ 119 w 1302"/>
              <a:gd name="T57" fmla="*/ 1888 h 2013"/>
              <a:gd name="T58" fmla="*/ 125 w 1302"/>
              <a:gd name="T59" fmla="*/ 1894 h 2013"/>
              <a:gd name="T60" fmla="*/ 1177 w 1302"/>
              <a:gd name="T61" fmla="*/ 1894 h 2013"/>
              <a:gd name="T62" fmla="*/ 1183 w 1302"/>
              <a:gd name="T63" fmla="*/ 1888 h 2013"/>
              <a:gd name="T64" fmla="*/ 1183 w 1302"/>
              <a:gd name="T65" fmla="*/ 125 h 2013"/>
              <a:gd name="T66" fmla="*/ 1106 w 1302"/>
              <a:gd name="T67" fmla="*/ 302 h 2013"/>
              <a:gd name="T68" fmla="*/ 1106 w 1302"/>
              <a:gd name="T69" fmla="*/ 1593 h 2013"/>
              <a:gd name="T70" fmla="*/ 1100 w 1302"/>
              <a:gd name="T71" fmla="*/ 1599 h 2013"/>
              <a:gd name="T72" fmla="*/ 202 w 1302"/>
              <a:gd name="T73" fmla="*/ 1599 h 2013"/>
              <a:gd name="T74" fmla="*/ 196 w 1302"/>
              <a:gd name="T75" fmla="*/ 1593 h 2013"/>
              <a:gd name="T76" fmla="*/ 196 w 1302"/>
              <a:gd name="T77" fmla="*/ 302 h 2013"/>
              <a:gd name="T78" fmla="*/ 202 w 1302"/>
              <a:gd name="T79" fmla="*/ 296 h 2013"/>
              <a:gd name="T80" fmla="*/ 1100 w 1302"/>
              <a:gd name="T81" fmla="*/ 296 h 2013"/>
              <a:gd name="T82" fmla="*/ 1106 w 1302"/>
              <a:gd name="T83" fmla="*/ 302 h 2013"/>
              <a:gd name="T84" fmla="*/ 1049 w 1302"/>
              <a:gd name="T85" fmla="*/ 359 h 2013"/>
              <a:gd name="T86" fmla="*/ 1044 w 1302"/>
              <a:gd name="T87" fmla="*/ 353 h 2013"/>
              <a:gd name="T88" fmla="*/ 258 w 1302"/>
              <a:gd name="T89" fmla="*/ 353 h 2013"/>
              <a:gd name="T90" fmla="*/ 253 w 1302"/>
              <a:gd name="T91" fmla="*/ 359 h 2013"/>
              <a:gd name="T92" fmla="*/ 253 w 1302"/>
              <a:gd name="T93" fmla="*/ 1537 h 2013"/>
              <a:gd name="T94" fmla="*/ 258 w 1302"/>
              <a:gd name="T95" fmla="*/ 1543 h 2013"/>
              <a:gd name="T96" fmla="*/ 1044 w 1302"/>
              <a:gd name="T97" fmla="*/ 1543 h 2013"/>
              <a:gd name="T98" fmla="*/ 1049 w 1302"/>
              <a:gd name="T99" fmla="*/ 1537 h 2013"/>
              <a:gd name="T100" fmla="*/ 1049 w 1302"/>
              <a:gd name="T101" fmla="*/ 359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2" h="2013">
                <a:moveTo>
                  <a:pt x="740" y="1747"/>
                </a:moveTo>
                <a:cubicBezTo>
                  <a:pt x="740" y="1796"/>
                  <a:pt x="700" y="1836"/>
                  <a:pt x="651" y="1836"/>
                </a:cubicBezTo>
                <a:cubicBezTo>
                  <a:pt x="602" y="1836"/>
                  <a:pt x="562" y="1796"/>
                  <a:pt x="562" y="1747"/>
                </a:cubicBezTo>
                <a:cubicBezTo>
                  <a:pt x="562" y="1698"/>
                  <a:pt x="602" y="1658"/>
                  <a:pt x="651" y="1658"/>
                </a:cubicBezTo>
                <a:cubicBezTo>
                  <a:pt x="700" y="1658"/>
                  <a:pt x="740" y="1698"/>
                  <a:pt x="740" y="1747"/>
                </a:cubicBezTo>
                <a:cubicBezTo>
                  <a:pt x="740" y="1747"/>
                  <a:pt x="740" y="1747"/>
                  <a:pt x="740" y="1747"/>
                </a:cubicBezTo>
                <a:close/>
                <a:moveTo>
                  <a:pt x="509" y="237"/>
                </a:moveTo>
                <a:cubicBezTo>
                  <a:pt x="793" y="237"/>
                  <a:pt x="793" y="237"/>
                  <a:pt x="793" y="237"/>
                </a:cubicBezTo>
                <a:cubicBezTo>
                  <a:pt x="796" y="237"/>
                  <a:pt x="799" y="235"/>
                  <a:pt x="799" y="231"/>
                </a:cubicBezTo>
                <a:cubicBezTo>
                  <a:pt x="799" y="184"/>
                  <a:pt x="799" y="184"/>
                  <a:pt x="799" y="184"/>
                </a:cubicBezTo>
                <a:cubicBezTo>
                  <a:pt x="799" y="180"/>
                  <a:pt x="796" y="178"/>
                  <a:pt x="793" y="178"/>
                </a:cubicBezTo>
                <a:cubicBezTo>
                  <a:pt x="509" y="178"/>
                  <a:pt x="509" y="178"/>
                  <a:pt x="509" y="178"/>
                </a:cubicBezTo>
                <a:cubicBezTo>
                  <a:pt x="506" y="178"/>
                  <a:pt x="503" y="180"/>
                  <a:pt x="503" y="184"/>
                </a:cubicBezTo>
                <a:cubicBezTo>
                  <a:pt x="503" y="231"/>
                  <a:pt x="503" y="231"/>
                  <a:pt x="503" y="231"/>
                </a:cubicBezTo>
                <a:cubicBezTo>
                  <a:pt x="503" y="235"/>
                  <a:pt x="506" y="237"/>
                  <a:pt x="509" y="237"/>
                </a:cubicBezTo>
                <a:close/>
                <a:moveTo>
                  <a:pt x="1302" y="119"/>
                </a:moveTo>
                <a:cubicBezTo>
                  <a:pt x="1302" y="1895"/>
                  <a:pt x="1302" y="1895"/>
                  <a:pt x="1302" y="1895"/>
                </a:cubicBezTo>
                <a:cubicBezTo>
                  <a:pt x="1302" y="1960"/>
                  <a:pt x="1249" y="2013"/>
                  <a:pt x="1184" y="2013"/>
                </a:cubicBezTo>
                <a:cubicBezTo>
                  <a:pt x="118" y="2013"/>
                  <a:pt x="118" y="2013"/>
                  <a:pt x="118" y="2013"/>
                </a:cubicBezTo>
                <a:cubicBezTo>
                  <a:pt x="53" y="2013"/>
                  <a:pt x="0" y="1960"/>
                  <a:pt x="0" y="1895"/>
                </a:cubicBezTo>
                <a:cubicBezTo>
                  <a:pt x="0" y="119"/>
                  <a:pt x="0" y="119"/>
                  <a:pt x="0" y="119"/>
                </a:cubicBezTo>
                <a:cubicBezTo>
                  <a:pt x="0" y="54"/>
                  <a:pt x="53" y="1"/>
                  <a:pt x="118" y="0"/>
                </a:cubicBezTo>
                <a:cubicBezTo>
                  <a:pt x="1184" y="0"/>
                  <a:pt x="1184" y="0"/>
                  <a:pt x="1184" y="0"/>
                </a:cubicBezTo>
                <a:cubicBezTo>
                  <a:pt x="1249" y="1"/>
                  <a:pt x="1302" y="54"/>
                  <a:pt x="1302" y="119"/>
                </a:cubicBezTo>
                <a:close/>
                <a:moveTo>
                  <a:pt x="1183" y="125"/>
                </a:moveTo>
                <a:cubicBezTo>
                  <a:pt x="1183" y="122"/>
                  <a:pt x="1181" y="119"/>
                  <a:pt x="1177" y="119"/>
                </a:cubicBezTo>
                <a:cubicBezTo>
                  <a:pt x="125" y="119"/>
                  <a:pt x="125" y="119"/>
                  <a:pt x="125" y="119"/>
                </a:cubicBezTo>
                <a:cubicBezTo>
                  <a:pt x="121" y="119"/>
                  <a:pt x="119" y="122"/>
                  <a:pt x="119" y="125"/>
                </a:cubicBezTo>
                <a:cubicBezTo>
                  <a:pt x="119" y="1888"/>
                  <a:pt x="119" y="1888"/>
                  <a:pt x="119" y="1888"/>
                </a:cubicBezTo>
                <a:cubicBezTo>
                  <a:pt x="119" y="1892"/>
                  <a:pt x="121" y="1894"/>
                  <a:pt x="125" y="1894"/>
                </a:cubicBezTo>
                <a:cubicBezTo>
                  <a:pt x="1177" y="1894"/>
                  <a:pt x="1177" y="1894"/>
                  <a:pt x="1177" y="1894"/>
                </a:cubicBezTo>
                <a:cubicBezTo>
                  <a:pt x="1181" y="1894"/>
                  <a:pt x="1183" y="1892"/>
                  <a:pt x="1183" y="1888"/>
                </a:cubicBezTo>
                <a:lnTo>
                  <a:pt x="1183" y="125"/>
                </a:lnTo>
                <a:close/>
                <a:moveTo>
                  <a:pt x="1106" y="302"/>
                </a:moveTo>
                <a:cubicBezTo>
                  <a:pt x="1106" y="1593"/>
                  <a:pt x="1106" y="1593"/>
                  <a:pt x="1106" y="1593"/>
                </a:cubicBezTo>
                <a:cubicBezTo>
                  <a:pt x="1106" y="1596"/>
                  <a:pt x="1103" y="1599"/>
                  <a:pt x="1100" y="1599"/>
                </a:cubicBezTo>
                <a:cubicBezTo>
                  <a:pt x="202" y="1599"/>
                  <a:pt x="202" y="1599"/>
                  <a:pt x="202" y="1599"/>
                </a:cubicBezTo>
                <a:cubicBezTo>
                  <a:pt x="199" y="1599"/>
                  <a:pt x="196" y="1596"/>
                  <a:pt x="196" y="1593"/>
                </a:cubicBezTo>
                <a:cubicBezTo>
                  <a:pt x="196" y="302"/>
                  <a:pt x="196" y="302"/>
                  <a:pt x="196" y="302"/>
                </a:cubicBezTo>
                <a:cubicBezTo>
                  <a:pt x="196" y="299"/>
                  <a:pt x="199" y="296"/>
                  <a:pt x="202" y="296"/>
                </a:cubicBezTo>
                <a:cubicBezTo>
                  <a:pt x="1100" y="296"/>
                  <a:pt x="1100" y="296"/>
                  <a:pt x="1100" y="296"/>
                </a:cubicBezTo>
                <a:cubicBezTo>
                  <a:pt x="1103" y="296"/>
                  <a:pt x="1106" y="299"/>
                  <a:pt x="1106" y="302"/>
                </a:cubicBezTo>
                <a:close/>
                <a:moveTo>
                  <a:pt x="1049" y="359"/>
                </a:moveTo>
                <a:cubicBezTo>
                  <a:pt x="1049" y="355"/>
                  <a:pt x="1047" y="353"/>
                  <a:pt x="1044" y="353"/>
                </a:cubicBezTo>
                <a:cubicBezTo>
                  <a:pt x="258" y="353"/>
                  <a:pt x="258" y="353"/>
                  <a:pt x="258" y="353"/>
                </a:cubicBezTo>
                <a:cubicBezTo>
                  <a:pt x="255" y="353"/>
                  <a:pt x="253" y="355"/>
                  <a:pt x="253" y="359"/>
                </a:cubicBezTo>
                <a:cubicBezTo>
                  <a:pt x="253" y="1537"/>
                  <a:pt x="253" y="1537"/>
                  <a:pt x="253" y="1537"/>
                </a:cubicBezTo>
                <a:cubicBezTo>
                  <a:pt x="253" y="1540"/>
                  <a:pt x="255" y="1543"/>
                  <a:pt x="258" y="1543"/>
                </a:cubicBezTo>
                <a:cubicBezTo>
                  <a:pt x="1044" y="1543"/>
                  <a:pt x="1044" y="1543"/>
                  <a:pt x="1044" y="1543"/>
                </a:cubicBezTo>
                <a:cubicBezTo>
                  <a:pt x="1047" y="1543"/>
                  <a:pt x="1049" y="1540"/>
                  <a:pt x="1049" y="1537"/>
                </a:cubicBezTo>
                <a:lnTo>
                  <a:pt x="1049" y="359"/>
                </a:lnTo>
                <a:close/>
              </a:path>
            </a:pathLst>
          </a:custGeom>
          <a:solidFill>
            <a:srgbClr val="343CF7"/>
          </a:solidFill>
          <a:ln>
            <a:noFill/>
          </a:ln>
        </p:spPr>
        <p:txBody>
          <a:bodyPr vert="horz" wrap="square" lIns="91440" tIns="45720" rIns="91440" bIns="45720" numCol="1" anchor="t" anchorCtr="0" compatLnSpc="1">
            <a:prstTxWarp prst="textNoShape">
              <a:avLst/>
            </a:prstTxWarp>
          </a:bodyPr>
          <a:lstStyle/>
          <a:p>
            <a:endParaRPr lang="en-GB"/>
          </a:p>
        </p:txBody>
      </p:sp>
      <p:pic>
        <p:nvPicPr>
          <p:cNvPr id="9" name="Graphic 8">
            <a:extLst>
              <a:ext uri="{FF2B5EF4-FFF2-40B4-BE49-F238E27FC236}">
                <a16:creationId xmlns:a16="http://schemas.microsoft.com/office/drawing/2014/main" id="{DEDE4F3E-C408-0363-B623-FC3AB76E66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60642" y="2548014"/>
            <a:ext cx="488290" cy="488290"/>
          </a:xfrm>
          <a:prstGeom prst="rect">
            <a:avLst/>
          </a:prstGeom>
        </p:spPr>
      </p:pic>
      <p:sp>
        <p:nvSpPr>
          <p:cNvPr id="32" name="Freeform 13">
            <a:extLst>
              <a:ext uri="{FF2B5EF4-FFF2-40B4-BE49-F238E27FC236}">
                <a16:creationId xmlns:a16="http://schemas.microsoft.com/office/drawing/2014/main" id="{A5F0918F-0D6B-9D06-3FFA-FD53959E47F4}"/>
              </a:ext>
            </a:extLst>
          </p:cNvPr>
          <p:cNvSpPr>
            <a:spLocks noEditPoints="1"/>
          </p:cNvSpPr>
          <p:nvPr/>
        </p:nvSpPr>
        <p:spPr bwMode="auto">
          <a:xfrm>
            <a:off x="6794318" y="2764260"/>
            <a:ext cx="266230" cy="412534"/>
          </a:xfrm>
          <a:custGeom>
            <a:avLst/>
            <a:gdLst>
              <a:gd name="T0" fmla="*/ 740 w 1302"/>
              <a:gd name="T1" fmla="*/ 1747 h 2013"/>
              <a:gd name="T2" fmla="*/ 651 w 1302"/>
              <a:gd name="T3" fmla="*/ 1836 h 2013"/>
              <a:gd name="T4" fmla="*/ 562 w 1302"/>
              <a:gd name="T5" fmla="*/ 1747 h 2013"/>
              <a:gd name="T6" fmla="*/ 651 w 1302"/>
              <a:gd name="T7" fmla="*/ 1658 h 2013"/>
              <a:gd name="T8" fmla="*/ 740 w 1302"/>
              <a:gd name="T9" fmla="*/ 1747 h 2013"/>
              <a:gd name="T10" fmla="*/ 740 w 1302"/>
              <a:gd name="T11" fmla="*/ 1747 h 2013"/>
              <a:gd name="T12" fmla="*/ 509 w 1302"/>
              <a:gd name="T13" fmla="*/ 237 h 2013"/>
              <a:gd name="T14" fmla="*/ 793 w 1302"/>
              <a:gd name="T15" fmla="*/ 237 h 2013"/>
              <a:gd name="T16" fmla="*/ 799 w 1302"/>
              <a:gd name="T17" fmla="*/ 231 h 2013"/>
              <a:gd name="T18" fmla="*/ 799 w 1302"/>
              <a:gd name="T19" fmla="*/ 184 h 2013"/>
              <a:gd name="T20" fmla="*/ 793 w 1302"/>
              <a:gd name="T21" fmla="*/ 178 h 2013"/>
              <a:gd name="T22" fmla="*/ 509 w 1302"/>
              <a:gd name="T23" fmla="*/ 178 h 2013"/>
              <a:gd name="T24" fmla="*/ 503 w 1302"/>
              <a:gd name="T25" fmla="*/ 184 h 2013"/>
              <a:gd name="T26" fmla="*/ 503 w 1302"/>
              <a:gd name="T27" fmla="*/ 231 h 2013"/>
              <a:gd name="T28" fmla="*/ 509 w 1302"/>
              <a:gd name="T29" fmla="*/ 237 h 2013"/>
              <a:gd name="T30" fmla="*/ 1302 w 1302"/>
              <a:gd name="T31" fmla="*/ 119 h 2013"/>
              <a:gd name="T32" fmla="*/ 1302 w 1302"/>
              <a:gd name="T33" fmla="*/ 1895 h 2013"/>
              <a:gd name="T34" fmla="*/ 1184 w 1302"/>
              <a:gd name="T35" fmla="*/ 2013 h 2013"/>
              <a:gd name="T36" fmla="*/ 118 w 1302"/>
              <a:gd name="T37" fmla="*/ 2013 h 2013"/>
              <a:gd name="T38" fmla="*/ 0 w 1302"/>
              <a:gd name="T39" fmla="*/ 1895 h 2013"/>
              <a:gd name="T40" fmla="*/ 0 w 1302"/>
              <a:gd name="T41" fmla="*/ 119 h 2013"/>
              <a:gd name="T42" fmla="*/ 118 w 1302"/>
              <a:gd name="T43" fmla="*/ 0 h 2013"/>
              <a:gd name="T44" fmla="*/ 1184 w 1302"/>
              <a:gd name="T45" fmla="*/ 0 h 2013"/>
              <a:gd name="T46" fmla="*/ 1302 w 1302"/>
              <a:gd name="T47" fmla="*/ 119 h 2013"/>
              <a:gd name="T48" fmla="*/ 1183 w 1302"/>
              <a:gd name="T49" fmla="*/ 125 h 2013"/>
              <a:gd name="T50" fmla="*/ 1177 w 1302"/>
              <a:gd name="T51" fmla="*/ 119 h 2013"/>
              <a:gd name="T52" fmla="*/ 125 w 1302"/>
              <a:gd name="T53" fmla="*/ 119 h 2013"/>
              <a:gd name="T54" fmla="*/ 119 w 1302"/>
              <a:gd name="T55" fmla="*/ 125 h 2013"/>
              <a:gd name="T56" fmla="*/ 119 w 1302"/>
              <a:gd name="T57" fmla="*/ 1888 h 2013"/>
              <a:gd name="T58" fmla="*/ 125 w 1302"/>
              <a:gd name="T59" fmla="*/ 1894 h 2013"/>
              <a:gd name="T60" fmla="*/ 1177 w 1302"/>
              <a:gd name="T61" fmla="*/ 1894 h 2013"/>
              <a:gd name="T62" fmla="*/ 1183 w 1302"/>
              <a:gd name="T63" fmla="*/ 1888 h 2013"/>
              <a:gd name="T64" fmla="*/ 1183 w 1302"/>
              <a:gd name="T65" fmla="*/ 125 h 2013"/>
              <a:gd name="T66" fmla="*/ 1106 w 1302"/>
              <a:gd name="T67" fmla="*/ 302 h 2013"/>
              <a:gd name="T68" fmla="*/ 1106 w 1302"/>
              <a:gd name="T69" fmla="*/ 1593 h 2013"/>
              <a:gd name="T70" fmla="*/ 1100 w 1302"/>
              <a:gd name="T71" fmla="*/ 1599 h 2013"/>
              <a:gd name="T72" fmla="*/ 202 w 1302"/>
              <a:gd name="T73" fmla="*/ 1599 h 2013"/>
              <a:gd name="T74" fmla="*/ 196 w 1302"/>
              <a:gd name="T75" fmla="*/ 1593 h 2013"/>
              <a:gd name="T76" fmla="*/ 196 w 1302"/>
              <a:gd name="T77" fmla="*/ 302 h 2013"/>
              <a:gd name="T78" fmla="*/ 202 w 1302"/>
              <a:gd name="T79" fmla="*/ 296 h 2013"/>
              <a:gd name="T80" fmla="*/ 1100 w 1302"/>
              <a:gd name="T81" fmla="*/ 296 h 2013"/>
              <a:gd name="T82" fmla="*/ 1106 w 1302"/>
              <a:gd name="T83" fmla="*/ 302 h 2013"/>
              <a:gd name="T84" fmla="*/ 1049 w 1302"/>
              <a:gd name="T85" fmla="*/ 359 h 2013"/>
              <a:gd name="T86" fmla="*/ 1044 w 1302"/>
              <a:gd name="T87" fmla="*/ 353 h 2013"/>
              <a:gd name="T88" fmla="*/ 258 w 1302"/>
              <a:gd name="T89" fmla="*/ 353 h 2013"/>
              <a:gd name="T90" fmla="*/ 253 w 1302"/>
              <a:gd name="T91" fmla="*/ 359 h 2013"/>
              <a:gd name="T92" fmla="*/ 253 w 1302"/>
              <a:gd name="T93" fmla="*/ 1537 h 2013"/>
              <a:gd name="T94" fmla="*/ 258 w 1302"/>
              <a:gd name="T95" fmla="*/ 1543 h 2013"/>
              <a:gd name="T96" fmla="*/ 1044 w 1302"/>
              <a:gd name="T97" fmla="*/ 1543 h 2013"/>
              <a:gd name="T98" fmla="*/ 1049 w 1302"/>
              <a:gd name="T99" fmla="*/ 1537 h 2013"/>
              <a:gd name="T100" fmla="*/ 1049 w 1302"/>
              <a:gd name="T101" fmla="*/ 359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2" h="2013">
                <a:moveTo>
                  <a:pt x="740" y="1747"/>
                </a:moveTo>
                <a:cubicBezTo>
                  <a:pt x="740" y="1796"/>
                  <a:pt x="700" y="1836"/>
                  <a:pt x="651" y="1836"/>
                </a:cubicBezTo>
                <a:cubicBezTo>
                  <a:pt x="602" y="1836"/>
                  <a:pt x="562" y="1796"/>
                  <a:pt x="562" y="1747"/>
                </a:cubicBezTo>
                <a:cubicBezTo>
                  <a:pt x="562" y="1698"/>
                  <a:pt x="602" y="1658"/>
                  <a:pt x="651" y="1658"/>
                </a:cubicBezTo>
                <a:cubicBezTo>
                  <a:pt x="700" y="1658"/>
                  <a:pt x="740" y="1698"/>
                  <a:pt x="740" y="1747"/>
                </a:cubicBezTo>
                <a:cubicBezTo>
                  <a:pt x="740" y="1747"/>
                  <a:pt x="740" y="1747"/>
                  <a:pt x="740" y="1747"/>
                </a:cubicBezTo>
                <a:close/>
                <a:moveTo>
                  <a:pt x="509" y="237"/>
                </a:moveTo>
                <a:cubicBezTo>
                  <a:pt x="793" y="237"/>
                  <a:pt x="793" y="237"/>
                  <a:pt x="793" y="237"/>
                </a:cubicBezTo>
                <a:cubicBezTo>
                  <a:pt x="796" y="237"/>
                  <a:pt x="799" y="235"/>
                  <a:pt x="799" y="231"/>
                </a:cubicBezTo>
                <a:cubicBezTo>
                  <a:pt x="799" y="184"/>
                  <a:pt x="799" y="184"/>
                  <a:pt x="799" y="184"/>
                </a:cubicBezTo>
                <a:cubicBezTo>
                  <a:pt x="799" y="180"/>
                  <a:pt x="796" y="178"/>
                  <a:pt x="793" y="178"/>
                </a:cubicBezTo>
                <a:cubicBezTo>
                  <a:pt x="509" y="178"/>
                  <a:pt x="509" y="178"/>
                  <a:pt x="509" y="178"/>
                </a:cubicBezTo>
                <a:cubicBezTo>
                  <a:pt x="506" y="178"/>
                  <a:pt x="503" y="180"/>
                  <a:pt x="503" y="184"/>
                </a:cubicBezTo>
                <a:cubicBezTo>
                  <a:pt x="503" y="231"/>
                  <a:pt x="503" y="231"/>
                  <a:pt x="503" y="231"/>
                </a:cubicBezTo>
                <a:cubicBezTo>
                  <a:pt x="503" y="235"/>
                  <a:pt x="506" y="237"/>
                  <a:pt x="509" y="237"/>
                </a:cubicBezTo>
                <a:close/>
                <a:moveTo>
                  <a:pt x="1302" y="119"/>
                </a:moveTo>
                <a:cubicBezTo>
                  <a:pt x="1302" y="1895"/>
                  <a:pt x="1302" y="1895"/>
                  <a:pt x="1302" y="1895"/>
                </a:cubicBezTo>
                <a:cubicBezTo>
                  <a:pt x="1302" y="1960"/>
                  <a:pt x="1249" y="2013"/>
                  <a:pt x="1184" y="2013"/>
                </a:cubicBezTo>
                <a:cubicBezTo>
                  <a:pt x="118" y="2013"/>
                  <a:pt x="118" y="2013"/>
                  <a:pt x="118" y="2013"/>
                </a:cubicBezTo>
                <a:cubicBezTo>
                  <a:pt x="53" y="2013"/>
                  <a:pt x="0" y="1960"/>
                  <a:pt x="0" y="1895"/>
                </a:cubicBezTo>
                <a:cubicBezTo>
                  <a:pt x="0" y="119"/>
                  <a:pt x="0" y="119"/>
                  <a:pt x="0" y="119"/>
                </a:cubicBezTo>
                <a:cubicBezTo>
                  <a:pt x="0" y="54"/>
                  <a:pt x="53" y="1"/>
                  <a:pt x="118" y="0"/>
                </a:cubicBezTo>
                <a:cubicBezTo>
                  <a:pt x="1184" y="0"/>
                  <a:pt x="1184" y="0"/>
                  <a:pt x="1184" y="0"/>
                </a:cubicBezTo>
                <a:cubicBezTo>
                  <a:pt x="1249" y="1"/>
                  <a:pt x="1302" y="54"/>
                  <a:pt x="1302" y="119"/>
                </a:cubicBezTo>
                <a:close/>
                <a:moveTo>
                  <a:pt x="1183" y="125"/>
                </a:moveTo>
                <a:cubicBezTo>
                  <a:pt x="1183" y="122"/>
                  <a:pt x="1181" y="119"/>
                  <a:pt x="1177" y="119"/>
                </a:cubicBezTo>
                <a:cubicBezTo>
                  <a:pt x="125" y="119"/>
                  <a:pt x="125" y="119"/>
                  <a:pt x="125" y="119"/>
                </a:cubicBezTo>
                <a:cubicBezTo>
                  <a:pt x="121" y="119"/>
                  <a:pt x="119" y="122"/>
                  <a:pt x="119" y="125"/>
                </a:cubicBezTo>
                <a:cubicBezTo>
                  <a:pt x="119" y="1888"/>
                  <a:pt x="119" y="1888"/>
                  <a:pt x="119" y="1888"/>
                </a:cubicBezTo>
                <a:cubicBezTo>
                  <a:pt x="119" y="1892"/>
                  <a:pt x="121" y="1894"/>
                  <a:pt x="125" y="1894"/>
                </a:cubicBezTo>
                <a:cubicBezTo>
                  <a:pt x="1177" y="1894"/>
                  <a:pt x="1177" y="1894"/>
                  <a:pt x="1177" y="1894"/>
                </a:cubicBezTo>
                <a:cubicBezTo>
                  <a:pt x="1181" y="1894"/>
                  <a:pt x="1183" y="1892"/>
                  <a:pt x="1183" y="1888"/>
                </a:cubicBezTo>
                <a:lnTo>
                  <a:pt x="1183" y="125"/>
                </a:lnTo>
                <a:close/>
                <a:moveTo>
                  <a:pt x="1106" y="302"/>
                </a:moveTo>
                <a:cubicBezTo>
                  <a:pt x="1106" y="1593"/>
                  <a:pt x="1106" y="1593"/>
                  <a:pt x="1106" y="1593"/>
                </a:cubicBezTo>
                <a:cubicBezTo>
                  <a:pt x="1106" y="1596"/>
                  <a:pt x="1103" y="1599"/>
                  <a:pt x="1100" y="1599"/>
                </a:cubicBezTo>
                <a:cubicBezTo>
                  <a:pt x="202" y="1599"/>
                  <a:pt x="202" y="1599"/>
                  <a:pt x="202" y="1599"/>
                </a:cubicBezTo>
                <a:cubicBezTo>
                  <a:pt x="199" y="1599"/>
                  <a:pt x="196" y="1596"/>
                  <a:pt x="196" y="1593"/>
                </a:cubicBezTo>
                <a:cubicBezTo>
                  <a:pt x="196" y="302"/>
                  <a:pt x="196" y="302"/>
                  <a:pt x="196" y="302"/>
                </a:cubicBezTo>
                <a:cubicBezTo>
                  <a:pt x="196" y="299"/>
                  <a:pt x="199" y="296"/>
                  <a:pt x="202" y="296"/>
                </a:cubicBezTo>
                <a:cubicBezTo>
                  <a:pt x="1100" y="296"/>
                  <a:pt x="1100" y="296"/>
                  <a:pt x="1100" y="296"/>
                </a:cubicBezTo>
                <a:cubicBezTo>
                  <a:pt x="1103" y="296"/>
                  <a:pt x="1106" y="299"/>
                  <a:pt x="1106" y="302"/>
                </a:cubicBezTo>
                <a:close/>
                <a:moveTo>
                  <a:pt x="1049" y="359"/>
                </a:moveTo>
                <a:cubicBezTo>
                  <a:pt x="1049" y="355"/>
                  <a:pt x="1047" y="353"/>
                  <a:pt x="1044" y="353"/>
                </a:cubicBezTo>
                <a:cubicBezTo>
                  <a:pt x="258" y="353"/>
                  <a:pt x="258" y="353"/>
                  <a:pt x="258" y="353"/>
                </a:cubicBezTo>
                <a:cubicBezTo>
                  <a:pt x="255" y="353"/>
                  <a:pt x="253" y="355"/>
                  <a:pt x="253" y="359"/>
                </a:cubicBezTo>
                <a:cubicBezTo>
                  <a:pt x="253" y="1537"/>
                  <a:pt x="253" y="1537"/>
                  <a:pt x="253" y="1537"/>
                </a:cubicBezTo>
                <a:cubicBezTo>
                  <a:pt x="253" y="1540"/>
                  <a:pt x="255" y="1543"/>
                  <a:pt x="258" y="1543"/>
                </a:cubicBezTo>
                <a:cubicBezTo>
                  <a:pt x="1044" y="1543"/>
                  <a:pt x="1044" y="1543"/>
                  <a:pt x="1044" y="1543"/>
                </a:cubicBezTo>
                <a:cubicBezTo>
                  <a:pt x="1047" y="1543"/>
                  <a:pt x="1049" y="1540"/>
                  <a:pt x="1049" y="1537"/>
                </a:cubicBezTo>
                <a:lnTo>
                  <a:pt x="1049" y="359"/>
                </a:lnTo>
                <a:close/>
              </a:path>
            </a:pathLst>
          </a:custGeom>
          <a:solidFill>
            <a:srgbClr val="343CF7"/>
          </a:solidFill>
          <a:ln>
            <a:noFill/>
          </a:ln>
        </p:spPr>
        <p:txBody>
          <a:bodyPr vert="horz" wrap="square" lIns="91440" tIns="45720" rIns="91440" bIns="45720" numCol="1" anchor="t" anchorCtr="0" compatLnSpc="1">
            <a:prstTxWarp prst="textNoShape">
              <a:avLst/>
            </a:prstTxWarp>
          </a:bodyPr>
          <a:lstStyle/>
          <a:p>
            <a:endParaRPr lang="en-GB"/>
          </a:p>
        </p:txBody>
      </p:sp>
      <p:pic>
        <p:nvPicPr>
          <p:cNvPr id="33" name="Graphic 32" descr="Register with solid fill">
            <a:extLst>
              <a:ext uri="{FF2B5EF4-FFF2-40B4-BE49-F238E27FC236}">
                <a16:creationId xmlns:a16="http://schemas.microsoft.com/office/drawing/2014/main" id="{30E8AA30-D81C-DE6F-B011-817229B9B7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39638" y="2725374"/>
            <a:ext cx="451420" cy="451420"/>
          </a:xfrm>
          <a:prstGeom prst="rect">
            <a:avLst/>
          </a:prstGeom>
        </p:spPr>
      </p:pic>
      <p:pic>
        <p:nvPicPr>
          <p:cNvPr id="34" name="Picture 2">
            <a:extLst>
              <a:ext uri="{FF2B5EF4-FFF2-40B4-BE49-F238E27FC236}">
                <a16:creationId xmlns:a16="http://schemas.microsoft.com/office/drawing/2014/main" id="{E51F9071-B3C4-BF7C-7C6D-0FDBE06AFE44}"/>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6679" y="2721633"/>
            <a:ext cx="451420" cy="465341"/>
          </a:xfrm>
          <a:prstGeom prst="rect">
            <a:avLst/>
          </a:prstGeom>
          <a:solidFill>
            <a:schemeClr val="accent6"/>
          </a:solidFill>
          <a:ln>
            <a:noFill/>
          </a:ln>
        </p:spPr>
      </p:pic>
      <p:pic>
        <p:nvPicPr>
          <p:cNvPr id="37" name="Picture 2">
            <a:extLst>
              <a:ext uri="{FF2B5EF4-FFF2-40B4-BE49-F238E27FC236}">
                <a16:creationId xmlns:a16="http://schemas.microsoft.com/office/drawing/2014/main" id="{F1D538C6-58F6-30D6-8975-C75385B5D413}"/>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5615" y="1491275"/>
            <a:ext cx="451420" cy="465341"/>
          </a:xfrm>
          <a:prstGeom prst="rect">
            <a:avLst/>
          </a:prstGeom>
          <a:solidFill>
            <a:schemeClr val="accent6"/>
          </a:solidFill>
          <a:ln>
            <a:noFill/>
          </a:ln>
        </p:spPr>
      </p:pic>
      <p:pic>
        <p:nvPicPr>
          <p:cNvPr id="40" name="Graphic 39">
            <a:extLst>
              <a:ext uri="{FF2B5EF4-FFF2-40B4-BE49-F238E27FC236}">
                <a16:creationId xmlns:a16="http://schemas.microsoft.com/office/drawing/2014/main" id="{D8A429AE-DB0A-42FF-6C86-4689289D481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49698" y="3515814"/>
            <a:ext cx="437696" cy="535602"/>
          </a:xfrm>
          <a:prstGeom prst="rect">
            <a:avLst/>
          </a:prstGeom>
        </p:spPr>
      </p:pic>
    </p:spTree>
    <p:extLst>
      <p:ext uri="{BB962C8B-B14F-4D97-AF65-F5344CB8AC3E}">
        <p14:creationId xmlns:p14="http://schemas.microsoft.com/office/powerpoint/2010/main" val="2125165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281F3-9E69-F85C-1405-72BDD655C110}"/>
              </a:ext>
            </a:extLst>
          </p:cNvPr>
          <p:cNvSpPr>
            <a:spLocks noGrp="1"/>
          </p:cNvSpPr>
          <p:nvPr>
            <p:ph type="title"/>
          </p:nvPr>
        </p:nvSpPr>
        <p:spPr>
          <a:xfrm>
            <a:off x="272576" y="102579"/>
            <a:ext cx="7678841" cy="363736"/>
          </a:xfrm>
        </p:spPr>
        <p:txBody>
          <a:bodyPr>
            <a:normAutofit fontScale="90000"/>
          </a:bodyPr>
          <a:lstStyle/>
          <a:p>
            <a:r>
              <a:rPr lang="en-GB" dirty="0"/>
              <a:t>AML and forgery check during (de)funding operation </a:t>
            </a:r>
          </a:p>
        </p:txBody>
      </p:sp>
      <p:sp>
        <p:nvSpPr>
          <p:cNvPr id="3" name="Slide Number Placeholder 2">
            <a:extLst>
              <a:ext uri="{FF2B5EF4-FFF2-40B4-BE49-F238E27FC236}">
                <a16:creationId xmlns:a16="http://schemas.microsoft.com/office/drawing/2014/main" id="{9ACB1EA7-E42D-3F37-33B4-FEC266AA6AA4}"/>
              </a:ext>
            </a:extLst>
          </p:cNvPr>
          <p:cNvSpPr>
            <a:spLocks noGrp="1"/>
          </p:cNvSpPr>
          <p:nvPr>
            <p:ph type="sldNum" sz="quarter" idx="10"/>
          </p:nvPr>
        </p:nvSpPr>
        <p:spPr/>
        <p:txBody>
          <a:bodyPr/>
          <a:lstStyle/>
          <a:p>
            <a:pPr>
              <a:defRPr/>
            </a:pPr>
            <a:fld id="{44320B71-EC71-4A7E-8C8A-9C555B387A1C}" type="slidenum">
              <a:rPr lang="en-GB" smtClean="0"/>
              <a:pPr>
                <a:defRPr/>
              </a:pPr>
              <a:t>16</a:t>
            </a:fld>
            <a:endParaRPr lang="en-GB" dirty="0"/>
          </a:p>
        </p:txBody>
      </p:sp>
      <p:sp>
        <p:nvSpPr>
          <p:cNvPr id="9" name="TextBox 8">
            <a:extLst>
              <a:ext uri="{FF2B5EF4-FFF2-40B4-BE49-F238E27FC236}">
                <a16:creationId xmlns:a16="http://schemas.microsoft.com/office/drawing/2014/main" id="{B0E01C15-BB46-FD3F-D5D1-5B7929BE1EED}"/>
              </a:ext>
            </a:extLst>
          </p:cNvPr>
          <p:cNvSpPr txBox="1"/>
          <p:nvPr/>
        </p:nvSpPr>
        <p:spPr>
          <a:xfrm>
            <a:off x="6839221" y="4343675"/>
            <a:ext cx="2135526" cy="307777"/>
          </a:xfrm>
          <a:prstGeom prst="rect">
            <a:avLst/>
          </a:prstGeom>
          <a:noFill/>
        </p:spPr>
        <p:txBody>
          <a:bodyPr wrap="square" rtlCol="0">
            <a:spAutoFit/>
          </a:bodyPr>
          <a:lstStyle/>
          <a:p>
            <a:pPr algn="ctr"/>
            <a:r>
              <a:rPr lang="en-GB" sz="1400" dirty="0"/>
              <a:t>Eurosystem</a:t>
            </a:r>
            <a:endParaRPr lang="en-GB" sz="1600" dirty="0"/>
          </a:p>
        </p:txBody>
      </p:sp>
      <p:grpSp>
        <p:nvGrpSpPr>
          <p:cNvPr id="32" name="Group 31">
            <a:extLst>
              <a:ext uri="{FF2B5EF4-FFF2-40B4-BE49-F238E27FC236}">
                <a16:creationId xmlns:a16="http://schemas.microsoft.com/office/drawing/2014/main" id="{D3C4CC4A-433F-8449-E1B1-6AB133830102}"/>
              </a:ext>
            </a:extLst>
          </p:cNvPr>
          <p:cNvGrpSpPr/>
          <p:nvPr/>
        </p:nvGrpSpPr>
        <p:grpSpPr>
          <a:xfrm>
            <a:off x="445961" y="3552309"/>
            <a:ext cx="785875" cy="869929"/>
            <a:chOff x="748777" y="2059286"/>
            <a:chExt cx="1184568" cy="1311265"/>
          </a:xfrm>
        </p:grpSpPr>
        <p:pic>
          <p:nvPicPr>
            <p:cNvPr id="33" name="Graphic 32" descr="Female Profile with solid fill">
              <a:extLst>
                <a:ext uri="{FF2B5EF4-FFF2-40B4-BE49-F238E27FC236}">
                  <a16:creationId xmlns:a16="http://schemas.microsoft.com/office/drawing/2014/main" id="{B3FD5A2E-2C78-FFFA-E95C-6251ECD91A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8777" y="2059286"/>
              <a:ext cx="1184568" cy="1184568"/>
            </a:xfrm>
            <a:prstGeom prst="rect">
              <a:avLst/>
            </a:prstGeom>
          </p:spPr>
        </p:pic>
        <p:grpSp>
          <p:nvGrpSpPr>
            <p:cNvPr id="34" name="Group 33">
              <a:extLst>
                <a:ext uri="{FF2B5EF4-FFF2-40B4-BE49-F238E27FC236}">
                  <a16:creationId xmlns:a16="http://schemas.microsoft.com/office/drawing/2014/main" id="{53DCB6FA-B2C2-53EC-B002-DDAF77634E1F}"/>
                </a:ext>
              </a:extLst>
            </p:cNvPr>
            <p:cNvGrpSpPr/>
            <p:nvPr/>
          </p:nvGrpSpPr>
          <p:grpSpPr>
            <a:xfrm>
              <a:off x="1295115" y="2714819"/>
              <a:ext cx="638229" cy="655732"/>
              <a:chOff x="329918" y="2370902"/>
              <a:chExt cx="579863" cy="595766"/>
            </a:xfrm>
          </p:grpSpPr>
          <p:sp>
            <p:nvSpPr>
              <p:cNvPr id="35" name="Rectangle 34">
                <a:extLst>
                  <a:ext uri="{FF2B5EF4-FFF2-40B4-BE49-F238E27FC236}">
                    <a16:creationId xmlns:a16="http://schemas.microsoft.com/office/drawing/2014/main" id="{F7037816-78DF-ABA3-4DCD-1744E055E2D1}"/>
                  </a:ext>
                </a:extLst>
              </p:cNvPr>
              <p:cNvSpPr/>
              <p:nvPr/>
            </p:nvSpPr>
            <p:spPr bwMode="auto">
              <a:xfrm>
                <a:off x="435533" y="2370902"/>
                <a:ext cx="368633" cy="57986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pic>
            <p:nvPicPr>
              <p:cNvPr id="36" name="Graphic 35" descr="Smart Phone with solid fill">
                <a:extLst>
                  <a:ext uri="{FF2B5EF4-FFF2-40B4-BE49-F238E27FC236}">
                    <a16:creationId xmlns:a16="http://schemas.microsoft.com/office/drawing/2014/main" id="{86E70E98-CD8D-FD9B-28CB-0E87E10272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918" y="2386805"/>
                <a:ext cx="579863" cy="579863"/>
              </a:xfrm>
              <a:prstGeom prst="rect">
                <a:avLst/>
              </a:prstGeom>
            </p:spPr>
          </p:pic>
        </p:grpSp>
      </p:grpSp>
      <p:sp>
        <p:nvSpPr>
          <p:cNvPr id="38" name="TextBox 37">
            <a:extLst>
              <a:ext uri="{FF2B5EF4-FFF2-40B4-BE49-F238E27FC236}">
                <a16:creationId xmlns:a16="http://schemas.microsoft.com/office/drawing/2014/main" id="{B1DA35A7-A167-6EFA-203B-81603C0937CE}"/>
              </a:ext>
            </a:extLst>
          </p:cNvPr>
          <p:cNvSpPr txBox="1"/>
          <p:nvPr/>
        </p:nvSpPr>
        <p:spPr>
          <a:xfrm>
            <a:off x="1480287" y="3512084"/>
            <a:ext cx="2033462" cy="246221"/>
          </a:xfrm>
          <a:prstGeom prst="rect">
            <a:avLst/>
          </a:prstGeom>
          <a:noFill/>
        </p:spPr>
        <p:txBody>
          <a:bodyPr wrap="square">
            <a:spAutoFit/>
          </a:bodyPr>
          <a:lstStyle/>
          <a:p>
            <a:pPr algn="ctr"/>
            <a:r>
              <a:rPr lang="en-US" sz="1000" b="1" dirty="0"/>
              <a:t>Requests funding </a:t>
            </a:r>
            <a:endParaRPr lang="en-GB" sz="1000" b="1" dirty="0"/>
          </a:p>
        </p:txBody>
      </p:sp>
      <p:cxnSp>
        <p:nvCxnSpPr>
          <p:cNvPr id="39" name="Straight Arrow Connector 38">
            <a:extLst>
              <a:ext uri="{FF2B5EF4-FFF2-40B4-BE49-F238E27FC236}">
                <a16:creationId xmlns:a16="http://schemas.microsoft.com/office/drawing/2014/main" id="{753D6D1D-41A7-DD84-7CFB-E7AC3630FA7A}"/>
              </a:ext>
            </a:extLst>
          </p:cNvPr>
          <p:cNvCxnSpPr>
            <a:cxnSpLocks/>
          </p:cNvCxnSpPr>
          <p:nvPr/>
        </p:nvCxnSpPr>
        <p:spPr bwMode="auto">
          <a:xfrm>
            <a:off x="4977327" y="3904309"/>
            <a:ext cx="1751417" cy="0"/>
          </a:xfrm>
          <a:prstGeom prst="straightConnector1">
            <a:avLst/>
          </a:prstGeom>
          <a:solidFill>
            <a:schemeClr val="tx2"/>
          </a:solidFill>
          <a:ln w="66675" cap="flat" cmpd="sng" algn="ctr">
            <a:solidFill>
              <a:schemeClr val="accent6">
                <a:lumMod val="9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 name="Straight Arrow Connector 39">
            <a:extLst>
              <a:ext uri="{FF2B5EF4-FFF2-40B4-BE49-F238E27FC236}">
                <a16:creationId xmlns:a16="http://schemas.microsoft.com/office/drawing/2014/main" id="{79D2C8D4-D58F-6878-F35B-C2242FDA41DE}"/>
              </a:ext>
            </a:extLst>
          </p:cNvPr>
          <p:cNvCxnSpPr>
            <a:cxnSpLocks/>
          </p:cNvCxnSpPr>
          <p:nvPr/>
        </p:nvCxnSpPr>
        <p:spPr bwMode="auto">
          <a:xfrm flipH="1">
            <a:off x="1353032" y="4178283"/>
            <a:ext cx="5517931" cy="0"/>
          </a:xfrm>
          <a:prstGeom prst="straightConnector1">
            <a:avLst/>
          </a:prstGeom>
          <a:solidFill>
            <a:schemeClr val="tx2"/>
          </a:solidFill>
          <a:ln w="66675" cap="flat" cmpd="sng" algn="ctr">
            <a:solidFill>
              <a:schemeClr val="accent6">
                <a:lumMod val="9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1" name="TextBox 40">
            <a:extLst>
              <a:ext uri="{FF2B5EF4-FFF2-40B4-BE49-F238E27FC236}">
                <a16:creationId xmlns:a16="http://schemas.microsoft.com/office/drawing/2014/main" id="{1583C36A-46A3-9BB7-F6C5-E1815A8A90FC}"/>
              </a:ext>
            </a:extLst>
          </p:cNvPr>
          <p:cNvSpPr txBox="1"/>
          <p:nvPr/>
        </p:nvSpPr>
        <p:spPr>
          <a:xfrm>
            <a:off x="4785466" y="3512084"/>
            <a:ext cx="2033462" cy="246221"/>
          </a:xfrm>
          <a:prstGeom prst="rect">
            <a:avLst/>
          </a:prstGeom>
          <a:noFill/>
        </p:spPr>
        <p:txBody>
          <a:bodyPr wrap="square">
            <a:spAutoFit/>
          </a:bodyPr>
          <a:lstStyle/>
          <a:p>
            <a:pPr algn="ctr"/>
            <a:r>
              <a:rPr lang="en-US" sz="1000" b="1" dirty="0"/>
              <a:t>Requests offline issuance </a:t>
            </a:r>
            <a:endParaRPr lang="en-GB" sz="1000" b="1" dirty="0"/>
          </a:p>
        </p:txBody>
      </p:sp>
      <p:sp>
        <p:nvSpPr>
          <p:cNvPr id="42" name="TextBox 41">
            <a:extLst>
              <a:ext uri="{FF2B5EF4-FFF2-40B4-BE49-F238E27FC236}">
                <a16:creationId xmlns:a16="http://schemas.microsoft.com/office/drawing/2014/main" id="{6351C19D-9C68-5DAB-5ABF-C0E65A3CF6FF}"/>
              </a:ext>
            </a:extLst>
          </p:cNvPr>
          <p:cNvSpPr txBox="1"/>
          <p:nvPr/>
        </p:nvSpPr>
        <p:spPr>
          <a:xfrm>
            <a:off x="3045937" y="4222183"/>
            <a:ext cx="2428487" cy="400110"/>
          </a:xfrm>
          <a:prstGeom prst="rect">
            <a:avLst/>
          </a:prstGeom>
          <a:noFill/>
        </p:spPr>
        <p:txBody>
          <a:bodyPr wrap="square">
            <a:spAutoFit/>
          </a:bodyPr>
          <a:lstStyle/>
          <a:p>
            <a:pPr algn="ctr"/>
            <a:r>
              <a:rPr lang="en-US" sz="1000" b="1" dirty="0"/>
              <a:t>Intermediary channels crediting message to offline device</a:t>
            </a:r>
            <a:endParaRPr lang="en-GB" sz="1000" b="1" dirty="0"/>
          </a:p>
        </p:txBody>
      </p:sp>
      <p:sp>
        <p:nvSpPr>
          <p:cNvPr id="45" name="TextBox 44">
            <a:extLst>
              <a:ext uri="{FF2B5EF4-FFF2-40B4-BE49-F238E27FC236}">
                <a16:creationId xmlns:a16="http://schemas.microsoft.com/office/drawing/2014/main" id="{793F1CB0-0936-8C17-C969-6928E4CA2E1E}"/>
              </a:ext>
            </a:extLst>
          </p:cNvPr>
          <p:cNvSpPr txBox="1"/>
          <p:nvPr/>
        </p:nvSpPr>
        <p:spPr>
          <a:xfrm>
            <a:off x="449862" y="1900963"/>
            <a:ext cx="3810318" cy="1154162"/>
          </a:xfrm>
          <a:prstGeom prst="rect">
            <a:avLst/>
          </a:prstGeom>
          <a:solidFill>
            <a:schemeClr val="accent6"/>
          </a:solidFill>
        </p:spPr>
        <p:txBody>
          <a:bodyPr wrap="square">
            <a:spAutoFit/>
          </a:bodyPr>
          <a:lstStyle/>
          <a:p>
            <a:pPr>
              <a:spcBef>
                <a:spcPts val="600"/>
              </a:spcBef>
            </a:pPr>
            <a:r>
              <a:rPr lang="en-US" sz="1400" b="1" dirty="0">
                <a:solidFill>
                  <a:schemeClr val="accent1"/>
                </a:solidFill>
              </a:rPr>
              <a:t>Anti-money laundering check seeing: </a:t>
            </a:r>
          </a:p>
          <a:p>
            <a:pPr marL="171450" indent="-171450">
              <a:spcBef>
                <a:spcPts val="600"/>
              </a:spcBef>
              <a:buFontTx/>
              <a:buChar char="-"/>
            </a:pPr>
            <a:r>
              <a:rPr lang="en-US" sz="1000" dirty="0"/>
              <a:t>Amount (de)funded </a:t>
            </a:r>
          </a:p>
          <a:p>
            <a:pPr marL="171450" indent="-171450">
              <a:spcBef>
                <a:spcPts val="0"/>
              </a:spcBef>
              <a:buFontTx/>
              <a:buChar char="-"/>
            </a:pPr>
            <a:r>
              <a:rPr lang="en-US" sz="1000" dirty="0"/>
              <a:t>Identifier local storage device </a:t>
            </a:r>
          </a:p>
          <a:p>
            <a:pPr marL="171450" indent="-171450">
              <a:spcBef>
                <a:spcPts val="0"/>
              </a:spcBef>
              <a:buFontTx/>
              <a:buChar char="-"/>
            </a:pPr>
            <a:r>
              <a:rPr lang="en-US" sz="1000" dirty="0"/>
              <a:t>The date and hour of the (de)funding transaction; </a:t>
            </a:r>
          </a:p>
          <a:p>
            <a:pPr marL="171450" indent="-171450">
              <a:spcBef>
                <a:spcPts val="0"/>
              </a:spcBef>
              <a:buFontTx/>
              <a:buChar char="-"/>
            </a:pPr>
            <a:r>
              <a:rPr lang="en-US" sz="1000" dirty="0"/>
              <a:t>Accounts number of online account used for funding </a:t>
            </a:r>
          </a:p>
          <a:p>
            <a:pPr marL="171450" indent="-171450">
              <a:spcBef>
                <a:spcPts val="0"/>
              </a:spcBef>
              <a:buFontTx/>
              <a:buChar char="-"/>
            </a:pPr>
            <a:r>
              <a:rPr lang="en-US" sz="1000" dirty="0"/>
              <a:t>or defunding</a:t>
            </a:r>
            <a:endParaRPr lang="en-GB" sz="1000" dirty="0"/>
          </a:p>
        </p:txBody>
      </p:sp>
      <p:sp>
        <p:nvSpPr>
          <p:cNvPr id="46" name="TextBox 45">
            <a:extLst>
              <a:ext uri="{FF2B5EF4-FFF2-40B4-BE49-F238E27FC236}">
                <a16:creationId xmlns:a16="http://schemas.microsoft.com/office/drawing/2014/main" id="{34C4C97B-8705-5EC1-CEEC-2D6B5B9C5AE0}"/>
              </a:ext>
            </a:extLst>
          </p:cNvPr>
          <p:cNvSpPr txBox="1"/>
          <p:nvPr/>
        </p:nvSpPr>
        <p:spPr>
          <a:xfrm>
            <a:off x="407552" y="4402296"/>
            <a:ext cx="919576" cy="307777"/>
          </a:xfrm>
          <a:prstGeom prst="rect">
            <a:avLst/>
          </a:prstGeom>
          <a:noFill/>
        </p:spPr>
        <p:txBody>
          <a:bodyPr wrap="square" rtlCol="0">
            <a:spAutoFit/>
          </a:bodyPr>
          <a:lstStyle/>
          <a:p>
            <a:r>
              <a:rPr lang="en-GB" sz="1400" dirty="0"/>
              <a:t>End-user</a:t>
            </a:r>
            <a:endParaRPr lang="en-GB" sz="1600" dirty="0"/>
          </a:p>
        </p:txBody>
      </p:sp>
      <p:sp>
        <p:nvSpPr>
          <p:cNvPr id="47" name="TextBox 46">
            <a:extLst>
              <a:ext uri="{FF2B5EF4-FFF2-40B4-BE49-F238E27FC236}">
                <a16:creationId xmlns:a16="http://schemas.microsoft.com/office/drawing/2014/main" id="{69EFF9AD-CA77-1D7A-A838-AA9F7B85D9EF}"/>
              </a:ext>
            </a:extLst>
          </p:cNvPr>
          <p:cNvSpPr txBox="1"/>
          <p:nvPr/>
        </p:nvSpPr>
        <p:spPr>
          <a:xfrm>
            <a:off x="3222994" y="3252679"/>
            <a:ext cx="2074372" cy="307777"/>
          </a:xfrm>
          <a:prstGeom prst="rect">
            <a:avLst/>
          </a:prstGeom>
          <a:solidFill>
            <a:schemeClr val="bg1"/>
          </a:solidFill>
        </p:spPr>
        <p:txBody>
          <a:bodyPr wrap="square" rtlCol="0">
            <a:spAutoFit/>
          </a:bodyPr>
          <a:lstStyle/>
          <a:p>
            <a:pPr algn="ctr"/>
            <a:r>
              <a:rPr lang="en-GB" sz="1400" dirty="0"/>
              <a:t>Intermediary</a:t>
            </a:r>
            <a:endParaRPr lang="en-GB" sz="1600" dirty="0"/>
          </a:p>
        </p:txBody>
      </p:sp>
      <p:cxnSp>
        <p:nvCxnSpPr>
          <p:cNvPr id="48" name="Straight Arrow Connector 47">
            <a:extLst>
              <a:ext uri="{FF2B5EF4-FFF2-40B4-BE49-F238E27FC236}">
                <a16:creationId xmlns:a16="http://schemas.microsoft.com/office/drawing/2014/main" id="{67C73924-C728-6253-303F-E25E7F53EEE5}"/>
              </a:ext>
            </a:extLst>
          </p:cNvPr>
          <p:cNvCxnSpPr>
            <a:cxnSpLocks/>
          </p:cNvCxnSpPr>
          <p:nvPr/>
        </p:nvCxnSpPr>
        <p:spPr bwMode="auto">
          <a:xfrm>
            <a:off x="1710252" y="3904309"/>
            <a:ext cx="1751417" cy="0"/>
          </a:xfrm>
          <a:prstGeom prst="straightConnector1">
            <a:avLst/>
          </a:prstGeom>
          <a:solidFill>
            <a:schemeClr val="tx2"/>
          </a:solidFill>
          <a:ln w="66675" cap="flat" cmpd="sng" algn="ctr">
            <a:solidFill>
              <a:schemeClr val="accent6">
                <a:lumMod val="9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2" name="TextBox 61">
            <a:extLst>
              <a:ext uri="{FF2B5EF4-FFF2-40B4-BE49-F238E27FC236}">
                <a16:creationId xmlns:a16="http://schemas.microsoft.com/office/drawing/2014/main" id="{69E0F83A-8828-3A83-1B2F-930D621C79A3}"/>
              </a:ext>
            </a:extLst>
          </p:cNvPr>
          <p:cNvSpPr txBox="1"/>
          <p:nvPr/>
        </p:nvSpPr>
        <p:spPr>
          <a:xfrm>
            <a:off x="4883822" y="1897395"/>
            <a:ext cx="3675486" cy="1154162"/>
          </a:xfrm>
          <a:prstGeom prst="rect">
            <a:avLst/>
          </a:prstGeom>
          <a:solidFill>
            <a:schemeClr val="accent6"/>
          </a:solidFill>
        </p:spPr>
        <p:txBody>
          <a:bodyPr wrap="square">
            <a:spAutoFit/>
          </a:bodyPr>
          <a:lstStyle/>
          <a:p>
            <a:pPr>
              <a:spcBef>
                <a:spcPts val="1200"/>
              </a:spcBef>
            </a:pPr>
            <a:r>
              <a:rPr lang="en-US" sz="1400" b="1" dirty="0">
                <a:solidFill>
                  <a:schemeClr val="accent1"/>
                </a:solidFill>
              </a:rPr>
              <a:t>System security and integrity check </a:t>
            </a:r>
          </a:p>
          <a:p>
            <a:pPr>
              <a:spcBef>
                <a:spcPts val="600"/>
              </a:spcBef>
            </a:pPr>
            <a:r>
              <a:rPr lang="en-US" sz="1000" dirty="0"/>
              <a:t>To make sure that the funds recirculating back to the digital euro system are genuine and to detect possible double spending and fraudulent currency, Eurosystem to receive the minimum amount of data* compatible with the need to detect forgery</a:t>
            </a:r>
            <a:endParaRPr lang="en-GB" sz="1000" dirty="0"/>
          </a:p>
        </p:txBody>
      </p:sp>
      <p:sp>
        <p:nvSpPr>
          <p:cNvPr id="63" name="TextBox 62">
            <a:extLst>
              <a:ext uri="{FF2B5EF4-FFF2-40B4-BE49-F238E27FC236}">
                <a16:creationId xmlns:a16="http://schemas.microsoft.com/office/drawing/2014/main" id="{9C69EA98-D13D-18D3-DDBE-20207443EA1C}"/>
              </a:ext>
            </a:extLst>
          </p:cNvPr>
          <p:cNvSpPr txBox="1"/>
          <p:nvPr/>
        </p:nvSpPr>
        <p:spPr>
          <a:xfrm>
            <a:off x="921331" y="670278"/>
            <a:ext cx="7525680" cy="461665"/>
          </a:xfrm>
          <a:prstGeom prst="rect">
            <a:avLst/>
          </a:prstGeom>
          <a:noFill/>
        </p:spPr>
        <p:txBody>
          <a:bodyPr wrap="square">
            <a:spAutoFit/>
          </a:bodyPr>
          <a:lstStyle/>
          <a:p>
            <a:r>
              <a:rPr lang="en-GB" sz="1200" dirty="0"/>
              <a:t>Offline payments do not involve sharing transaction data with PSPs, the Eurosystem or any potential providers of supporting services, except for what may be required to avoid forgery of digital euro. </a:t>
            </a:r>
          </a:p>
        </p:txBody>
      </p:sp>
      <p:cxnSp>
        <p:nvCxnSpPr>
          <p:cNvPr id="64" name="Straight Arrow Connector 63">
            <a:extLst>
              <a:ext uri="{FF2B5EF4-FFF2-40B4-BE49-F238E27FC236}">
                <a16:creationId xmlns:a16="http://schemas.microsoft.com/office/drawing/2014/main" id="{09F47E1A-BE3A-87D0-DEBA-43E4213BB8BC}"/>
              </a:ext>
            </a:extLst>
          </p:cNvPr>
          <p:cNvCxnSpPr>
            <a:cxnSpLocks/>
          </p:cNvCxnSpPr>
          <p:nvPr/>
        </p:nvCxnSpPr>
        <p:spPr bwMode="auto">
          <a:xfrm flipV="1">
            <a:off x="8183929" y="2935032"/>
            <a:ext cx="0" cy="527994"/>
          </a:xfrm>
          <a:prstGeom prst="straightConnector1">
            <a:avLst/>
          </a:prstGeom>
          <a:solidFill>
            <a:schemeClr val="tx2"/>
          </a:solidFill>
          <a:ln w="28575" cap="flat" cmpd="sng" algn="ctr">
            <a:solidFill>
              <a:srgbClr val="343CF7"/>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5" name="Straight Arrow Connector 64">
            <a:extLst>
              <a:ext uri="{FF2B5EF4-FFF2-40B4-BE49-F238E27FC236}">
                <a16:creationId xmlns:a16="http://schemas.microsoft.com/office/drawing/2014/main" id="{D9535FD3-AFCB-0450-DE3A-ECA3E788B361}"/>
              </a:ext>
            </a:extLst>
          </p:cNvPr>
          <p:cNvCxnSpPr>
            <a:cxnSpLocks/>
          </p:cNvCxnSpPr>
          <p:nvPr/>
        </p:nvCxnSpPr>
        <p:spPr bwMode="auto">
          <a:xfrm flipV="1">
            <a:off x="4031938" y="2864694"/>
            <a:ext cx="0" cy="292591"/>
          </a:xfrm>
          <a:prstGeom prst="straightConnector1">
            <a:avLst/>
          </a:prstGeom>
          <a:solidFill>
            <a:schemeClr val="tx2"/>
          </a:solidFill>
          <a:ln w="28575" cap="flat" cmpd="sng" algn="ctr">
            <a:solidFill>
              <a:srgbClr val="343CF7"/>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6" name="TextBox 65">
            <a:extLst>
              <a:ext uri="{FF2B5EF4-FFF2-40B4-BE49-F238E27FC236}">
                <a16:creationId xmlns:a16="http://schemas.microsoft.com/office/drawing/2014/main" id="{412CC7A7-7B03-D856-7D56-D1C3F3C4234D}"/>
              </a:ext>
            </a:extLst>
          </p:cNvPr>
          <p:cNvSpPr txBox="1"/>
          <p:nvPr/>
        </p:nvSpPr>
        <p:spPr>
          <a:xfrm>
            <a:off x="932385" y="1161294"/>
            <a:ext cx="7414114" cy="461665"/>
          </a:xfrm>
          <a:prstGeom prst="rect">
            <a:avLst/>
          </a:prstGeom>
          <a:noFill/>
        </p:spPr>
        <p:txBody>
          <a:bodyPr wrap="square">
            <a:spAutoFit/>
          </a:bodyPr>
          <a:lstStyle/>
          <a:p>
            <a:r>
              <a:rPr lang="en-GB" sz="1200" dirty="0"/>
              <a:t>The draft legislation provides for a high level of privacy for low-value offline payments, which are treated </a:t>
            </a:r>
            <a:br>
              <a:rPr lang="en-GB" sz="1200" dirty="0"/>
            </a:br>
            <a:r>
              <a:rPr lang="en-GB" sz="1200" dirty="0"/>
              <a:t>as cash-like proximity payment</a:t>
            </a:r>
          </a:p>
        </p:txBody>
      </p:sp>
      <p:sp>
        <p:nvSpPr>
          <p:cNvPr id="73" name="TextBox 72">
            <a:extLst>
              <a:ext uri="{FF2B5EF4-FFF2-40B4-BE49-F238E27FC236}">
                <a16:creationId xmlns:a16="http://schemas.microsoft.com/office/drawing/2014/main" id="{CF195ECC-EF5C-3D3B-5F5C-7033CF943DF1}"/>
              </a:ext>
            </a:extLst>
          </p:cNvPr>
          <p:cNvSpPr txBox="1"/>
          <p:nvPr/>
        </p:nvSpPr>
        <p:spPr>
          <a:xfrm>
            <a:off x="-45956" y="4732680"/>
            <a:ext cx="3419235" cy="230832"/>
          </a:xfrm>
          <a:prstGeom prst="rect">
            <a:avLst/>
          </a:prstGeom>
          <a:noFill/>
        </p:spPr>
        <p:txBody>
          <a:bodyPr wrap="square" rtlCol="0">
            <a:spAutoFit/>
          </a:bodyPr>
          <a:lstStyle/>
          <a:p>
            <a:r>
              <a:rPr lang="en-GB" sz="900" dirty="0"/>
              <a:t>*This data would not enable </a:t>
            </a:r>
            <a:r>
              <a:rPr lang="en-GB" sz="900" dirty="0" err="1"/>
              <a:t>Eurosystem</a:t>
            </a:r>
            <a:r>
              <a:rPr lang="en-GB" sz="900" dirty="0"/>
              <a:t> to identify individuals</a:t>
            </a:r>
          </a:p>
        </p:txBody>
      </p:sp>
      <p:grpSp>
        <p:nvGrpSpPr>
          <p:cNvPr id="7" name="Group 6">
            <a:extLst>
              <a:ext uri="{FF2B5EF4-FFF2-40B4-BE49-F238E27FC236}">
                <a16:creationId xmlns:a16="http://schemas.microsoft.com/office/drawing/2014/main" id="{289B641E-46E2-7C00-49B4-893D4AB8AEA9}"/>
              </a:ext>
            </a:extLst>
          </p:cNvPr>
          <p:cNvGrpSpPr/>
          <p:nvPr/>
        </p:nvGrpSpPr>
        <p:grpSpPr>
          <a:xfrm>
            <a:off x="445961" y="1176054"/>
            <a:ext cx="411637" cy="411637"/>
            <a:chOff x="157791" y="1065203"/>
            <a:chExt cx="411637" cy="411637"/>
          </a:xfrm>
        </p:grpSpPr>
        <p:sp>
          <p:nvSpPr>
            <p:cNvPr id="4" name="Oval 3">
              <a:extLst>
                <a:ext uri="{FF2B5EF4-FFF2-40B4-BE49-F238E27FC236}">
                  <a16:creationId xmlns:a16="http://schemas.microsoft.com/office/drawing/2014/main" id="{AC0B1B0C-FD3B-997A-002D-EB2B31E6648A}"/>
                </a:ext>
              </a:extLst>
            </p:cNvPr>
            <p:cNvSpPr/>
            <p:nvPr/>
          </p:nvSpPr>
          <p:spPr>
            <a:xfrm>
              <a:off x="157791" y="1065203"/>
              <a:ext cx="411637" cy="411637"/>
            </a:xfrm>
            <a:prstGeom prst="ellipse">
              <a:avLst/>
            </a:prstGeom>
            <a:solidFill>
              <a:sysClr val="window" lastClr="FFFFFF"/>
            </a:solid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Freeform 21">
              <a:extLst>
                <a:ext uri="{FF2B5EF4-FFF2-40B4-BE49-F238E27FC236}">
                  <a16:creationId xmlns:a16="http://schemas.microsoft.com/office/drawing/2014/main" id="{B98E9C7D-0EC3-CC5B-F411-B7EC47E58C39}"/>
                </a:ext>
              </a:extLst>
            </p:cNvPr>
            <p:cNvSpPr>
              <a:spLocks noEditPoints="1"/>
            </p:cNvSpPr>
            <p:nvPr/>
          </p:nvSpPr>
          <p:spPr bwMode="auto">
            <a:xfrm>
              <a:off x="236585" y="1123865"/>
              <a:ext cx="242864" cy="244176"/>
            </a:xfrm>
            <a:custGeom>
              <a:avLst/>
              <a:gdLst>
                <a:gd name="T0" fmla="*/ 2247 w 2248"/>
                <a:gd name="T1" fmla="*/ 1677 h 2258"/>
                <a:gd name="T2" fmla="*/ 1738 w 2248"/>
                <a:gd name="T3" fmla="*/ 740 h 2258"/>
                <a:gd name="T4" fmla="*/ 1737 w 2248"/>
                <a:gd name="T5" fmla="*/ 739 h 2258"/>
                <a:gd name="T6" fmla="*/ 1735 w 2248"/>
                <a:gd name="T7" fmla="*/ 740 h 2258"/>
                <a:gd name="T8" fmla="*/ 1226 w 2248"/>
                <a:gd name="T9" fmla="*/ 1677 h 2258"/>
                <a:gd name="T10" fmla="*/ 1226 w 2248"/>
                <a:gd name="T11" fmla="*/ 1688 h 2258"/>
                <a:gd name="T12" fmla="*/ 1736 w 2248"/>
                <a:gd name="T13" fmla="*/ 2000 h 2258"/>
                <a:gd name="T14" fmla="*/ 2247 w 2248"/>
                <a:gd name="T15" fmla="*/ 1688 h 2258"/>
                <a:gd name="T16" fmla="*/ 2247 w 2248"/>
                <a:gd name="T17" fmla="*/ 1677 h 2258"/>
                <a:gd name="T18" fmla="*/ 1736 w 2248"/>
                <a:gd name="T19" fmla="*/ 1867 h 2258"/>
                <a:gd name="T20" fmla="*/ 1380 w 2248"/>
                <a:gd name="T21" fmla="*/ 1671 h 2258"/>
                <a:gd name="T22" fmla="*/ 1736 w 2248"/>
                <a:gd name="T23" fmla="*/ 1016 h 2258"/>
                <a:gd name="T24" fmla="*/ 2093 w 2248"/>
                <a:gd name="T25" fmla="*/ 1671 h 2258"/>
                <a:gd name="T26" fmla="*/ 1736 w 2248"/>
                <a:gd name="T27" fmla="*/ 1867 h 2258"/>
                <a:gd name="T28" fmla="*/ 1022 w 2248"/>
                <a:gd name="T29" fmla="*/ 1688 h 2258"/>
                <a:gd name="T30" fmla="*/ 1022 w 2248"/>
                <a:gd name="T31" fmla="*/ 1677 h 2258"/>
                <a:gd name="T32" fmla="*/ 513 w 2248"/>
                <a:gd name="T33" fmla="*/ 740 h 2258"/>
                <a:gd name="T34" fmla="*/ 512 w 2248"/>
                <a:gd name="T35" fmla="*/ 739 h 2258"/>
                <a:gd name="T36" fmla="*/ 510 w 2248"/>
                <a:gd name="T37" fmla="*/ 740 h 2258"/>
                <a:gd name="T38" fmla="*/ 1 w 2248"/>
                <a:gd name="T39" fmla="*/ 1677 h 2258"/>
                <a:gd name="T40" fmla="*/ 1 w 2248"/>
                <a:gd name="T41" fmla="*/ 1688 h 2258"/>
                <a:gd name="T42" fmla="*/ 511 w 2248"/>
                <a:gd name="T43" fmla="*/ 2000 h 2258"/>
                <a:gd name="T44" fmla="*/ 1022 w 2248"/>
                <a:gd name="T45" fmla="*/ 1688 h 2258"/>
                <a:gd name="T46" fmla="*/ 511 w 2248"/>
                <a:gd name="T47" fmla="*/ 1867 h 2258"/>
                <a:gd name="T48" fmla="*/ 155 w 2248"/>
                <a:gd name="T49" fmla="*/ 1671 h 2258"/>
                <a:gd name="T50" fmla="*/ 511 w 2248"/>
                <a:gd name="T51" fmla="*/ 1016 h 2258"/>
                <a:gd name="T52" fmla="*/ 868 w 2248"/>
                <a:gd name="T53" fmla="*/ 1671 h 2258"/>
                <a:gd name="T54" fmla="*/ 511 w 2248"/>
                <a:gd name="T55" fmla="*/ 1867 h 2258"/>
                <a:gd name="T56" fmla="*/ 1529 w 2248"/>
                <a:gd name="T57" fmla="*/ 2252 h 2258"/>
                <a:gd name="T58" fmla="*/ 1527 w 2248"/>
                <a:gd name="T59" fmla="*/ 2258 h 2258"/>
                <a:gd name="T60" fmla="*/ 721 w 2248"/>
                <a:gd name="T61" fmla="*/ 2258 h 2258"/>
                <a:gd name="T62" fmla="*/ 719 w 2248"/>
                <a:gd name="T63" fmla="*/ 2251 h 2258"/>
                <a:gd name="T64" fmla="*/ 1091 w 2248"/>
                <a:gd name="T65" fmla="*/ 2032 h 2258"/>
                <a:gd name="T66" fmla="*/ 1091 w 2248"/>
                <a:gd name="T67" fmla="*/ 590 h 2258"/>
                <a:gd name="T68" fmla="*/ 1085 w 2248"/>
                <a:gd name="T69" fmla="*/ 584 h 2258"/>
                <a:gd name="T70" fmla="*/ 1084 w 2248"/>
                <a:gd name="T71" fmla="*/ 585 h 2258"/>
                <a:gd name="T72" fmla="*/ 44 w 2248"/>
                <a:gd name="T73" fmla="*/ 731 h 2258"/>
                <a:gd name="T74" fmla="*/ 36 w 2248"/>
                <a:gd name="T75" fmla="*/ 726 h 2258"/>
                <a:gd name="T76" fmla="*/ 20 w 2248"/>
                <a:gd name="T77" fmla="*/ 607 h 2258"/>
                <a:gd name="T78" fmla="*/ 25 w 2248"/>
                <a:gd name="T79" fmla="*/ 600 h 2258"/>
                <a:gd name="T80" fmla="*/ 1084 w 2248"/>
                <a:gd name="T81" fmla="*/ 450 h 2258"/>
                <a:gd name="T82" fmla="*/ 1091 w 2248"/>
                <a:gd name="T83" fmla="*/ 443 h 2258"/>
                <a:gd name="T84" fmla="*/ 1091 w 2248"/>
                <a:gd name="T85" fmla="*/ 239 h 2258"/>
                <a:gd name="T86" fmla="*/ 1013 w 2248"/>
                <a:gd name="T87" fmla="*/ 96 h 2258"/>
                <a:gd name="T88" fmla="*/ 1157 w 2248"/>
                <a:gd name="T89" fmla="*/ 18 h 2258"/>
                <a:gd name="T90" fmla="*/ 1235 w 2248"/>
                <a:gd name="T91" fmla="*/ 162 h 2258"/>
                <a:gd name="T92" fmla="*/ 1157 w 2248"/>
                <a:gd name="T93" fmla="*/ 239 h 2258"/>
                <a:gd name="T94" fmla="*/ 1157 w 2248"/>
                <a:gd name="T95" fmla="*/ 443 h 2258"/>
                <a:gd name="T96" fmla="*/ 1164 w 2248"/>
                <a:gd name="T97" fmla="*/ 450 h 2258"/>
                <a:gd name="T98" fmla="*/ 2223 w 2248"/>
                <a:gd name="T99" fmla="*/ 600 h 2258"/>
                <a:gd name="T100" fmla="*/ 2228 w 2248"/>
                <a:gd name="T101" fmla="*/ 607 h 2258"/>
                <a:gd name="T102" fmla="*/ 2212 w 2248"/>
                <a:gd name="T103" fmla="*/ 726 h 2258"/>
                <a:gd name="T104" fmla="*/ 2204 w 2248"/>
                <a:gd name="T105" fmla="*/ 731 h 2258"/>
                <a:gd name="T106" fmla="*/ 1164 w 2248"/>
                <a:gd name="T107" fmla="*/ 585 h 2258"/>
                <a:gd name="T108" fmla="*/ 1157 w 2248"/>
                <a:gd name="T109" fmla="*/ 589 h 2258"/>
                <a:gd name="T110" fmla="*/ 1157 w 2248"/>
                <a:gd name="T111" fmla="*/ 590 h 2258"/>
                <a:gd name="T112" fmla="*/ 1157 w 2248"/>
                <a:gd name="T113" fmla="*/ 2032 h 2258"/>
                <a:gd name="T114" fmla="*/ 1529 w 2248"/>
                <a:gd name="T115" fmla="*/ 2252 h 2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48" h="2258">
                  <a:moveTo>
                    <a:pt x="2247" y="1677"/>
                  </a:moveTo>
                  <a:cubicBezTo>
                    <a:pt x="2247" y="1677"/>
                    <a:pt x="1738" y="741"/>
                    <a:pt x="1738" y="740"/>
                  </a:cubicBezTo>
                  <a:cubicBezTo>
                    <a:pt x="1737" y="740"/>
                    <a:pt x="1737" y="739"/>
                    <a:pt x="1737" y="739"/>
                  </a:cubicBezTo>
                  <a:cubicBezTo>
                    <a:pt x="1736" y="739"/>
                    <a:pt x="1736" y="740"/>
                    <a:pt x="1735" y="740"/>
                  </a:cubicBezTo>
                  <a:cubicBezTo>
                    <a:pt x="1735" y="741"/>
                    <a:pt x="1226" y="1677"/>
                    <a:pt x="1226" y="1677"/>
                  </a:cubicBezTo>
                  <a:cubicBezTo>
                    <a:pt x="1225" y="1680"/>
                    <a:pt x="1225" y="1684"/>
                    <a:pt x="1226" y="1688"/>
                  </a:cubicBezTo>
                  <a:cubicBezTo>
                    <a:pt x="1226" y="1688"/>
                    <a:pt x="1422" y="2000"/>
                    <a:pt x="1736" y="2000"/>
                  </a:cubicBezTo>
                  <a:cubicBezTo>
                    <a:pt x="2050" y="2000"/>
                    <a:pt x="2247" y="1688"/>
                    <a:pt x="2247" y="1688"/>
                  </a:cubicBezTo>
                  <a:cubicBezTo>
                    <a:pt x="2248" y="1684"/>
                    <a:pt x="2248" y="1680"/>
                    <a:pt x="2247" y="1677"/>
                  </a:cubicBezTo>
                  <a:close/>
                  <a:moveTo>
                    <a:pt x="1736" y="1867"/>
                  </a:moveTo>
                  <a:cubicBezTo>
                    <a:pt x="1571" y="1867"/>
                    <a:pt x="1443" y="1745"/>
                    <a:pt x="1380" y="1671"/>
                  </a:cubicBezTo>
                  <a:cubicBezTo>
                    <a:pt x="1454" y="1535"/>
                    <a:pt x="1622" y="1226"/>
                    <a:pt x="1736" y="1016"/>
                  </a:cubicBezTo>
                  <a:cubicBezTo>
                    <a:pt x="1806" y="1144"/>
                    <a:pt x="1917" y="1347"/>
                    <a:pt x="2093" y="1671"/>
                  </a:cubicBezTo>
                  <a:cubicBezTo>
                    <a:pt x="2030" y="1745"/>
                    <a:pt x="1901" y="1867"/>
                    <a:pt x="1736" y="1867"/>
                  </a:cubicBezTo>
                  <a:close/>
                  <a:moveTo>
                    <a:pt x="1022" y="1688"/>
                  </a:moveTo>
                  <a:cubicBezTo>
                    <a:pt x="1023" y="1684"/>
                    <a:pt x="1023" y="1680"/>
                    <a:pt x="1022" y="1677"/>
                  </a:cubicBezTo>
                  <a:cubicBezTo>
                    <a:pt x="1022" y="1677"/>
                    <a:pt x="513" y="741"/>
                    <a:pt x="513" y="740"/>
                  </a:cubicBezTo>
                  <a:cubicBezTo>
                    <a:pt x="512" y="740"/>
                    <a:pt x="512" y="739"/>
                    <a:pt x="512" y="739"/>
                  </a:cubicBezTo>
                  <a:cubicBezTo>
                    <a:pt x="511" y="739"/>
                    <a:pt x="511" y="740"/>
                    <a:pt x="510" y="740"/>
                  </a:cubicBezTo>
                  <a:cubicBezTo>
                    <a:pt x="510" y="741"/>
                    <a:pt x="1" y="1677"/>
                    <a:pt x="1" y="1677"/>
                  </a:cubicBezTo>
                  <a:cubicBezTo>
                    <a:pt x="0" y="1680"/>
                    <a:pt x="0" y="1684"/>
                    <a:pt x="1" y="1688"/>
                  </a:cubicBezTo>
                  <a:cubicBezTo>
                    <a:pt x="1" y="1688"/>
                    <a:pt x="197" y="2000"/>
                    <a:pt x="511" y="2000"/>
                  </a:cubicBezTo>
                  <a:cubicBezTo>
                    <a:pt x="826" y="2000"/>
                    <a:pt x="1022" y="1688"/>
                    <a:pt x="1022" y="1688"/>
                  </a:cubicBezTo>
                  <a:close/>
                  <a:moveTo>
                    <a:pt x="511" y="1867"/>
                  </a:moveTo>
                  <a:cubicBezTo>
                    <a:pt x="346" y="1867"/>
                    <a:pt x="218" y="1745"/>
                    <a:pt x="155" y="1671"/>
                  </a:cubicBezTo>
                  <a:cubicBezTo>
                    <a:pt x="229" y="1535"/>
                    <a:pt x="397" y="1226"/>
                    <a:pt x="511" y="1016"/>
                  </a:cubicBezTo>
                  <a:cubicBezTo>
                    <a:pt x="581" y="1144"/>
                    <a:pt x="692" y="1347"/>
                    <a:pt x="868" y="1671"/>
                  </a:cubicBezTo>
                  <a:cubicBezTo>
                    <a:pt x="805" y="1745"/>
                    <a:pt x="676" y="1867"/>
                    <a:pt x="511" y="1867"/>
                  </a:cubicBezTo>
                  <a:close/>
                  <a:moveTo>
                    <a:pt x="1529" y="2252"/>
                  </a:moveTo>
                  <a:cubicBezTo>
                    <a:pt x="1530" y="2254"/>
                    <a:pt x="1531" y="2258"/>
                    <a:pt x="1527" y="2258"/>
                  </a:cubicBezTo>
                  <a:cubicBezTo>
                    <a:pt x="721" y="2258"/>
                    <a:pt x="721" y="2258"/>
                    <a:pt x="721" y="2258"/>
                  </a:cubicBezTo>
                  <a:cubicBezTo>
                    <a:pt x="716" y="2258"/>
                    <a:pt x="718" y="2254"/>
                    <a:pt x="719" y="2251"/>
                  </a:cubicBezTo>
                  <a:cubicBezTo>
                    <a:pt x="774" y="2131"/>
                    <a:pt x="918" y="2042"/>
                    <a:pt x="1091" y="2032"/>
                  </a:cubicBezTo>
                  <a:cubicBezTo>
                    <a:pt x="1091" y="590"/>
                    <a:pt x="1091" y="590"/>
                    <a:pt x="1091" y="590"/>
                  </a:cubicBezTo>
                  <a:cubicBezTo>
                    <a:pt x="1091" y="587"/>
                    <a:pt x="1088" y="585"/>
                    <a:pt x="1085" y="584"/>
                  </a:cubicBezTo>
                  <a:cubicBezTo>
                    <a:pt x="1085" y="584"/>
                    <a:pt x="1085" y="584"/>
                    <a:pt x="1084" y="585"/>
                  </a:cubicBezTo>
                  <a:cubicBezTo>
                    <a:pt x="44" y="731"/>
                    <a:pt x="44" y="731"/>
                    <a:pt x="44" y="731"/>
                  </a:cubicBezTo>
                  <a:cubicBezTo>
                    <a:pt x="40" y="732"/>
                    <a:pt x="37" y="729"/>
                    <a:pt x="36" y="726"/>
                  </a:cubicBezTo>
                  <a:cubicBezTo>
                    <a:pt x="20" y="607"/>
                    <a:pt x="20" y="607"/>
                    <a:pt x="20" y="607"/>
                  </a:cubicBezTo>
                  <a:cubicBezTo>
                    <a:pt x="19" y="603"/>
                    <a:pt x="22" y="600"/>
                    <a:pt x="25" y="600"/>
                  </a:cubicBezTo>
                  <a:cubicBezTo>
                    <a:pt x="1084" y="450"/>
                    <a:pt x="1084" y="450"/>
                    <a:pt x="1084" y="450"/>
                  </a:cubicBezTo>
                  <a:cubicBezTo>
                    <a:pt x="1088" y="450"/>
                    <a:pt x="1091" y="446"/>
                    <a:pt x="1091" y="443"/>
                  </a:cubicBezTo>
                  <a:cubicBezTo>
                    <a:pt x="1091" y="239"/>
                    <a:pt x="1091" y="239"/>
                    <a:pt x="1091" y="239"/>
                  </a:cubicBezTo>
                  <a:cubicBezTo>
                    <a:pt x="1030" y="221"/>
                    <a:pt x="995" y="157"/>
                    <a:pt x="1013" y="96"/>
                  </a:cubicBezTo>
                  <a:cubicBezTo>
                    <a:pt x="1032" y="35"/>
                    <a:pt x="1096" y="0"/>
                    <a:pt x="1157" y="18"/>
                  </a:cubicBezTo>
                  <a:cubicBezTo>
                    <a:pt x="1218" y="37"/>
                    <a:pt x="1253" y="101"/>
                    <a:pt x="1235" y="162"/>
                  </a:cubicBezTo>
                  <a:cubicBezTo>
                    <a:pt x="1223" y="199"/>
                    <a:pt x="1194" y="228"/>
                    <a:pt x="1157" y="239"/>
                  </a:cubicBezTo>
                  <a:cubicBezTo>
                    <a:pt x="1157" y="443"/>
                    <a:pt x="1157" y="443"/>
                    <a:pt x="1157" y="443"/>
                  </a:cubicBezTo>
                  <a:cubicBezTo>
                    <a:pt x="1157" y="446"/>
                    <a:pt x="1160" y="450"/>
                    <a:pt x="1164" y="450"/>
                  </a:cubicBezTo>
                  <a:cubicBezTo>
                    <a:pt x="2223" y="600"/>
                    <a:pt x="2223" y="600"/>
                    <a:pt x="2223" y="600"/>
                  </a:cubicBezTo>
                  <a:cubicBezTo>
                    <a:pt x="2226" y="600"/>
                    <a:pt x="2229" y="603"/>
                    <a:pt x="2228" y="607"/>
                  </a:cubicBezTo>
                  <a:cubicBezTo>
                    <a:pt x="2212" y="726"/>
                    <a:pt x="2212" y="726"/>
                    <a:pt x="2212" y="726"/>
                  </a:cubicBezTo>
                  <a:cubicBezTo>
                    <a:pt x="2211" y="729"/>
                    <a:pt x="2208" y="732"/>
                    <a:pt x="2204" y="731"/>
                  </a:cubicBezTo>
                  <a:cubicBezTo>
                    <a:pt x="1164" y="585"/>
                    <a:pt x="1164" y="585"/>
                    <a:pt x="1164" y="585"/>
                  </a:cubicBezTo>
                  <a:cubicBezTo>
                    <a:pt x="1161" y="584"/>
                    <a:pt x="1158" y="586"/>
                    <a:pt x="1157" y="589"/>
                  </a:cubicBezTo>
                  <a:cubicBezTo>
                    <a:pt x="1157" y="589"/>
                    <a:pt x="1157" y="590"/>
                    <a:pt x="1157" y="590"/>
                  </a:cubicBezTo>
                  <a:cubicBezTo>
                    <a:pt x="1157" y="2032"/>
                    <a:pt x="1157" y="2032"/>
                    <a:pt x="1157" y="2032"/>
                  </a:cubicBezTo>
                  <a:cubicBezTo>
                    <a:pt x="1331" y="2042"/>
                    <a:pt x="1475" y="2131"/>
                    <a:pt x="1529" y="225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10" name="Group 9">
            <a:extLst>
              <a:ext uri="{FF2B5EF4-FFF2-40B4-BE49-F238E27FC236}">
                <a16:creationId xmlns:a16="http://schemas.microsoft.com/office/drawing/2014/main" id="{00552C18-3DB1-7A2E-A846-00F4F63D1C28}"/>
              </a:ext>
            </a:extLst>
          </p:cNvPr>
          <p:cNvGrpSpPr/>
          <p:nvPr/>
        </p:nvGrpSpPr>
        <p:grpSpPr>
          <a:xfrm>
            <a:off x="450334" y="695776"/>
            <a:ext cx="441469" cy="411637"/>
            <a:chOff x="162164" y="584925"/>
            <a:chExt cx="441469" cy="411637"/>
          </a:xfrm>
        </p:grpSpPr>
        <p:sp>
          <p:nvSpPr>
            <p:cNvPr id="6" name="Oval 5">
              <a:extLst>
                <a:ext uri="{FF2B5EF4-FFF2-40B4-BE49-F238E27FC236}">
                  <a16:creationId xmlns:a16="http://schemas.microsoft.com/office/drawing/2014/main" id="{67DCF719-3B35-3ABA-A69E-AF67E72DDDB1}"/>
                </a:ext>
              </a:extLst>
            </p:cNvPr>
            <p:cNvSpPr/>
            <p:nvPr/>
          </p:nvSpPr>
          <p:spPr>
            <a:xfrm>
              <a:off x="162164" y="584925"/>
              <a:ext cx="411637" cy="411637"/>
            </a:xfrm>
            <a:prstGeom prst="ellipse">
              <a:avLst/>
            </a:prstGeom>
            <a:solidFill>
              <a:sysClr val="window" lastClr="FFFFFF"/>
            </a:solid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pic>
          <p:nvPicPr>
            <p:cNvPr id="8" name="Graphic 7" descr="Network diagram with solid fill">
              <a:extLst>
                <a:ext uri="{FF2B5EF4-FFF2-40B4-BE49-F238E27FC236}">
                  <a16:creationId xmlns:a16="http://schemas.microsoft.com/office/drawing/2014/main" id="{2D33CB02-AE73-6B97-DB30-C1712000BB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471" y="604400"/>
              <a:ext cx="392162" cy="392162"/>
            </a:xfrm>
            <a:prstGeom prst="rect">
              <a:avLst/>
            </a:prstGeom>
          </p:spPr>
        </p:pic>
      </p:grpSp>
      <p:sp>
        <p:nvSpPr>
          <p:cNvPr id="11" name="Freeform 5">
            <a:extLst>
              <a:ext uri="{FF2B5EF4-FFF2-40B4-BE49-F238E27FC236}">
                <a16:creationId xmlns:a16="http://schemas.microsoft.com/office/drawing/2014/main" id="{AFDB50F3-6C1E-E631-CA81-4E9B02453535}"/>
              </a:ext>
            </a:extLst>
          </p:cNvPr>
          <p:cNvSpPr>
            <a:spLocks noEditPoints="1"/>
          </p:cNvSpPr>
          <p:nvPr/>
        </p:nvSpPr>
        <p:spPr bwMode="auto">
          <a:xfrm>
            <a:off x="3988792" y="3581701"/>
            <a:ext cx="435881" cy="439879"/>
          </a:xfrm>
          <a:custGeom>
            <a:avLst/>
            <a:gdLst>
              <a:gd name="T0" fmla="*/ 1761 w 2318"/>
              <a:gd name="T1" fmla="*/ 473 h 2322"/>
              <a:gd name="T2" fmla="*/ 558 w 2318"/>
              <a:gd name="T3" fmla="*/ 476 h 2322"/>
              <a:gd name="T4" fmla="*/ 1159 w 2318"/>
              <a:gd name="T5" fmla="*/ 154 h 2322"/>
              <a:gd name="T6" fmla="*/ 1153 w 2318"/>
              <a:gd name="T7" fmla="*/ 2 h 2322"/>
              <a:gd name="T8" fmla="*/ 4 w 2318"/>
              <a:gd name="T9" fmla="*/ 614 h 2322"/>
              <a:gd name="T10" fmla="*/ 2314 w 2318"/>
              <a:gd name="T11" fmla="*/ 611 h 2322"/>
              <a:gd name="T12" fmla="*/ 547 w 2318"/>
              <a:gd name="T13" fmla="*/ 820 h 2322"/>
              <a:gd name="T14" fmla="*/ 540 w 2318"/>
              <a:gd name="T15" fmla="*/ 1980 h 2322"/>
              <a:gd name="T16" fmla="*/ 412 w 2318"/>
              <a:gd name="T17" fmla="*/ 1973 h 2322"/>
              <a:gd name="T18" fmla="*/ 419 w 2318"/>
              <a:gd name="T19" fmla="*/ 820 h 2322"/>
              <a:gd name="T20" fmla="*/ 685 w 2318"/>
              <a:gd name="T21" fmla="*/ 689 h 2322"/>
              <a:gd name="T22" fmla="*/ 281 w 2318"/>
              <a:gd name="T23" fmla="*/ 682 h 2322"/>
              <a:gd name="T24" fmla="*/ 275 w 2318"/>
              <a:gd name="T25" fmla="*/ 2110 h 2322"/>
              <a:gd name="T26" fmla="*/ 678 w 2318"/>
              <a:gd name="T27" fmla="*/ 2117 h 2322"/>
              <a:gd name="T28" fmla="*/ 685 w 2318"/>
              <a:gd name="T29" fmla="*/ 689 h 2322"/>
              <a:gd name="T30" fmla="*/ 1227 w 2318"/>
              <a:gd name="T31" fmla="*/ 1972 h 2322"/>
              <a:gd name="T32" fmla="*/ 1098 w 2318"/>
              <a:gd name="T33" fmla="*/ 1979 h 2322"/>
              <a:gd name="T34" fmla="*/ 1091 w 2318"/>
              <a:gd name="T35" fmla="*/ 826 h 2322"/>
              <a:gd name="T36" fmla="*/ 1227 w 2318"/>
              <a:gd name="T37" fmla="*/ 819 h 2322"/>
              <a:gd name="T38" fmla="*/ 1357 w 2318"/>
              <a:gd name="T39" fmla="*/ 682 h 2322"/>
              <a:gd name="T40" fmla="*/ 954 w 2318"/>
              <a:gd name="T41" fmla="*/ 689 h 2322"/>
              <a:gd name="T42" fmla="*/ 961 w 2318"/>
              <a:gd name="T43" fmla="*/ 2117 h 2322"/>
              <a:gd name="T44" fmla="*/ 1364 w 2318"/>
              <a:gd name="T45" fmla="*/ 2110 h 2322"/>
              <a:gd name="T46" fmla="*/ 1910 w 2318"/>
              <a:gd name="T47" fmla="*/ 819 h 2322"/>
              <a:gd name="T48" fmla="*/ 1903 w 2318"/>
              <a:gd name="T49" fmla="*/ 1979 h 2322"/>
              <a:gd name="T50" fmla="*/ 1775 w 2318"/>
              <a:gd name="T51" fmla="*/ 1972 h 2322"/>
              <a:gd name="T52" fmla="*/ 1781 w 2318"/>
              <a:gd name="T53" fmla="*/ 819 h 2322"/>
              <a:gd name="T54" fmla="*/ 2047 w 2318"/>
              <a:gd name="T55" fmla="*/ 689 h 2322"/>
              <a:gd name="T56" fmla="*/ 1644 w 2318"/>
              <a:gd name="T57" fmla="*/ 682 h 2322"/>
              <a:gd name="T58" fmla="*/ 1637 w 2318"/>
              <a:gd name="T59" fmla="*/ 2110 h 2322"/>
              <a:gd name="T60" fmla="*/ 2040 w 2318"/>
              <a:gd name="T61" fmla="*/ 2117 h 2322"/>
              <a:gd name="T62" fmla="*/ 2047 w 2318"/>
              <a:gd name="T63" fmla="*/ 689 h 2322"/>
              <a:gd name="T64" fmla="*/ 2177 w 2318"/>
              <a:gd name="T65" fmla="*/ 2185 h 2322"/>
              <a:gd name="T66" fmla="*/ 134 w 2318"/>
              <a:gd name="T67" fmla="*/ 2191 h 2322"/>
              <a:gd name="T68" fmla="*/ 141 w 2318"/>
              <a:gd name="T69" fmla="*/ 2322 h 2322"/>
              <a:gd name="T70" fmla="*/ 2184 w 2318"/>
              <a:gd name="T71" fmla="*/ 2315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8" h="2322">
                <a:moveTo>
                  <a:pt x="1159" y="154"/>
                </a:moveTo>
                <a:cubicBezTo>
                  <a:pt x="1761" y="473"/>
                  <a:pt x="1761" y="473"/>
                  <a:pt x="1761" y="473"/>
                </a:cubicBezTo>
                <a:cubicBezTo>
                  <a:pt x="1765" y="475"/>
                  <a:pt x="1764" y="476"/>
                  <a:pt x="1760" y="476"/>
                </a:cubicBezTo>
                <a:cubicBezTo>
                  <a:pt x="558" y="476"/>
                  <a:pt x="558" y="476"/>
                  <a:pt x="558" y="476"/>
                </a:cubicBezTo>
                <a:cubicBezTo>
                  <a:pt x="554" y="476"/>
                  <a:pt x="553" y="475"/>
                  <a:pt x="557" y="473"/>
                </a:cubicBezTo>
                <a:cubicBezTo>
                  <a:pt x="1159" y="154"/>
                  <a:pt x="1159" y="154"/>
                  <a:pt x="1159" y="154"/>
                </a:cubicBezTo>
                <a:moveTo>
                  <a:pt x="1165" y="2"/>
                </a:moveTo>
                <a:cubicBezTo>
                  <a:pt x="1161" y="0"/>
                  <a:pt x="1157" y="0"/>
                  <a:pt x="1153" y="2"/>
                </a:cubicBezTo>
                <a:cubicBezTo>
                  <a:pt x="4" y="611"/>
                  <a:pt x="4" y="611"/>
                  <a:pt x="4" y="611"/>
                </a:cubicBezTo>
                <a:cubicBezTo>
                  <a:pt x="0" y="612"/>
                  <a:pt x="1" y="614"/>
                  <a:pt x="4" y="614"/>
                </a:cubicBezTo>
                <a:cubicBezTo>
                  <a:pt x="2314" y="614"/>
                  <a:pt x="2314" y="614"/>
                  <a:pt x="2314" y="614"/>
                </a:cubicBezTo>
                <a:cubicBezTo>
                  <a:pt x="2317" y="614"/>
                  <a:pt x="2318" y="612"/>
                  <a:pt x="2314" y="611"/>
                </a:cubicBezTo>
                <a:lnTo>
                  <a:pt x="1165" y="2"/>
                </a:lnTo>
                <a:close/>
                <a:moveTo>
                  <a:pt x="547" y="820"/>
                </a:moveTo>
                <a:cubicBezTo>
                  <a:pt x="547" y="1973"/>
                  <a:pt x="547" y="1973"/>
                  <a:pt x="547" y="1973"/>
                </a:cubicBezTo>
                <a:cubicBezTo>
                  <a:pt x="547" y="1977"/>
                  <a:pt x="544" y="1980"/>
                  <a:pt x="540" y="1980"/>
                </a:cubicBezTo>
                <a:cubicBezTo>
                  <a:pt x="419" y="1980"/>
                  <a:pt x="419" y="1980"/>
                  <a:pt x="419" y="1980"/>
                </a:cubicBezTo>
                <a:cubicBezTo>
                  <a:pt x="415" y="1980"/>
                  <a:pt x="412" y="1977"/>
                  <a:pt x="412" y="1973"/>
                </a:cubicBezTo>
                <a:cubicBezTo>
                  <a:pt x="412" y="827"/>
                  <a:pt x="412" y="827"/>
                  <a:pt x="412" y="827"/>
                </a:cubicBezTo>
                <a:cubicBezTo>
                  <a:pt x="412" y="823"/>
                  <a:pt x="415" y="820"/>
                  <a:pt x="419" y="820"/>
                </a:cubicBezTo>
                <a:cubicBezTo>
                  <a:pt x="547" y="820"/>
                  <a:pt x="547" y="820"/>
                  <a:pt x="547" y="820"/>
                </a:cubicBezTo>
                <a:moveTo>
                  <a:pt x="685" y="689"/>
                </a:moveTo>
                <a:cubicBezTo>
                  <a:pt x="685" y="685"/>
                  <a:pt x="681" y="682"/>
                  <a:pt x="678" y="682"/>
                </a:cubicBezTo>
                <a:cubicBezTo>
                  <a:pt x="281" y="682"/>
                  <a:pt x="281" y="682"/>
                  <a:pt x="281" y="682"/>
                </a:cubicBezTo>
                <a:cubicBezTo>
                  <a:pt x="278" y="682"/>
                  <a:pt x="275" y="685"/>
                  <a:pt x="275" y="689"/>
                </a:cubicBezTo>
                <a:cubicBezTo>
                  <a:pt x="275" y="2110"/>
                  <a:pt x="275" y="2110"/>
                  <a:pt x="275" y="2110"/>
                </a:cubicBezTo>
                <a:cubicBezTo>
                  <a:pt x="275" y="2114"/>
                  <a:pt x="278" y="2117"/>
                  <a:pt x="281" y="2117"/>
                </a:cubicBezTo>
                <a:cubicBezTo>
                  <a:pt x="678" y="2117"/>
                  <a:pt x="678" y="2117"/>
                  <a:pt x="678" y="2117"/>
                </a:cubicBezTo>
                <a:cubicBezTo>
                  <a:pt x="681" y="2117"/>
                  <a:pt x="685" y="2114"/>
                  <a:pt x="685" y="2110"/>
                </a:cubicBezTo>
                <a:lnTo>
                  <a:pt x="685" y="689"/>
                </a:lnTo>
                <a:close/>
                <a:moveTo>
                  <a:pt x="1227" y="819"/>
                </a:moveTo>
                <a:cubicBezTo>
                  <a:pt x="1227" y="1972"/>
                  <a:pt x="1227" y="1972"/>
                  <a:pt x="1227" y="1972"/>
                </a:cubicBezTo>
                <a:cubicBezTo>
                  <a:pt x="1227" y="1976"/>
                  <a:pt x="1224" y="1979"/>
                  <a:pt x="1220" y="1979"/>
                </a:cubicBezTo>
                <a:cubicBezTo>
                  <a:pt x="1098" y="1979"/>
                  <a:pt x="1098" y="1979"/>
                  <a:pt x="1098" y="1979"/>
                </a:cubicBezTo>
                <a:cubicBezTo>
                  <a:pt x="1094" y="1979"/>
                  <a:pt x="1091" y="1976"/>
                  <a:pt x="1091" y="1972"/>
                </a:cubicBezTo>
                <a:cubicBezTo>
                  <a:pt x="1091" y="826"/>
                  <a:pt x="1091" y="826"/>
                  <a:pt x="1091" y="826"/>
                </a:cubicBezTo>
                <a:cubicBezTo>
                  <a:pt x="1091" y="822"/>
                  <a:pt x="1094" y="819"/>
                  <a:pt x="1098" y="819"/>
                </a:cubicBezTo>
                <a:cubicBezTo>
                  <a:pt x="1227" y="819"/>
                  <a:pt x="1227" y="819"/>
                  <a:pt x="1227" y="819"/>
                </a:cubicBezTo>
                <a:moveTo>
                  <a:pt x="1364" y="689"/>
                </a:moveTo>
                <a:cubicBezTo>
                  <a:pt x="1364" y="685"/>
                  <a:pt x="1361" y="682"/>
                  <a:pt x="1357" y="682"/>
                </a:cubicBezTo>
                <a:cubicBezTo>
                  <a:pt x="961" y="682"/>
                  <a:pt x="961" y="682"/>
                  <a:pt x="961" y="682"/>
                </a:cubicBezTo>
                <a:cubicBezTo>
                  <a:pt x="957" y="682"/>
                  <a:pt x="954" y="685"/>
                  <a:pt x="954" y="689"/>
                </a:cubicBezTo>
                <a:cubicBezTo>
                  <a:pt x="954" y="2110"/>
                  <a:pt x="954" y="2110"/>
                  <a:pt x="954" y="2110"/>
                </a:cubicBezTo>
                <a:cubicBezTo>
                  <a:pt x="954" y="2114"/>
                  <a:pt x="957" y="2117"/>
                  <a:pt x="961" y="2117"/>
                </a:cubicBezTo>
                <a:cubicBezTo>
                  <a:pt x="1357" y="2117"/>
                  <a:pt x="1357" y="2117"/>
                  <a:pt x="1357" y="2117"/>
                </a:cubicBezTo>
                <a:cubicBezTo>
                  <a:pt x="1361" y="2117"/>
                  <a:pt x="1364" y="2114"/>
                  <a:pt x="1364" y="2110"/>
                </a:cubicBezTo>
                <a:lnTo>
                  <a:pt x="1364" y="689"/>
                </a:lnTo>
                <a:close/>
                <a:moveTo>
                  <a:pt x="1910" y="819"/>
                </a:moveTo>
                <a:cubicBezTo>
                  <a:pt x="1910" y="1972"/>
                  <a:pt x="1910" y="1972"/>
                  <a:pt x="1910" y="1972"/>
                </a:cubicBezTo>
                <a:cubicBezTo>
                  <a:pt x="1910" y="1976"/>
                  <a:pt x="1907" y="1979"/>
                  <a:pt x="1903" y="1979"/>
                </a:cubicBezTo>
                <a:cubicBezTo>
                  <a:pt x="1781" y="1979"/>
                  <a:pt x="1781" y="1979"/>
                  <a:pt x="1781" y="1979"/>
                </a:cubicBezTo>
                <a:cubicBezTo>
                  <a:pt x="1778" y="1979"/>
                  <a:pt x="1775" y="1976"/>
                  <a:pt x="1775" y="1972"/>
                </a:cubicBezTo>
                <a:cubicBezTo>
                  <a:pt x="1775" y="826"/>
                  <a:pt x="1775" y="826"/>
                  <a:pt x="1775" y="826"/>
                </a:cubicBezTo>
                <a:cubicBezTo>
                  <a:pt x="1775" y="822"/>
                  <a:pt x="1778" y="819"/>
                  <a:pt x="1781" y="819"/>
                </a:cubicBezTo>
                <a:cubicBezTo>
                  <a:pt x="1910" y="819"/>
                  <a:pt x="1910" y="819"/>
                  <a:pt x="1910" y="819"/>
                </a:cubicBezTo>
                <a:moveTo>
                  <a:pt x="2047" y="689"/>
                </a:moveTo>
                <a:cubicBezTo>
                  <a:pt x="2047" y="685"/>
                  <a:pt x="2044" y="682"/>
                  <a:pt x="2040" y="682"/>
                </a:cubicBezTo>
                <a:cubicBezTo>
                  <a:pt x="1644" y="682"/>
                  <a:pt x="1644" y="682"/>
                  <a:pt x="1644" y="682"/>
                </a:cubicBezTo>
                <a:cubicBezTo>
                  <a:pt x="1640" y="682"/>
                  <a:pt x="1637" y="685"/>
                  <a:pt x="1637" y="689"/>
                </a:cubicBezTo>
                <a:cubicBezTo>
                  <a:pt x="1637" y="2110"/>
                  <a:pt x="1637" y="2110"/>
                  <a:pt x="1637" y="2110"/>
                </a:cubicBezTo>
                <a:cubicBezTo>
                  <a:pt x="1637" y="2114"/>
                  <a:pt x="1640" y="2117"/>
                  <a:pt x="1644" y="2117"/>
                </a:cubicBezTo>
                <a:cubicBezTo>
                  <a:pt x="2040" y="2117"/>
                  <a:pt x="2040" y="2117"/>
                  <a:pt x="2040" y="2117"/>
                </a:cubicBezTo>
                <a:cubicBezTo>
                  <a:pt x="2044" y="2117"/>
                  <a:pt x="2047" y="2114"/>
                  <a:pt x="2047" y="2110"/>
                </a:cubicBezTo>
                <a:lnTo>
                  <a:pt x="2047" y="689"/>
                </a:lnTo>
                <a:close/>
                <a:moveTo>
                  <a:pt x="2184" y="2191"/>
                </a:moveTo>
                <a:cubicBezTo>
                  <a:pt x="2184" y="2188"/>
                  <a:pt x="2181" y="2185"/>
                  <a:pt x="2177" y="2185"/>
                </a:cubicBezTo>
                <a:cubicBezTo>
                  <a:pt x="141" y="2185"/>
                  <a:pt x="141" y="2185"/>
                  <a:pt x="141" y="2185"/>
                </a:cubicBezTo>
                <a:cubicBezTo>
                  <a:pt x="137" y="2185"/>
                  <a:pt x="134" y="2188"/>
                  <a:pt x="134" y="2191"/>
                </a:cubicBezTo>
                <a:cubicBezTo>
                  <a:pt x="134" y="2315"/>
                  <a:pt x="134" y="2315"/>
                  <a:pt x="134" y="2315"/>
                </a:cubicBezTo>
                <a:cubicBezTo>
                  <a:pt x="134" y="2319"/>
                  <a:pt x="137" y="2322"/>
                  <a:pt x="141" y="2322"/>
                </a:cubicBezTo>
                <a:cubicBezTo>
                  <a:pt x="2177" y="2322"/>
                  <a:pt x="2177" y="2322"/>
                  <a:pt x="2177" y="2322"/>
                </a:cubicBezTo>
                <a:cubicBezTo>
                  <a:pt x="2181" y="2322"/>
                  <a:pt x="2184" y="2319"/>
                  <a:pt x="2184" y="2315"/>
                </a:cubicBezTo>
                <a:lnTo>
                  <a:pt x="2184" y="2191"/>
                </a:lnTo>
                <a:close/>
              </a:path>
            </a:pathLst>
          </a:custGeom>
          <a:solidFill>
            <a:srgbClr val="343CF7"/>
          </a:solidFill>
          <a:ln>
            <a:noFill/>
          </a:ln>
        </p:spPr>
        <p:txBody>
          <a:bodyPr vert="horz" wrap="square" lIns="91440" tIns="45720" rIns="91440" bIns="45720" numCol="1" anchor="t" anchorCtr="0" compatLnSpc="1">
            <a:prstTxWarp prst="textNoShape">
              <a:avLst/>
            </a:prstTxWarp>
          </a:bodyPr>
          <a:lstStyle/>
          <a:p>
            <a:endParaRPr lang="en-GB"/>
          </a:p>
        </p:txBody>
      </p:sp>
      <p:pic>
        <p:nvPicPr>
          <p:cNvPr id="13" name="Graphic 12">
            <a:extLst>
              <a:ext uri="{FF2B5EF4-FFF2-40B4-BE49-F238E27FC236}">
                <a16:creationId xmlns:a16="http://schemas.microsoft.com/office/drawing/2014/main" id="{89362A84-32B9-4033-65D9-4616F194C0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25418" y="3482508"/>
            <a:ext cx="727820" cy="830813"/>
          </a:xfrm>
          <a:prstGeom prst="rect">
            <a:avLst/>
          </a:prstGeom>
        </p:spPr>
      </p:pic>
    </p:spTree>
    <p:extLst>
      <p:ext uri="{BB962C8B-B14F-4D97-AF65-F5344CB8AC3E}">
        <p14:creationId xmlns:p14="http://schemas.microsoft.com/office/powerpoint/2010/main" val="523052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tangolo con angoli arrotondati 29">
            <a:extLst>
              <a:ext uri="{FF2B5EF4-FFF2-40B4-BE49-F238E27FC236}">
                <a16:creationId xmlns:a16="http://schemas.microsoft.com/office/drawing/2014/main" id="{E2925201-502C-01F7-DAE1-6FF23DC2DFF1}"/>
              </a:ext>
            </a:extLst>
          </p:cNvPr>
          <p:cNvSpPr/>
          <p:nvPr/>
        </p:nvSpPr>
        <p:spPr>
          <a:xfrm>
            <a:off x="233356" y="3496628"/>
            <a:ext cx="8664428" cy="1039140"/>
          </a:xfrm>
          <a:prstGeom prst="roundRect">
            <a:avLst>
              <a:gd name="adj" fmla="val 8652"/>
            </a:avLst>
          </a:prstGeom>
          <a:solidFill>
            <a:schemeClr val="bg1"/>
          </a:solidFill>
          <a:ln>
            <a:solidFill>
              <a:schemeClr val="accent3">
                <a:lumMod val="60000"/>
                <a:lumOff val="40000"/>
              </a:schemeClr>
            </a:solid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DE" dirty="0"/>
          </a:p>
        </p:txBody>
      </p:sp>
      <p:sp>
        <p:nvSpPr>
          <p:cNvPr id="4" name="Title 3">
            <a:extLst>
              <a:ext uri="{FF2B5EF4-FFF2-40B4-BE49-F238E27FC236}">
                <a16:creationId xmlns:a16="http://schemas.microsoft.com/office/drawing/2014/main" id="{24095E16-97DF-E917-34CB-E4E10DEDCEC6}"/>
              </a:ext>
            </a:extLst>
          </p:cNvPr>
          <p:cNvSpPr>
            <a:spLocks noGrp="1"/>
          </p:cNvSpPr>
          <p:nvPr>
            <p:ph type="title"/>
          </p:nvPr>
        </p:nvSpPr>
        <p:spPr>
          <a:xfrm>
            <a:off x="587357" y="-248489"/>
            <a:ext cx="7678841" cy="1045369"/>
          </a:xfrm>
        </p:spPr>
        <p:txBody>
          <a:bodyPr/>
          <a:lstStyle/>
          <a:p>
            <a:r>
              <a:rPr lang="en-GB" dirty="0"/>
              <a:t>Online Reconciliation </a:t>
            </a:r>
          </a:p>
        </p:txBody>
      </p:sp>
      <p:sp>
        <p:nvSpPr>
          <p:cNvPr id="5" name="Rectangle 4">
            <a:extLst>
              <a:ext uri="{FF2B5EF4-FFF2-40B4-BE49-F238E27FC236}">
                <a16:creationId xmlns:a16="http://schemas.microsoft.com/office/drawing/2014/main" id="{0F6CE778-74BF-C1FB-47B9-3C42B23CA57D}"/>
              </a:ext>
            </a:extLst>
          </p:cNvPr>
          <p:cNvSpPr/>
          <p:nvPr/>
        </p:nvSpPr>
        <p:spPr bwMode="auto">
          <a:xfrm>
            <a:off x="1035581" y="842611"/>
            <a:ext cx="7505685" cy="827484"/>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6" name="Slide Number Placeholder 2">
            <a:extLst>
              <a:ext uri="{FF2B5EF4-FFF2-40B4-BE49-F238E27FC236}">
                <a16:creationId xmlns:a16="http://schemas.microsoft.com/office/drawing/2014/main" id="{B36D1DFD-D9F4-60DE-9634-FA13F71C0AB6}"/>
              </a:ext>
            </a:extLst>
          </p:cNvPr>
          <p:cNvSpPr>
            <a:spLocks noGrp="1"/>
          </p:cNvSpPr>
          <p:nvPr>
            <p:ph type="sldNum" sz="quarter" idx="10"/>
          </p:nvPr>
        </p:nvSpPr>
        <p:spPr>
          <a:xfrm>
            <a:off x="4328753" y="4825983"/>
            <a:ext cx="414337" cy="138112"/>
          </a:xfrm>
        </p:spPr>
        <p:txBody>
          <a:bodyPr/>
          <a:lstStyle/>
          <a:p>
            <a:pPr>
              <a:defRPr/>
            </a:pPr>
            <a:fld id="{72AD2B4C-24FD-485E-ADAD-B1E3DC73B16B}" type="slidenum">
              <a:rPr lang="en-GB" smtClean="0"/>
              <a:pPr>
                <a:defRPr/>
              </a:pPr>
              <a:t>17</a:t>
            </a:fld>
            <a:endParaRPr lang="en-GB" dirty="0"/>
          </a:p>
        </p:txBody>
      </p:sp>
      <p:sp>
        <p:nvSpPr>
          <p:cNvPr id="18" name="TextBox 17">
            <a:extLst>
              <a:ext uri="{FF2B5EF4-FFF2-40B4-BE49-F238E27FC236}">
                <a16:creationId xmlns:a16="http://schemas.microsoft.com/office/drawing/2014/main" id="{A9ECA69E-AE49-5D6A-131E-168BF4C1C5A3}"/>
              </a:ext>
            </a:extLst>
          </p:cNvPr>
          <p:cNvSpPr txBox="1"/>
          <p:nvPr/>
        </p:nvSpPr>
        <p:spPr>
          <a:xfrm>
            <a:off x="783402" y="3550120"/>
            <a:ext cx="8239947" cy="954107"/>
          </a:xfrm>
          <a:prstGeom prst="rect">
            <a:avLst/>
          </a:prstGeom>
          <a:noFill/>
        </p:spPr>
        <p:txBody>
          <a:bodyPr wrap="square" rtlCol="0">
            <a:spAutoFit/>
          </a:bodyPr>
          <a:lstStyle/>
          <a:p>
            <a:r>
              <a:rPr lang="en-US" sz="1400" dirty="0"/>
              <a:t>Some data</a:t>
            </a:r>
            <a:r>
              <a:rPr lang="en-US" sz="1400" b="1" dirty="0"/>
              <a:t> </a:t>
            </a:r>
            <a:r>
              <a:rPr lang="en-US" sz="1400" dirty="0"/>
              <a:t>is needed to perform double spending and anti-forgery checks, while it should not be data which allows the direct identification of individuals by the </a:t>
            </a:r>
            <a:r>
              <a:rPr lang="en-US" sz="1400" dirty="0" err="1"/>
              <a:t>Eurosystem</a:t>
            </a:r>
            <a:r>
              <a:rPr lang="en-US" sz="1400" dirty="0"/>
              <a:t>. </a:t>
            </a:r>
          </a:p>
          <a:p>
            <a:r>
              <a:rPr lang="en-US" sz="1400" dirty="0"/>
              <a:t>Data elements depend on the technical solution </a:t>
            </a:r>
            <a:r>
              <a:rPr lang="en-US" sz="1400" u="sng" dirty="0"/>
              <a:t>which will evolve</a:t>
            </a:r>
            <a:r>
              <a:rPr lang="en-US" sz="1400" dirty="0"/>
              <a:t> with the state-of-the-art of anti-forgery checks.</a:t>
            </a:r>
            <a:endParaRPr lang="en-US" sz="1400" strike="sngStrike" dirty="0"/>
          </a:p>
        </p:txBody>
      </p:sp>
      <p:sp>
        <p:nvSpPr>
          <p:cNvPr id="21" name="TextBox 20">
            <a:extLst>
              <a:ext uri="{FF2B5EF4-FFF2-40B4-BE49-F238E27FC236}">
                <a16:creationId xmlns:a16="http://schemas.microsoft.com/office/drawing/2014/main" id="{DB27DC57-0466-F3A3-328E-00A91B9293BC}"/>
              </a:ext>
            </a:extLst>
          </p:cNvPr>
          <p:cNvSpPr txBox="1"/>
          <p:nvPr/>
        </p:nvSpPr>
        <p:spPr>
          <a:xfrm>
            <a:off x="991130" y="889067"/>
            <a:ext cx="7505685" cy="338554"/>
          </a:xfrm>
          <a:prstGeom prst="rect">
            <a:avLst/>
          </a:prstGeom>
          <a:noFill/>
        </p:spPr>
        <p:txBody>
          <a:bodyPr wrap="square">
            <a:spAutoFit/>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ヒラギノ角ゴ Pro W3" pitchFamily="-64" charset="-128"/>
              </a:rPr>
              <a:t>Eurosystem must maintain </a:t>
            </a:r>
            <a:r>
              <a:rPr kumimoji="0" lang="en-GB" sz="1600" b="1" i="0" u="none" strike="noStrike" cap="none" normalizeH="0" baseline="0" dirty="0">
                <a:ln>
                  <a:noFill/>
                </a:ln>
                <a:solidFill>
                  <a:schemeClr val="tx1"/>
                </a:solidFill>
                <a:effectLst/>
                <a:latin typeface="Arial" charset="0"/>
                <a:ea typeface="ヒラギノ角ゴ Pro W3" pitchFamily="-64" charset="-128"/>
              </a:rPr>
              <a:t>ownership</a:t>
            </a:r>
            <a:r>
              <a:rPr kumimoji="0" lang="en-GB" sz="1600" b="0" i="0" u="none" strike="noStrike" cap="none" normalizeH="0" baseline="0" dirty="0">
                <a:ln>
                  <a:noFill/>
                </a:ln>
                <a:solidFill>
                  <a:schemeClr val="tx1"/>
                </a:solidFill>
                <a:effectLst/>
                <a:latin typeface="Arial" charset="0"/>
                <a:ea typeface="ヒラギノ角ゴ Pro W3" pitchFamily="-64" charset="-128"/>
              </a:rPr>
              <a:t> and ensure </a:t>
            </a:r>
            <a:r>
              <a:rPr lang="en-GB" sz="1600" b="1" dirty="0">
                <a:latin typeface="Arial" charset="0"/>
                <a:ea typeface="ヒラギノ角ゴ Pro W3" pitchFamily="-64" charset="-128"/>
              </a:rPr>
              <a:t>integrity</a:t>
            </a:r>
            <a:r>
              <a:rPr lang="en-GB" sz="1600" dirty="0">
                <a:latin typeface="Arial" charset="0"/>
                <a:ea typeface="ヒラギノ角ゴ Pro W3" pitchFamily="-64" charset="-128"/>
              </a:rPr>
              <a:t> </a:t>
            </a:r>
            <a:r>
              <a:rPr kumimoji="0" lang="en-GB" sz="1600" b="0" i="0" u="none" strike="noStrike" cap="none" normalizeH="0" baseline="0" dirty="0">
                <a:ln>
                  <a:noFill/>
                </a:ln>
                <a:solidFill>
                  <a:schemeClr val="tx1"/>
                </a:solidFill>
                <a:effectLst/>
                <a:latin typeface="Arial" charset="0"/>
                <a:ea typeface="ヒラギノ角ゴ Pro W3" pitchFamily="-64" charset="-128"/>
              </a:rPr>
              <a:t>of its </a:t>
            </a:r>
            <a:r>
              <a:rPr kumimoji="0" lang="en-GB" sz="1600" b="1" i="0" u="none" strike="noStrike" cap="none" normalizeH="0" baseline="0" dirty="0">
                <a:ln>
                  <a:noFill/>
                </a:ln>
                <a:solidFill>
                  <a:schemeClr val="tx1"/>
                </a:solidFill>
                <a:effectLst/>
                <a:latin typeface="Arial" charset="0"/>
                <a:ea typeface="ヒラギノ角ゴ Pro W3" pitchFamily="-64" charset="-128"/>
              </a:rPr>
              <a:t>balance sheet</a:t>
            </a:r>
          </a:p>
        </p:txBody>
      </p:sp>
      <p:sp>
        <p:nvSpPr>
          <p:cNvPr id="22" name="Arrow: Right 21">
            <a:extLst>
              <a:ext uri="{FF2B5EF4-FFF2-40B4-BE49-F238E27FC236}">
                <a16:creationId xmlns:a16="http://schemas.microsoft.com/office/drawing/2014/main" id="{2CCA26B1-033C-2ED0-2CA7-CF62CA45427C}"/>
              </a:ext>
            </a:extLst>
          </p:cNvPr>
          <p:cNvSpPr/>
          <p:nvPr/>
        </p:nvSpPr>
        <p:spPr bwMode="auto">
          <a:xfrm>
            <a:off x="1292621" y="1347409"/>
            <a:ext cx="547248" cy="190308"/>
          </a:xfrm>
          <a:prstGeom prst="rightArrow">
            <a:avLst/>
          </a:prstGeom>
          <a:solidFill>
            <a:schemeClr val="accent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23" name="TextBox 22">
            <a:extLst>
              <a:ext uri="{FF2B5EF4-FFF2-40B4-BE49-F238E27FC236}">
                <a16:creationId xmlns:a16="http://schemas.microsoft.com/office/drawing/2014/main" id="{637AAB17-6035-EF96-7B9A-2F4189F736C8}"/>
              </a:ext>
            </a:extLst>
          </p:cNvPr>
          <p:cNvSpPr txBox="1"/>
          <p:nvPr/>
        </p:nvSpPr>
        <p:spPr>
          <a:xfrm>
            <a:off x="1965001" y="1245602"/>
            <a:ext cx="4881747" cy="338554"/>
          </a:xfrm>
          <a:prstGeom prst="rect">
            <a:avLst/>
          </a:prstGeom>
          <a:noFill/>
        </p:spPr>
        <p:txBody>
          <a:bodyPr wrap="square" rtlCol="0">
            <a:spAutoFit/>
          </a:bodyPr>
          <a:lstStyle/>
          <a:p>
            <a:r>
              <a:rPr lang="en-GB" sz="1600" dirty="0"/>
              <a:t>Against double-spending and undue money creation </a:t>
            </a:r>
          </a:p>
        </p:txBody>
      </p:sp>
      <p:pic>
        <p:nvPicPr>
          <p:cNvPr id="3" name="Graphic 2">
            <a:extLst>
              <a:ext uri="{FF2B5EF4-FFF2-40B4-BE49-F238E27FC236}">
                <a16:creationId xmlns:a16="http://schemas.microsoft.com/office/drawing/2014/main" id="{D3742E45-FFB0-B1F3-B235-629A1F54F2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5730" y="946046"/>
            <a:ext cx="585968" cy="668888"/>
          </a:xfrm>
          <a:prstGeom prst="rect">
            <a:avLst/>
          </a:prstGeom>
        </p:spPr>
      </p:pic>
      <p:grpSp>
        <p:nvGrpSpPr>
          <p:cNvPr id="19" name="Group 18">
            <a:extLst>
              <a:ext uri="{FF2B5EF4-FFF2-40B4-BE49-F238E27FC236}">
                <a16:creationId xmlns:a16="http://schemas.microsoft.com/office/drawing/2014/main" id="{05F89233-5944-7F91-CA1B-A7D187B8E3B8}"/>
              </a:ext>
            </a:extLst>
          </p:cNvPr>
          <p:cNvGrpSpPr/>
          <p:nvPr/>
        </p:nvGrpSpPr>
        <p:grpSpPr>
          <a:xfrm>
            <a:off x="425019" y="1781558"/>
            <a:ext cx="8293962" cy="1550925"/>
            <a:chOff x="485565" y="1574315"/>
            <a:chExt cx="8293962" cy="1550925"/>
          </a:xfrm>
        </p:grpSpPr>
        <p:grpSp>
          <p:nvGrpSpPr>
            <p:cNvPr id="11" name="Group 10">
              <a:extLst>
                <a:ext uri="{FF2B5EF4-FFF2-40B4-BE49-F238E27FC236}">
                  <a16:creationId xmlns:a16="http://schemas.microsoft.com/office/drawing/2014/main" id="{371C85A7-C21D-A427-BC74-B4436E04AC6D}"/>
                </a:ext>
              </a:extLst>
            </p:cNvPr>
            <p:cNvGrpSpPr/>
            <p:nvPr/>
          </p:nvGrpSpPr>
          <p:grpSpPr>
            <a:xfrm>
              <a:off x="485565" y="1574315"/>
              <a:ext cx="8293962" cy="1550925"/>
              <a:chOff x="198105" y="1785731"/>
              <a:chExt cx="8293962" cy="1550925"/>
            </a:xfrm>
          </p:grpSpPr>
          <p:sp>
            <p:nvSpPr>
              <p:cNvPr id="12" name="TextBox 11">
                <a:extLst>
                  <a:ext uri="{FF2B5EF4-FFF2-40B4-BE49-F238E27FC236}">
                    <a16:creationId xmlns:a16="http://schemas.microsoft.com/office/drawing/2014/main" id="{D1AEE03B-EF6F-E630-EE4C-70EA1D541740}"/>
                  </a:ext>
                </a:extLst>
              </p:cNvPr>
              <p:cNvSpPr txBox="1"/>
              <p:nvPr/>
            </p:nvSpPr>
            <p:spPr>
              <a:xfrm>
                <a:off x="912469" y="1785731"/>
                <a:ext cx="7391638" cy="523220"/>
              </a:xfrm>
              <a:prstGeom prst="rect">
                <a:avLst/>
              </a:prstGeom>
              <a:noFill/>
            </p:spPr>
            <p:txBody>
              <a:bodyPr wrap="square" rtlCol="0">
                <a:spAutoFit/>
              </a:bodyPr>
              <a:lstStyle/>
              <a:p>
                <a:r>
                  <a:rPr lang="en-GB" sz="1400" b="1" dirty="0"/>
                  <a:t>SE on the device: </a:t>
                </a:r>
                <a:r>
                  <a:rPr lang="en-GB" sz="1400" dirty="0"/>
                  <a:t>tamper-resistant features protect the information stored on the device and allow mutual device authenticity checks</a:t>
                </a:r>
              </a:p>
            </p:txBody>
          </p:sp>
          <p:sp>
            <p:nvSpPr>
              <p:cNvPr id="13" name="TextBox 12">
                <a:extLst>
                  <a:ext uri="{FF2B5EF4-FFF2-40B4-BE49-F238E27FC236}">
                    <a16:creationId xmlns:a16="http://schemas.microsoft.com/office/drawing/2014/main" id="{5DE8B9A2-15E4-E64B-1877-07D3ECF33CD7}"/>
                  </a:ext>
                </a:extLst>
              </p:cNvPr>
              <p:cNvSpPr txBox="1"/>
              <p:nvPr/>
            </p:nvSpPr>
            <p:spPr>
              <a:xfrm>
                <a:off x="912468" y="2442524"/>
                <a:ext cx="7579599" cy="523220"/>
              </a:xfrm>
              <a:prstGeom prst="rect">
                <a:avLst/>
              </a:prstGeom>
              <a:noFill/>
            </p:spPr>
            <p:txBody>
              <a:bodyPr wrap="square" rtlCol="0">
                <a:spAutoFit/>
              </a:bodyPr>
              <a:lstStyle/>
              <a:p>
                <a:r>
                  <a:rPr lang="en-GB" sz="1400" b="1" dirty="0"/>
                  <a:t>Online reconciliation: </a:t>
                </a:r>
                <a:r>
                  <a:rPr lang="en-GB" sz="1400" dirty="0"/>
                  <a:t>provides ultimate line of defence as the authenticity of defunded offline digital euro is checked </a:t>
                </a:r>
              </a:p>
            </p:txBody>
          </p:sp>
          <p:sp>
            <p:nvSpPr>
              <p:cNvPr id="14" name="Isosceles Triangle 13">
                <a:extLst>
                  <a:ext uri="{FF2B5EF4-FFF2-40B4-BE49-F238E27FC236}">
                    <a16:creationId xmlns:a16="http://schemas.microsoft.com/office/drawing/2014/main" id="{9B71AEE8-FD2A-0053-9292-F23FDAFD45B0}"/>
                  </a:ext>
                </a:extLst>
              </p:cNvPr>
              <p:cNvSpPr/>
              <p:nvPr/>
            </p:nvSpPr>
            <p:spPr bwMode="auto">
              <a:xfrm rot="10800000">
                <a:off x="198105" y="3091635"/>
                <a:ext cx="8184001" cy="245021"/>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a typeface="ヒラギノ角ゴ Pro W3" pitchFamily="-64" charset="-128"/>
                </a:endParaRPr>
              </a:p>
            </p:txBody>
          </p:sp>
        </p:grpSp>
        <p:grpSp>
          <p:nvGrpSpPr>
            <p:cNvPr id="9" name="Group 8">
              <a:extLst>
                <a:ext uri="{FF2B5EF4-FFF2-40B4-BE49-F238E27FC236}">
                  <a16:creationId xmlns:a16="http://schemas.microsoft.com/office/drawing/2014/main" id="{1F18A7DA-7567-4841-7511-6489F9952B48}"/>
                </a:ext>
              </a:extLst>
            </p:cNvPr>
            <p:cNvGrpSpPr/>
            <p:nvPr/>
          </p:nvGrpSpPr>
          <p:grpSpPr>
            <a:xfrm>
              <a:off x="724272" y="2236321"/>
              <a:ext cx="517532" cy="517532"/>
              <a:chOff x="4276883" y="2673086"/>
              <a:chExt cx="517532" cy="517532"/>
            </a:xfrm>
          </p:grpSpPr>
          <p:sp>
            <p:nvSpPr>
              <p:cNvPr id="24" name="Oval 23">
                <a:extLst>
                  <a:ext uri="{FF2B5EF4-FFF2-40B4-BE49-F238E27FC236}">
                    <a16:creationId xmlns:a16="http://schemas.microsoft.com/office/drawing/2014/main" id="{BD379CA2-EAA5-8D86-2553-EDE78D9BB433}"/>
                  </a:ext>
                </a:extLst>
              </p:cNvPr>
              <p:cNvSpPr/>
              <p:nvPr/>
            </p:nvSpPr>
            <p:spPr>
              <a:xfrm>
                <a:off x="4276883" y="2673086"/>
                <a:ext cx="517532" cy="517532"/>
              </a:xfrm>
              <a:prstGeom prst="ellipse">
                <a:avLst/>
              </a:prstGeom>
              <a:solidFill>
                <a:sysClr val="window" lastClr="FFFFFF"/>
              </a:solid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25" name="Group 24">
                <a:extLst>
                  <a:ext uri="{FF2B5EF4-FFF2-40B4-BE49-F238E27FC236}">
                    <a16:creationId xmlns:a16="http://schemas.microsoft.com/office/drawing/2014/main" id="{735A122F-484A-280E-2C7E-008AD155BCA9}"/>
                  </a:ext>
                </a:extLst>
              </p:cNvPr>
              <p:cNvGrpSpPr/>
              <p:nvPr/>
            </p:nvGrpSpPr>
            <p:grpSpPr>
              <a:xfrm>
                <a:off x="4373686" y="2768333"/>
                <a:ext cx="330860" cy="324838"/>
                <a:chOff x="4846638" y="3430588"/>
                <a:chExt cx="263525" cy="266700"/>
              </a:xfrm>
              <a:solidFill>
                <a:schemeClr val="accent3"/>
              </a:solidFill>
            </p:grpSpPr>
            <p:sp>
              <p:nvSpPr>
                <p:cNvPr id="26" name="Freeform 9">
                  <a:extLst>
                    <a:ext uri="{FF2B5EF4-FFF2-40B4-BE49-F238E27FC236}">
                      <a16:creationId xmlns:a16="http://schemas.microsoft.com/office/drawing/2014/main" id="{88D34D03-10A3-A6BD-A085-29F2DD63A229}"/>
                    </a:ext>
                  </a:extLst>
                </p:cNvPr>
                <p:cNvSpPr>
                  <a:spLocks/>
                </p:cNvSpPr>
                <p:nvPr/>
              </p:nvSpPr>
              <p:spPr bwMode="auto">
                <a:xfrm>
                  <a:off x="5005388" y="3648076"/>
                  <a:ext cx="42863" cy="42863"/>
                </a:xfrm>
                <a:custGeom>
                  <a:avLst/>
                  <a:gdLst>
                    <a:gd name="T0" fmla="*/ 398 w 403"/>
                    <a:gd name="T1" fmla="*/ 155 h 390"/>
                    <a:gd name="T2" fmla="*/ 260 w 403"/>
                    <a:gd name="T3" fmla="*/ 152 h 390"/>
                    <a:gd name="T4" fmla="*/ 249 w 403"/>
                    <a:gd name="T5" fmla="*/ 144 h 390"/>
                    <a:gd name="T6" fmla="*/ 211 w 403"/>
                    <a:gd name="T7" fmla="*/ 4 h 390"/>
                    <a:gd name="T8" fmla="*/ 206 w 403"/>
                    <a:gd name="T9" fmla="*/ 4 h 390"/>
                    <a:gd name="T10" fmla="*/ 154 w 403"/>
                    <a:gd name="T11" fmla="*/ 142 h 390"/>
                    <a:gd name="T12" fmla="*/ 143 w 403"/>
                    <a:gd name="T13" fmla="*/ 149 h 390"/>
                    <a:gd name="T14" fmla="*/ 5 w 403"/>
                    <a:gd name="T15" fmla="*/ 146 h 390"/>
                    <a:gd name="T16" fmla="*/ 4 w 403"/>
                    <a:gd name="T17" fmla="*/ 151 h 390"/>
                    <a:gd name="T18" fmla="*/ 112 w 403"/>
                    <a:gd name="T19" fmla="*/ 236 h 390"/>
                    <a:gd name="T20" fmla="*/ 116 w 403"/>
                    <a:gd name="T21" fmla="*/ 249 h 390"/>
                    <a:gd name="T22" fmla="*/ 72 w 403"/>
                    <a:gd name="T23" fmla="*/ 379 h 390"/>
                    <a:gd name="T24" fmla="*/ 76 w 403"/>
                    <a:gd name="T25" fmla="*/ 382 h 390"/>
                    <a:gd name="T26" fmla="*/ 195 w 403"/>
                    <a:gd name="T27" fmla="*/ 302 h 390"/>
                    <a:gd name="T28" fmla="*/ 209 w 403"/>
                    <a:gd name="T29" fmla="*/ 302 h 390"/>
                    <a:gd name="T30" fmla="*/ 317 w 403"/>
                    <a:gd name="T31" fmla="*/ 387 h 390"/>
                    <a:gd name="T32" fmla="*/ 321 w 403"/>
                    <a:gd name="T33" fmla="*/ 384 h 390"/>
                    <a:gd name="T34" fmla="*/ 283 w 403"/>
                    <a:gd name="T35" fmla="*/ 253 h 390"/>
                    <a:gd name="T36" fmla="*/ 287 w 403"/>
                    <a:gd name="T37" fmla="*/ 240 h 390"/>
                    <a:gd name="T38" fmla="*/ 399 w 403"/>
                    <a:gd name="T39" fmla="*/ 159 h 390"/>
                    <a:gd name="T40" fmla="*/ 398 w 403"/>
                    <a:gd name="T41" fmla="*/ 1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3" h="390">
                      <a:moveTo>
                        <a:pt x="398" y="155"/>
                      </a:moveTo>
                      <a:cubicBezTo>
                        <a:pt x="260" y="152"/>
                        <a:pt x="260" y="152"/>
                        <a:pt x="260" y="152"/>
                      </a:cubicBezTo>
                      <a:cubicBezTo>
                        <a:pt x="255" y="151"/>
                        <a:pt x="251" y="148"/>
                        <a:pt x="249" y="144"/>
                      </a:cubicBezTo>
                      <a:cubicBezTo>
                        <a:pt x="211" y="4"/>
                        <a:pt x="211" y="4"/>
                        <a:pt x="211" y="4"/>
                      </a:cubicBezTo>
                      <a:cubicBezTo>
                        <a:pt x="209" y="0"/>
                        <a:pt x="207" y="0"/>
                        <a:pt x="206" y="4"/>
                      </a:cubicBezTo>
                      <a:cubicBezTo>
                        <a:pt x="154" y="142"/>
                        <a:pt x="154" y="142"/>
                        <a:pt x="154" y="142"/>
                      </a:cubicBezTo>
                      <a:cubicBezTo>
                        <a:pt x="152" y="146"/>
                        <a:pt x="148" y="149"/>
                        <a:pt x="143" y="149"/>
                      </a:cubicBezTo>
                      <a:cubicBezTo>
                        <a:pt x="5" y="146"/>
                        <a:pt x="5" y="146"/>
                        <a:pt x="5" y="146"/>
                      </a:cubicBezTo>
                      <a:cubicBezTo>
                        <a:pt x="1" y="146"/>
                        <a:pt x="0" y="148"/>
                        <a:pt x="4" y="151"/>
                      </a:cubicBezTo>
                      <a:cubicBezTo>
                        <a:pt x="112" y="236"/>
                        <a:pt x="112" y="236"/>
                        <a:pt x="112" y="236"/>
                      </a:cubicBezTo>
                      <a:cubicBezTo>
                        <a:pt x="116" y="239"/>
                        <a:pt x="117" y="244"/>
                        <a:pt x="116" y="249"/>
                      </a:cubicBezTo>
                      <a:cubicBezTo>
                        <a:pt x="72" y="379"/>
                        <a:pt x="72" y="379"/>
                        <a:pt x="72" y="379"/>
                      </a:cubicBezTo>
                      <a:cubicBezTo>
                        <a:pt x="70" y="383"/>
                        <a:pt x="72" y="385"/>
                        <a:pt x="76" y="382"/>
                      </a:cubicBezTo>
                      <a:cubicBezTo>
                        <a:pt x="195" y="302"/>
                        <a:pt x="195" y="302"/>
                        <a:pt x="195" y="302"/>
                      </a:cubicBezTo>
                      <a:cubicBezTo>
                        <a:pt x="200" y="299"/>
                        <a:pt x="205" y="299"/>
                        <a:pt x="209" y="302"/>
                      </a:cubicBezTo>
                      <a:cubicBezTo>
                        <a:pt x="317" y="387"/>
                        <a:pt x="317" y="387"/>
                        <a:pt x="317" y="387"/>
                      </a:cubicBezTo>
                      <a:cubicBezTo>
                        <a:pt x="321" y="390"/>
                        <a:pt x="323" y="389"/>
                        <a:pt x="321" y="384"/>
                      </a:cubicBezTo>
                      <a:cubicBezTo>
                        <a:pt x="283" y="253"/>
                        <a:pt x="283" y="253"/>
                        <a:pt x="283" y="253"/>
                      </a:cubicBezTo>
                      <a:cubicBezTo>
                        <a:pt x="282" y="248"/>
                        <a:pt x="283" y="243"/>
                        <a:pt x="287" y="240"/>
                      </a:cubicBezTo>
                      <a:cubicBezTo>
                        <a:pt x="399" y="159"/>
                        <a:pt x="399" y="159"/>
                        <a:pt x="399" y="159"/>
                      </a:cubicBezTo>
                      <a:cubicBezTo>
                        <a:pt x="403" y="157"/>
                        <a:pt x="402" y="155"/>
                        <a:pt x="398" y="15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0">
                  <a:extLst>
                    <a:ext uri="{FF2B5EF4-FFF2-40B4-BE49-F238E27FC236}">
                      <a16:creationId xmlns:a16="http://schemas.microsoft.com/office/drawing/2014/main" id="{22D2BAF4-031A-4A9A-7C76-ACA54F672142}"/>
                    </a:ext>
                  </a:extLst>
                </p:cNvPr>
                <p:cNvSpPr>
                  <a:spLocks/>
                </p:cNvSpPr>
                <p:nvPr/>
              </p:nvSpPr>
              <p:spPr bwMode="auto">
                <a:xfrm>
                  <a:off x="5002213" y="3436938"/>
                  <a:ext cx="44450" cy="42863"/>
                </a:xfrm>
                <a:custGeom>
                  <a:avLst/>
                  <a:gdLst>
                    <a:gd name="T0" fmla="*/ 116 w 403"/>
                    <a:gd name="T1" fmla="*/ 250 h 390"/>
                    <a:gd name="T2" fmla="*/ 72 w 403"/>
                    <a:gd name="T3" fmla="*/ 380 h 390"/>
                    <a:gd name="T4" fmla="*/ 76 w 403"/>
                    <a:gd name="T5" fmla="*/ 383 h 390"/>
                    <a:gd name="T6" fmla="*/ 195 w 403"/>
                    <a:gd name="T7" fmla="*/ 302 h 390"/>
                    <a:gd name="T8" fmla="*/ 209 w 403"/>
                    <a:gd name="T9" fmla="*/ 303 h 390"/>
                    <a:gd name="T10" fmla="*/ 317 w 403"/>
                    <a:gd name="T11" fmla="*/ 388 h 390"/>
                    <a:gd name="T12" fmla="*/ 321 w 403"/>
                    <a:gd name="T13" fmla="*/ 385 h 390"/>
                    <a:gd name="T14" fmla="*/ 283 w 403"/>
                    <a:gd name="T15" fmla="*/ 253 h 390"/>
                    <a:gd name="T16" fmla="*/ 287 w 403"/>
                    <a:gd name="T17" fmla="*/ 240 h 390"/>
                    <a:gd name="T18" fmla="*/ 399 w 403"/>
                    <a:gd name="T19" fmla="*/ 160 h 390"/>
                    <a:gd name="T20" fmla="*/ 397 w 403"/>
                    <a:gd name="T21" fmla="*/ 155 h 390"/>
                    <a:gd name="T22" fmla="*/ 260 w 403"/>
                    <a:gd name="T23" fmla="*/ 152 h 390"/>
                    <a:gd name="T24" fmla="*/ 249 w 403"/>
                    <a:gd name="T25" fmla="*/ 144 h 390"/>
                    <a:gd name="T26" fmla="*/ 211 w 403"/>
                    <a:gd name="T27" fmla="*/ 5 h 390"/>
                    <a:gd name="T28" fmla="*/ 205 w 403"/>
                    <a:gd name="T29" fmla="*/ 5 h 390"/>
                    <a:gd name="T30" fmla="*/ 154 w 403"/>
                    <a:gd name="T31" fmla="*/ 142 h 390"/>
                    <a:gd name="T32" fmla="*/ 143 w 403"/>
                    <a:gd name="T33" fmla="*/ 150 h 390"/>
                    <a:gd name="T34" fmla="*/ 5 w 403"/>
                    <a:gd name="T35" fmla="*/ 147 h 390"/>
                    <a:gd name="T36" fmla="*/ 3 w 403"/>
                    <a:gd name="T37" fmla="*/ 152 h 390"/>
                    <a:gd name="T38" fmla="*/ 112 w 403"/>
                    <a:gd name="T39" fmla="*/ 237 h 390"/>
                    <a:gd name="T40" fmla="*/ 116 w 403"/>
                    <a:gd name="T41" fmla="*/ 25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3" h="390">
                      <a:moveTo>
                        <a:pt x="116" y="250"/>
                      </a:moveTo>
                      <a:cubicBezTo>
                        <a:pt x="72" y="380"/>
                        <a:pt x="72" y="380"/>
                        <a:pt x="72" y="380"/>
                      </a:cubicBezTo>
                      <a:cubicBezTo>
                        <a:pt x="70" y="384"/>
                        <a:pt x="72" y="385"/>
                        <a:pt x="76" y="383"/>
                      </a:cubicBezTo>
                      <a:cubicBezTo>
                        <a:pt x="195" y="302"/>
                        <a:pt x="195" y="302"/>
                        <a:pt x="195" y="302"/>
                      </a:cubicBezTo>
                      <a:cubicBezTo>
                        <a:pt x="199" y="300"/>
                        <a:pt x="205" y="300"/>
                        <a:pt x="209" y="303"/>
                      </a:cubicBezTo>
                      <a:cubicBezTo>
                        <a:pt x="317" y="388"/>
                        <a:pt x="317" y="388"/>
                        <a:pt x="317" y="388"/>
                      </a:cubicBezTo>
                      <a:cubicBezTo>
                        <a:pt x="321" y="390"/>
                        <a:pt x="323" y="389"/>
                        <a:pt x="321" y="385"/>
                      </a:cubicBezTo>
                      <a:cubicBezTo>
                        <a:pt x="283" y="253"/>
                        <a:pt x="283" y="253"/>
                        <a:pt x="283" y="253"/>
                      </a:cubicBezTo>
                      <a:cubicBezTo>
                        <a:pt x="282" y="248"/>
                        <a:pt x="283" y="243"/>
                        <a:pt x="287" y="240"/>
                      </a:cubicBezTo>
                      <a:cubicBezTo>
                        <a:pt x="399" y="160"/>
                        <a:pt x="399" y="160"/>
                        <a:pt x="399" y="160"/>
                      </a:cubicBezTo>
                      <a:cubicBezTo>
                        <a:pt x="403" y="157"/>
                        <a:pt x="402" y="155"/>
                        <a:pt x="397" y="155"/>
                      </a:cubicBezTo>
                      <a:cubicBezTo>
                        <a:pt x="260" y="152"/>
                        <a:pt x="260" y="152"/>
                        <a:pt x="260" y="152"/>
                      </a:cubicBezTo>
                      <a:cubicBezTo>
                        <a:pt x="255" y="152"/>
                        <a:pt x="251" y="149"/>
                        <a:pt x="249" y="144"/>
                      </a:cubicBezTo>
                      <a:cubicBezTo>
                        <a:pt x="211" y="5"/>
                        <a:pt x="211" y="5"/>
                        <a:pt x="211" y="5"/>
                      </a:cubicBezTo>
                      <a:cubicBezTo>
                        <a:pt x="209" y="0"/>
                        <a:pt x="207" y="0"/>
                        <a:pt x="205" y="5"/>
                      </a:cubicBezTo>
                      <a:cubicBezTo>
                        <a:pt x="154" y="142"/>
                        <a:pt x="154" y="142"/>
                        <a:pt x="154" y="142"/>
                      </a:cubicBezTo>
                      <a:cubicBezTo>
                        <a:pt x="152" y="147"/>
                        <a:pt x="148" y="150"/>
                        <a:pt x="143" y="150"/>
                      </a:cubicBezTo>
                      <a:cubicBezTo>
                        <a:pt x="5" y="147"/>
                        <a:pt x="5" y="147"/>
                        <a:pt x="5" y="147"/>
                      </a:cubicBezTo>
                      <a:cubicBezTo>
                        <a:pt x="1" y="147"/>
                        <a:pt x="0" y="149"/>
                        <a:pt x="3" y="152"/>
                      </a:cubicBezTo>
                      <a:cubicBezTo>
                        <a:pt x="112" y="237"/>
                        <a:pt x="112" y="237"/>
                        <a:pt x="112" y="237"/>
                      </a:cubicBezTo>
                      <a:cubicBezTo>
                        <a:pt x="116" y="240"/>
                        <a:pt x="117" y="245"/>
                        <a:pt x="116" y="25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8" name="Freeform 11">
                  <a:extLst>
                    <a:ext uri="{FF2B5EF4-FFF2-40B4-BE49-F238E27FC236}">
                      <a16:creationId xmlns:a16="http://schemas.microsoft.com/office/drawing/2014/main" id="{C4A953D3-49D6-2DC3-D0FE-B3A8DC8F37AD}"/>
                    </a:ext>
                  </a:extLst>
                </p:cNvPr>
                <p:cNvSpPr>
                  <a:spLocks/>
                </p:cNvSpPr>
                <p:nvPr/>
              </p:nvSpPr>
              <p:spPr bwMode="auto">
                <a:xfrm>
                  <a:off x="5048251" y="3479801"/>
                  <a:ext cx="42863" cy="42863"/>
                </a:xfrm>
                <a:custGeom>
                  <a:avLst/>
                  <a:gdLst>
                    <a:gd name="T0" fmla="*/ 3 w 403"/>
                    <a:gd name="T1" fmla="*/ 152 h 390"/>
                    <a:gd name="T2" fmla="*/ 112 w 403"/>
                    <a:gd name="T3" fmla="*/ 237 h 390"/>
                    <a:gd name="T4" fmla="*/ 116 w 403"/>
                    <a:gd name="T5" fmla="*/ 250 h 390"/>
                    <a:gd name="T6" fmla="*/ 72 w 403"/>
                    <a:gd name="T7" fmla="*/ 380 h 390"/>
                    <a:gd name="T8" fmla="*/ 76 w 403"/>
                    <a:gd name="T9" fmla="*/ 383 h 390"/>
                    <a:gd name="T10" fmla="*/ 195 w 403"/>
                    <a:gd name="T11" fmla="*/ 302 h 390"/>
                    <a:gd name="T12" fmla="*/ 209 w 403"/>
                    <a:gd name="T13" fmla="*/ 303 h 390"/>
                    <a:gd name="T14" fmla="*/ 317 w 403"/>
                    <a:gd name="T15" fmla="*/ 388 h 390"/>
                    <a:gd name="T16" fmla="*/ 321 w 403"/>
                    <a:gd name="T17" fmla="*/ 385 h 390"/>
                    <a:gd name="T18" fmla="*/ 283 w 403"/>
                    <a:gd name="T19" fmla="*/ 253 h 390"/>
                    <a:gd name="T20" fmla="*/ 287 w 403"/>
                    <a:gd name="T21" fmla="*/ 240 h 390"/>
                    <a:gd name="T22" fmla="*/ 399 w 403"/>
                    <a:gd name="T23" fmla="*/ 160 h 390"/>
                    <a:gd name="T24" fmla="*/ 397 w 403"/>
                    <a:gd name="T25" fmla="*/ 155 h 390"/>
                    <a:gd name="T26" fmla="*/ 260 w 403"/>
                    <a:gd name="T27" fmla="*/ 152 h 390"/>
                    <a:gd name="T28" fmla="*/ 249 w 403"/>
                    <a:gd name="T29" fmla="*/ 144 h 390"/>
                    <a:gd name="T30" fmla="*/ 211 w 403"/>
                    <a:gd name="T31" fmla="*/ 5 h 390"/>
                    <a:gd name="T32" fmla="*/ 205 w 403"/>
                    <a:gd name="T33" fmla="*/ 4 h 390"/>
                    <a:gd name="T34" fmla="*/ 154 w 403"/>
                    <a:gd name="T35" fmla="*/ 142 h 390"/>
                    <a:gd name="T36" fmla="*/ 143 w 403"/>
                    <a:gd name="T37" fmla="*/ 150 h 390"/>
                    <a:gd name="T38" fmla="*/ 5 w 403"/>
                    <a:gd name="T39" fmla="*/ 147 h 390"/>
                    <a:gd name="T40" fmla="*/ 3 w 403"/>
                    <a:gd name="T41" fmla="*/ 15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3" h="390">
                      <a:moveTo>
                        <a:pt x="3" y="152"/>
                      </a:moveTo>
                      <a:cubicBezTo>
                        <a:pt x="112" y="237"/>
                        <a:pt x="112" y="237"/>
                        <a:pt x="112" y="237"/>
                      </a:cubicBezTo>
                      <a:cubicBezTo>
                        <a:pt x="116" y="240"/>
                        <a:pt x="117" y="245"/>
                        <a:pt x="116" y="250"/>
                      </a:cubicBezTo>
                      <a:cubicBezTo>
                        <a:pt x="72" y="380"/>
                        <a:pt x="72" y="380"/>
                        <a:pt x="72" y="380"/>
                      </a:cubicBezTo>
                      <a:cubicBezTo>
                        <a:pt x="70" y="384"/>
                        <a:pt x="72" y="385"/>
                        <a:pt x="76" y="383"/>
                      </a:cubicBezTo>
                      <a:cubicBezTo>
                        <a:pt x="195" y="302"/>
                        <a:pt x="195" y="302"/>
                        <a:pt x="195" y="302"/>
                      </a:cubicBezTo>
                      <a:cubicBezTo>
                        <a:pt x="199" y="300"/>
                        <a:pt x="205" y="300"/>
                        <a:pt x="209" y="303"/>
                      </a:cubicBezTo>
                      <a:cubicBezTo>
                        <a:pt x="317" y="388"/>
                        <a:pt x="317" y="388"/>
                        <a:pt x="317" y="388"/>
                      </a:cubicBezTo>
                      <a:cubicBezTo>
                        <a:pt x="321" y="390"/>
                        <a:pt x="322" y="389"/>
                        <a:pt x="321" y="385"/>
                      </a:cubicBezTo>
                      <a:cubicBezTo>
                        <a:pt x="283" y="253"/>
                        <a:pt x="283" y="253"/>
                        <a:pt x="283" y="253"/>
                      </a:cubicBezTo>
                      <a:cubicBezTo>
                        <a:pt x="281" y="248"/>
                        <a:pt x="283" y="243"/>
                        <a:pt x="287" y="240"/>
                      </a:cubicBezTo>
                      <a:cubicBezTo>
                        <a:pt x="399" y="160"/>
                        <a:pt x="399" y="160"/>
                        <a:pt x="399" y="160"/>
                      </a:cubicBezTo>
                      <a:cubicBezTo>
                        <a:pt x="403" y="157"/>
                        <a:pt x="402" y="155"/>
                        <a:pt x="397" y="155"/>
                      </a:cubicBezTo>
                      <a:cubicBezTo>
                        <a:pt x="260" y="152"/>
                        <a:pt x="260" y="152"/>
                        <a:pt x="260" y="152"/>
                      </a:cubicBezTo>
                      <a:cubicBezTo>
                        <a:pt x="255" y="152"/>
                        <a:pt x="251" y="149"/>
                        <a:pt x="249" y="144"/>
                      </a:cubicBezTo>
                      <a:cubicBezTo>
                        <a:pt x="211" y="5"/>
                        <a:pt x="211" y="5"/>
                        <a:pt x="211" y="5"/>
                      </a:cubicBezTo>
                      <a:cubicBezTo>
                        <a:pt x="209" y="0"/>
                        <a:pt x="207" y="0"/>
                        <a:pt x="205" y="4"/>
                      </a:cubicBezTo>
                      <a:cubicBezTo>
                        <a:pt x="154" y="142"/>
                        <a:pt x="154" y="142"/>
                        <a:pt x="154" y="142"/>
                      </a:cubicBezTo>
                      <a:cubicBezTo>
                        <a:pt x="152" y="147"/>
                        <a:pt x="148" y="150"/>
                        <a:pt x="143" y="150"/>
                      </a:cubicBezTo>
                      <a:cubicBezTo>
                        <a:pt x="5" y="147"/>
                        <a:pt x="5" y="147"/>
                        <a:pt x="5" y="147"/>
                      </a:cubicBezTo>
                      <a:cubicBezTo>
                        <a:pt x="1" y="147"/>
                        <a:pt x="0" y="149"/>
                        <a:pt x="3" y="15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9" name="Freeform 12">
                  <a:extLst>
                    <a:ext uri="{FF2B5EF4-FFF2-40B4-BE49-F238E27FC236}">
                      <a16:creationId xmlns:a16="http://schemas.microsoft.com/office/drawing/2014/main" id="{BFE8A610-661B-66E2-D6F2-9A6EA302FC4F}"/>
                    </a:ext>
                  </a:extLst>
                </p:cNvPr>
                <p:cNvSpPr>
                  <a:spLocks/>
                </p:cNvSpPr>
                <p:nvPr/>
              </p:nvSpPr>
              <p:spPr bwMode="auto">
                <a:xfrm>
                  <a:off x="5045076" y="3603626"/>
                  <a:ext cx="44450" cy="42863"/>
                </a:xfrm>
                <a:custGeom>
                  <a:avLst/>
                  <a:gdLst>
                    <a:gd name="T0" fmla="*/ 398 w 403"/>
                    <a:gd name="T1" fmla="*/ 154 h 390"/>
                    <a:gd name="T2" fmla="*/ 260 w 403"/>
                    <a:gd name="T3" fmla="*/ 152 h 390"/>
                    <a:gd name="T4" fmla="*/ 250 w 403"/>
                    <a:gd name="T5" fmla="*/ 144 h 390"/>
                    <a:gd name="T6" fmla="*/ 211 w 403"/>
                    <a:gd name="T7" fmla="*/ 4 h 390"/>
                    <a:gd name="T8" fmla="*/ 206 w 403"/>
                    <a:gd name="T9" fmla="*/ 4 h 390"/>
                    <a:gd name="T10" fmla="*/ 155 w 403"/>
                    <a:gd name="T11" fmla="*/ 142 h 390"/>
                    <a:gd name="T12" fmla="*/ 144 w 403"/>
                    <a:gd name="T13" fmla="*/ 149 h 390"/>
                    <a:gd name="T14" fmla="*/ 6 w 403"/>
                    <a:gd name="T15" fmla="*/ 146 h 390"/>
                    <a:gd name="T16" fmla="*/ 4 w 403"/>
                    <a:gd name="T17" fmla="*/ 151 h 390"/>
                    <a:gd name="T18" fmla="*/ 113 w 403"/>
                    <a:gd name="T19" fmla="*/ 236 h 390"/>
                    <a:gd name="T20" fmla="*/ 116 w 403"/>
                    <a:gd name="T21" fmla="*/ 249 h 390"/>
                    <a:gd name="T22" fmla="*/ 72 w 403"/>
                    <a:gd name="T23" fmla="*/ 379 h 390"/>
                    <a:gd name="T24" fmla="*/ 76 w 403"/>
                    <a:gd name="T25" fmla="*/ 382 h 390"/>
                    <a:gd name="T26" fmla="*/ 196 w 403"/>
                    <a:gd name="T27" fmla="*/ 302 h 390"/>
                    <a:gd name="T28" fmla="*/ 209 w 403"/>
                    <a:gd name="T29" fmla="*/ 302 h 390"/>
                    <a:gd name="T30" fmla="*/ 318 w 403"/>
                    <a:gd name="T31" fmla="*/ 387 h 390"/>
                    <a:gd name="T32" fmla="*/ 322 w 403"/>
                    <a:gd name="T33" fmla="*/ 384 h 390"/>
                    <a:gd name="T34" fmla="*/ 283 w 403"/>
                    <a:gd name="T35" fmla="*/ 252 h 390"/>
                    <a:gd name="T36" fmla="*/ 288 w 403"/>
                    <a:gd name="T37" fmla="*/ 240 h 390"/>
                    <a:gd name="T38" fmla="*/ 400 w 403"/>
                    <a:gd name="T39" fmla="*/ 159 h 390"/>
                    <a:gd name="T40" fmla="*/ 398 w 403"/>
                    <a:gd name="T41" fmla="*/ 154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3" h="390">
                      <a:moveTo>
                        <a:pt x="398" y="154"/>
                      </a:moveTo>
                      <a:cubicBezTo>
                        <a:pt x="260" y="152"/>
                        <a:pt x="260" y="152"/>
                        <a:pt x="260" y="152"/>
                      </a:cubicBezTo>
                      <a:cubicBezTo>
                        <a:pt x="255" y="151"/>
                        <a:pt x="251" y="148"/>
                        <a:pt x="250" y="144"/>
                      </a:cubicBezTo>
                      <a:cubicBezTo>
                        <a:pt x="211" y="4"/>
                        <a:pt x="211" y="4"/>
                        <a:pt x="211" y="4"/>
                      </a:cubicBezTo>
                      <a:cubicBezTo>
                        <a:pt x="210" y="0"/>
                        <a:pt x="208" y="0"/>
                        <a:pt x="206" y="4"/>
                      </a:cubicBezTo>
                      <a:cubicBezTo>
                        <a:pt x="155" y="142"/>
                        <a:pt x="155" y="142"/>
                        <a:pt x="155" y="142"/>
                      </a:cubicBezTo>
                      <a:cubicBezTo>
                        <a:pt x="153" y="146"/>
                        <a:pt x="148" y="149"/>
                        <a:pt x="144" y="149"/>
                      </a:cubicBezTo>
                      <a:cubicBezTo>
                        <a:pt x="6" y="146"/>
                        <a:pt x="6" y="146"/>
                        <a:pt x="6" y="146"/>
                      </a:cubicBezTo>
                      <a:cubicBezTo>
                        <a:pt x="1" y="146"/>
                        <a:pt x="0" y="148"/>
                        <a:pt x="4" y="151"/>
                      </a:cubicBezTo>
                      <a:cubicBezTo>
                        <a:pt x="113" y="236"/>
                        <a:pt x="113" y="236"/>
                        <a:pt x="113" y="236"/>
                      </a:cubicBezTo>
                      <a:cubicBezTo>
                        <a:pt x="116" y="239"/>
                        <a:pt x="118" y="244"/>
                        <a:pt x="116" y="249"/>
                      </a:cubicBezTo>
                      <a:cubicBezTo>
                        <a:pt x="72" y="379"/>
                        <a:pt x="72" y="379"/>
                        <a:pt x="72" y="379"/>
                      </a:cubicBezTo>
                      <a:cubicBezTo>
                        <a:pt x="71" y="383"/>
                        <a:pt x="73" y="385"/>
                        <a:pt x="76" y="382"/>
                      </a:cubicBezTo>
                      <a:cubicBezTo>
                        <a:pt x="196" y="302"/>
                        <a:pt x="196" y="302"/>
                        <a:pt x="196" y="302"/>
                      </a:cubicBezTo>
                      <a:cubicBezTo>
                        <a:pt x="200" y="299"/>
                        <a:pt x="205" y="299"/>
                        <a:pt x="209" y="302"/>
                      </a:cubicBezTo>
                      <a:cubicBezTo>
                        <a:pt x="318" y="387"/>
                        <a:pt x="318" y="387"/>
                        <a:pt x="318" y="387"/>
                      </a:cubicBezTo>
                      <a:cubicBezTo>
                        <a:pt x="321" y="390"/>
                        <a:pt x="323" y="389"/>
                        <a:pt x="322" y="384"/>
                      </a:cubicBezTo>
                      <a:cubicBezTo>
                        <a:pt x="283" y="252"/>
                        <a:pt x="283" y="252"/>
                        <a:pt x="283" y="252"/>
                      </a:cubicBezTo>
                      <a:cubicBezTo>
                        <a:pt x="282" y="248"/>
                        <a:pt x="284" y="243"/>
                        <a:pt x="288" y="240"/>
                      </a:cubicBezTo>
                      <a:cubicBezTo>
                        <a:pt x="400" y="159"/>
                        <a:pt x="400" y="159"/>
                        <a:pt x="400" y="159"/>
                      </a:cubicBezTo>
                      <a:cubicBezTo>
                        <a:pt x="403" y="157"/>
                        <a:pt x="403" y="155"/>
                        <a:pt x="398" y="15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13">
                  <a:extLst>
                    <a:ext uri="{FF2B5EF4-FFF2-40B4-BE49-F238E27FC236}">
                      <a16:creationId xmlns:a16="http://schemas.microsoft.com/office/drawing/2014/main" id="{2BD5E50B-52EF-8D1B-0378-D49E94D5D770}"/>
                    </a:ext>
                  </a:extLst>
                </p:cNvPr>
                <p:cNvSpPr>
                  <a:spLocks/>
                </p:cNvSpPr>
                <p:nvPr/>
              </p:nvSpPr>
              <p:spPr bwMode="auto">
                <a:xfrm>
                  <a:off x="5065713" y="3544888"/>
                  <a:ext cx="44450" cy="42863"/>
                </a:xfrm>
                <a:custGeom>
                  <a:avLst/>
                  <a:gdLst>
                    <a:gd name="T0" fmla="*/ 398 w 403"/>
                    <a:gd name="T1" fmla="*/ 154 h 390"/>
                    <a:gd name="T2" fmla="*/ 260 w 403"/>
                    <a:gd name="T3" fmla="*/ 151 h 390"/>
                    <a:gd name="T4" fmla="*/ 250 w 403"/>
                    <a:gd name="T5" fmla="*/ 143 h 390"/>
                    <a:gd name="T6" fmla="*/ 211 w 403"/>
                    <a:gd name="T7" fmla="*/ 4 h 390"/>
                    <a:gd name="T8" fmla="*/ 206 w 403"/>
                    <a:gd name="T9" fmla="*/ 4 h 390"/>
                    <a:gd name="T10" fmla="*/ 155 w 403"/>
                    <a:gd name="T11" fmla="*/ 142 h 390"/>
                    <a:gd name="T12" fmla="*/ 143 w 403"/>
                    <a:gd name="T13" fmla="*/ 149 h 390"/>
                    <a:gd name="T14" fmla="*/ 6 w 403"/>
                    <a:gd name="T15" fmla="*/ 146 h 390"/>
                    <a:gd name="T16" fmla="*/ 4 w 403"/>
                    <a:gd name="T17" fmla="*/ 151 h 390"/>
                    <a:gd name="T18" fmla="*/ 112 w 403"/>
                    <a:gd name="T19" fmla="*/ 236 h 390"/>
                    <a:gd name="T20" fmla="*/ 116 w 403"/>
                    <a:gd name="T21" fmla="*/ 249 h 390"/>
                    <a:gd name="T22" fmla="*/ 72 w 403"/>
                    <a:gd name="T23" fmla="*/ 379 h 390"/>
                    <a:gd name="T24" fmla="*/ 76 w 403"/>
                    <a:gd name="T25" fmla="*/ 382 h 390"/>
                    <a:gd name="T26" fmla="*/ 196 w 403"/>
                    <a:gd name="T27" fmla="*/ 301 h 390"/>
                    <a:gd name="T28" fmla="*/ 209 w 403"/>
                    <a:gd name="T29" fmla="*/ 302 h 390"/>
                    <a:gd name="T30" fmla="*/ 318 w 403"/>
                    <a:gd name="T31" fmla="*/ 387 h 390"/>
                    <a:gd name="T32" fmla="*/ 322 w 403"/>
                    <a:gd name="T33" fmla="*/ 384 h 390"/>
                    <a:gd name="T34" fmla="*/ 283 w 403"/>
                    <a:gd name="T35" fmla="*/ 252 h 390"/>
                    <a:gd name="T36" fmla="*/ 287 w 403"/>
                    <a:gd name="T37" fmla="*/ 240 h 390"/>
                    <a:gd name="T38" fmla="*/ 399 w 403"/>
                    <a:gd name="T39" fmla="*/ 159 h 390"/>
                    <a:gd name="T40" fmla="*/ 398 w 403"/>
                    <a:gd name="T41" fmla="*/ 154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3" h="390">
                      <a:moveTo>
                        <a:pt x="398" y="154"/>
                      </a:moveTo>
                      <a:cubicBezTo>
                        <a:pt x="260" y="151"/>
                        <a:pt x="260" y="151"/>
                        <a:pt x="260" y="151"/>
                      </a:cubicBezTo>
                      <a:cubicBezTo>
                        <a:pt x="255" y="151"/>
                        <a:pt x="251" y="148"/>
                        <a:pt x="250" y="143"/>
                      </a:cubicBezTo>
                      <a:cubicBezTo>
                        <a:pt x="211" y="4"/>
                        <a:pt x="211" y="4"/>
                        <a:pt x="211" y="4"/>
                      </a:cubicBezTo>
                      <a:cubicBezTo>
                        <a:pt x="210" y="0"/>
                        <a:pt x="208" y="0"/>
                        <a:pt x="206" y="4"/>
                      </a:cubicBezTo>
                      <a:cubicBezTo>
                        <a:pt x="155" y="142"/>
                        <a:pt x="155" y="142"/>
                        <a:pt x="155" y="142"/>
                      </a:cubicBezTo>
                      <a:cubicBezTo>
                        <a:pt x="153" y="146"/>
                        <a:pt x="148" y="149"/>
                        <a:pt x="143" y="149"/>
                      </a:cubicBezTo>
                      <a:cubicBezTo>
                        <a:pt x="6" y="146"/>
                        <a:pt x="6" y="146"/>
                        <a:pt x="6" y="146"/>
                      </a:cubicBezTo>
                      <a:cubicBezTo>
                        <a:pt x="1" y="146"/>
                        <a:pt x="0" y="148"/>
                        <a:pt x="4" y="151"/>
                      </a:cubicBezTo>
                      <a:cubicBezTo>
                        <a:pt x="112" y="236"/>
                        <a:pt x="112" y="236"/>
                        <a:pt x="112" y="236"/>
                      </a:cubicBezTo>
                      <a:cubicBezTo>
                        <a:pt x="116" y="239"/>
                        <a:pt x="118" y="244"/>
                        <a:pt x="116" y="249"/>
                      </a:cubicBezTo>
                      <a:cubicBezTo>
                        <a:pt x="72" y="379"/>
                        <a:pt x="72" y="379"/>
                        <a:pt x="72" y="379"/>
                      </a:cubicBezTo>
                      <a:cubicBezTo>
                        <a:pt x="71" y="383"/>
                        <a:pt x="73" y="385"/>
                        <a:pt x="76" y="382"/>
                      </a:cubicBezTo>
                      <a:cubicBezTo>
                        <a:pt x="196" y="301"/>
                        <a:pt x="196" y="301"/>
                        <a:pt x="196" y="301"/>
                      </a:cubicBezTo>
                      <a:cubicBezTo>
                        <a:pt x="200" y="299"/>
                        <a:pt x="205" y="299"/>
                        <a:pt x="209" y="302"/>
                      </a:cubicBezTo>
                      <a:cubicBezTo>
                        <a:pt x="318" y="387"/>
                        <a:pt x="318" y="387"/>
                        <a:pt x="318" y="387"/>
                      </a:cubicBezTo>
                      <a:cubicBezTo>
                        <a:pt x="321" y="390"/>
                        <a:pt x="323" y="388"/>
                        <a:pt x="322" y="384"/>
                      </a:cubicBezTo>
                      <a:cubicBezTo>
                        <a:pt x="283" y="252"/>
                        <a:pt x="283" y="252"/>
                        <a:pt x="283" y="252"/>
                      </a:cubicBezTo>
                      <a:cubicBezTo>
                        <a:pt x="282" y="248"/>
                        <a:pt x="284" y="243"/>
                        <a:pt x="287" y="240"/>
                      </a:cubicBezTo>
                      <a:cubicBezTo>
                        <a:pt x="399" y="159"/>
                        <a:pt x="399" y="159"/>
                        <a:pt x="399" y="159"/>
                      </a:cubicBezTo>
                      <a:cubicBezTo>
                        <a:pt x="403" y="157"/>
                        <a:pt x="402" y="154"/>
                        <a:pt x="398" y="15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14">
                  <a:extLst>
                    <a:ext uri="{FF2B5EF4-FFF2-40B4-BE49-F238E27FC236}">
                      <a16:creationId xmlns:a16="http://schemas.microsoft.com/office/drawing/2014/main" id="{AC98D3BF-72B9-052F-2D19-3E24D35B439F}"/>
                    </a:ext>
                  </a:extLst>
                </p:cNvPr>
                <p:cNvSpPr>
                  <a:spLocks/>
                </p:cNvSpPr>
                <p:nvPr/>
              </p:nvSpPr>
              <p:spPr bwMode="auto">
                <a:xfrm>
                  <a:off x="4846638" y="3430588"/>
                  <a:ext cx="131763" cy="266700"/>
                </a:xfrm>
                <a:custGeom>
                  <a:avLst/>
                  <a:gdLst>
                    <a:gd name="T0" fmla="*/ 0 w 1207"/>
                    <a:gd name="T1" fmla="*/ 1207 h 2414"/>
                    <a:gd name="T2" fmla="*/ 1207 w 1207"/>
                    <a:gd name="T3" fmla="*/ 2414 h 2414"/>
                    <a:gd name="T4" fmla="*/ 1207 w 1207"/>
                    <a:gd name="T5" fmla="*/ 2271 h 2414"/>
                    <a:gd name="T6" fmla="*/ 143 w 1207"/>
                    <a:gd name="T7" fmla="*/ 1207 h 2414"/>
                    <a:gd name="T8" fmla="*/ 1207 w 1207"/>
                    <a:gd name="T9" fmla="*/ 143 h 2414"/>
                    <a:gd name="T10" fmla="*/ 1207 w 1207"/>
                    <a:gd name="T11" fmla="*/ 0 h 2414"/>
                    <a:gd name="T12" fmla="*/ 0 w 1207"/>
                    <a:gd name="T13" fmla="*/ 1207 h 2414"/>
                  </a:gdLst>
                  <a:ahLst/>
                  <a:cxnLst>
                    <a:cxn ang="0">
                      <a:pos x="T0" y="T1"/>
                    </a:cxn>
                    <a:cxn ang="0">
                      <a:pos x="T2" y="T3"/>
                    </a:cxn>
                    <a:cxn ang="0">
                      <a:pos x="T4" y="T5"/>
                    </a:cxn>
                    <a:cxn ang="0">
                      <a:pos x="T6" y="T7"/>
                    </a:cxn>
                    <a:cxn ang="0">
                      <a:pos x="T8" y="T9"/>
                    </a:cxn>
                    <a:cxn ang="0">
                      <a:pos x="T10" y="T11"/>
                    </a:cxn>
                    <a:cxn ang="0">
                      <a:pos x="T12" y="T13"/>
                    </a:cxn>
                  </a:cxnLst>
                  <a:rect l="0" t="0" r="r" b="b"/>
                  <a:pathLst>
                    <a:path w="1207" h="2414">
                      <a:moveTo>
                        <a:pt x="0" y="1207"/>
                      </a:moveTo>
                      <a:cubicBezTo>
                        <a:pt x="0" y="1873"/>
                        <a:pt x="540" y="2414"/>
                        <a:pt x="1207" y="2414"/>
                      </a:cubicBezTo>
                      <a:cubicBezTo>
                        <a:pt x="1207" y="2271"/>
                        <a:pt x="1207" y="2271"/>
                        <a:pt x="1207" y="2271"/>
                      </a:cubicBezTo>
                      <a:cubicBezTo>
                        <a:pt x="620" y="2271"/>
                        <a:pt x="143" y="1794"/>
                        <a:pt x="143" y="1207"/>
                      </a:cubicBezTo>
                      <a:cubicBezTo>
                        <a:pt x="143" y="620"/>
                        <a:pt x="620" y="143"/>
                        <a:pt x="1207" y="143"/>
                      </a:cubicBezTo>
                      <a:cubicBezTo>
                        <a:pt x="1207" y="0"/>
                        <a:pt x="1207" y="0"/>
                        <a:pt x="1207" y="0"/>
                      </a:cubicBezTo>
                      <a:cubicBezTo>
                        <a:pt x="540" y="0"/>
                        <a:pt x="0" y="541"/>
                        <a:pt x="0" y="120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2" name="Freeform 15">
                  <a:extLst>
                    <a:ext uri="{FF2B5EF4-FFF2-40B4-BE49-F238E27FC236}">
                      <a16:creationId xmlns:a16="http://schemas.microsoft.com/office/drawing/2014/main" id="{A5A9E895-E5A4-7876-B38C-079409B9B1DB}"/>
                    </a:ext>
                  </a:extLst>
                </p:cNvPr>
                <p:cNvSpPr>
                  <a:spLocks/>
                </p:cNvSpPr>
                <p:nvPr/>
              </p:nvSpPr>
              <p:spPr bwMode="auto">
                <a:xfrm>
                  <a:off x="4878388" y="3455988"/>
                  <a:ext cx="100013" cy="215900"/>
                </a:xfrm>
                <a:custGeom>
                  <a:avLst/>
                  <a:gdLst>
                    <a:gd name="T0" fmla="*/ 772 w 921"/>
                    <a:gd name="T1" fmla="*/ 0 h 1966"/>
                    <a:gd name="T2" fmla="*/ 556 w 921"/>
                    <a:gd name="T3" fmla="*/ 59 h 1966"/>
                    <a:gd name="T4" fmla="*/ 407 w 921"/>
                    <a:gd name="T5" fmla="*/ 468 h 1966"/>
                    <a:gd name="T6" fmla="*/ 71 w 921"/>
                    <a:gd name="T7" fmla="*/ 468 h 1966"/>
                    <a:gd name="T8" fmla="*/ 0 w 921"/>
                    <a:gd name="T9" fmla="*/ 611 h 1966"/>
                    <a:gd name="T10" fmla="*/ 381 w 921"/>
                    <a:gd name="T11" fmla="*/ 611 h 1966"/>
                    <a:gd name="T12" fmla="*/ 381 w 921"/>
                    <a:gd name="T13" fmla="*/ 1355 h 1966"/>
                    <a:gd name="T14" fmla="*/ 0 w 921"/>
                    <a:gd name="T15" fmla="*/ 1355 h 1966"/>
                    <a:gd name="T16" fmla="*/ 71 w 921"/>
                    <a:gd name="T17" fmla="*/ 1498 h 1966"/>
                    <a:gd name="T18" fmla="*/ 407 w 921"/>
                    <a:gd name="T19" fmla="*/ 1498 h 1966"/>
                    <a:gd name="T20" fmla="*/ 556 w 921"/>
                    <a:gd name="T21" fmla="*/ 1907 h 1966"/>
                    <a:gd name="T22" fmla="*/ 772 w 921"/>
                    <a:gd name="T23" fmla="*/ 1966 h 1966"/>
                    <a:gd name="T24" fmla="*/ 553 w 921"/>
                    <a:gd name="T25" fmla="*/ 1498 h 1966"/>
                    <a:gd name="T26" fmla="*/ 921 w 921"/>
                    <a:gd name="T27" fmla="*/ 1498 h 1966"/>
                    <a:gd name="T28" fmla="*/ 921 w 921"/>
                    <a:gd name="T29" fmla="*/ 1355 h 1966"/>
                    <a:gd name="T30" fmla="*/ 525 w 921"/>
                    <a:gd name="T31" fmla="*/ 1355 h 1966"/>
                    <a:gd name="T32" fmla="*/ 525 w 921"/>
                    <a:gd name="T33" fmla="*/ 611 h 1966"/>
                    <a:gd name="T34" fmla="*/ 921 w 921"/>
                    <a:gd name="T35" fmla="*/ 611 h 1966"/>
                    <a:gd name="T36" fmla="*/ 921 w 921"/>
                    <a:gd name="T37" fmla="*/ 468 h 1966"/>
                    <a:gd name="T38" fmla="*/ 553 w 921"/>
                    <a:gd name="T39" fmla="*/ 468 h 1966"/>
                    <a:gd name="T40" fmla="*/ 772 w 921"/>
                    <a:gd name="T41" fmla="*/ 0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1" h="1966">
                      <a:moveTo>
                        <a:pt x="772" y="0"/>
                      </a:moveTo>
                      <a:cubicBezTo>
                        <a:pt x="698" y="11"/>
                        <a:pt x="626" y="31"/>
                        <a:pt x="556" y="59"/>
                      </a:cubicBezTo>
                      <a:cubicBezTo>
                        <a:pt x="494" y="170"/>
                        <a:pt x="443" y="309"/>
                        <a:pt x="407" y="468"/>
                      </a:cubicBezTo>
                      <a:cubicBezTo>
                        <a:pt x="71" y="468"/>
                        <a:pt x="71" y="468"/>
                        <a:pt x="71" y="468"/>
                      </a:cubicBezTo>
                      <a:cubicBezTo>
                        <a:pt x="44" y="514"/>
                        <a:pt x="20" y="561"/>
                        <a:pt x="0" y="611"/>
                      </a:cubicBezTo>
                      <a:cubicBezTo>
                        <a:pt x="381" y="611"/>
                        <a:pt x="381" y="611"/>
                        <a:pt x="381" y="611"/>
                      </a:cubicBezTo>
                      <a:cubicBezTo>
                        <a:pt x="344" y="858"/>
                        <a:pt x="344" y="1108"/>
                        <a:pt x="381" y="1355"/>
                      </a:cubicBezTo>
                      <a:cubicBezTo>
                        <a:pt x="0" y="1355"/>
                        <a:pt x="0" y="1355"/>
                        <a:pt x="0" y="1355"/>
                      </a:cubicBezTo>
                      <a:cubicBezTo>
                        <a:pt x="20" y="1405"/>
                        <a:pt x="44" y="1452"/>
                        <a:pt x="71" y="1498"/>
                      </a:cubicBezTo>
                      <a:cubicBezTo>
                        <a:pt x="407" y="1498"/>
                        <a:pt x="407" y="1498"/>
                        <a:pt x="407" y="1498"/>
                      </a:cubicBezTo>
                      <a:cubicBezTo>
                        <a:pt x="443" y="1657"/>
                        <a:pt x="494" y="1796"/>
                        <a:pt x="556" y="1907"/>
                      </a:cubicBezTo>
                      <a:cubicBezTo>
                        <a:pt x="626" y="1935"/>
                        <a:pt x="698" y="1955"/>
                        <a:pt x="772" y="1966"/>
                      </a:cubicBezTo>
                      <a:cubicBezTo>
                        <a:pt x="687" y="1876"/>
                        <a:pt x="605" y="1716"/>
                        <a:pt x="553" y="1498"/>
                      </a:cubicBezTo>
                      <a:cubicBezTo>
                        <a:pt x="921" y="1498"/>
                        <a:pt x="921" y="1498"/>
                        <a:pt x="921" y="1498"/>
                      </a:cubicBezTo>
                      <a:cubicBezTo>
                        <a:pt x="921" y="1355"/>
                        <a:pt x="921" y="1355"/>
                        <a:pt x="921" y="1355"/>
                      </a:cubicBezTo>
                      <a:cubicBezTo>
                        <a:pt x="525" y="1355"/>
                        <a:pt x="525" y="1355"/>
                        <a:pt x="525" y="1355"/>
                      </a:cubicBezTo>
                      <a:cubicBezTo>
                        <a:pt x="486" y="1109"/>
                        <a:pt x="486" y="857"/>
                        <a:pt x="525" y="611"/>
                      </a:cubicBezTo>
                      <a:cubicBezTo>
                        <a:pt x="921" y="611"/>
                        <a:pt x="921" y="611"/>
                        <a:pt x="921" y="611"/>
                      </a:cubicBezTo>
                      <a:cubicBezTo>
                        <a:pt x="921" y="468"/>
                        <a:pt x="921" y="468"/>
                        <a:pt x="921" y="468"/>
                      </a:cubicBezTo>
                      <a:cubicBezTo>
                        <a:pt x="553" y="468"/>
                        <a:pt x="553" y="468"/>
                        <a:pt x="553" y="468"/>
                      </a:cubicBezTo>
                      <a:cubicBezTo>
                        <a:pt x="605" y="250"/>
                        <a:pt x="687" y="90"/>
                        <a:pt x="77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dirty="0"/>
                </a:p>
              </p:txBody>
            </p:sp>
          </p:grpSp>
        </p:grpSp>
        <p:sp>
          <p:nvSpPr>
            <p:cNvPr id="33" name="Oval 32">
              <a:extLst>
                <a:ext uri="{FF2B5EF4-FFF2-40B4-BE49-F238E27FC236}">
                  <a16:creationId xmlns:a16="http://schemas.microsoft.com/office/drawing/2014/main" id="{7BDEE045-936B-6BAC-FB5F-14788F88F671}"/>
                </a:ext>
              </a:extLst>
            </p:cNvPr>
            <p:cNvSpPr/>
            <p:nvPr/>
          </p:nvSpPr>
          <p:spPr>
            <a:xfrm>
              <a:off x="721958" y="1600633"/>
              <a:ext cx="497779" cy="502281"/>
            </a:xfrm>
            <a:prstGeom prst="ellipse">
              <a:avLst/>
            </a:prstGeom>
            <a:solidFill>
              <a:sysClr val="window" lastClr="FFFFFF"/>
            </a:solid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pic>
          <p:nvPicPr>
            <p:cNvPr id="34" name="Graphic 33">
              <a:extLst>
                <a:ext uri="{FF2B5EF4-FFF2-40B4-BE49-F238E27FC236}">
                  <a16:creationId xmlns:a16="http://schemas.microsoft.com/office/drawing/2014/main" id="{DE276615-15A9-3B93-00CC-F3C24B997C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5669" y="1693714"/>
              <a:ext cx="310356" cy="310356"/>
            </a:xfrm>
            <a:prstGeom prst="rect">
              <a:avLst/>
            </a:prstGeom>
          </p:spPr>
        </p:pic>
      </p:grpSp>
      <p:grpSp>
        <p:nvGrpSpPr>
          <p:cNvPr id="7" name="Group 6">
            <a:extLst>
              <a:ext uri="{FF2B5EF4-FFF2-40B4-BE49-F238E27FC236}">
                <a16:creationId xmlns:a16="http://schemas.microsoft.com/office/drawing/2014/main" id="{FB8B497C-C3DB-1A77-F464-2A469ECC5858}"/>
              </a:ext>
            </a:extLst>
          </p:cNvPr>
          <p:cNvGrpSpPr/>
          <p:nvPr/>
        </p:nvGrpSpPr>
        <p:grpSpPr>
          <a:xfrm>
            <a:off x="357685" y="3853162"/>
            <a:ext cx="376092" cy="376092"/>
            <a:chOff x="317567" y="4012392"/>
            <a:chExt cx="435523" cy="435523"/>
          </a:xfrm>
          <a:solidFill>
            <a:schemeClr val="accent3"/>
          </a:solidFill>
        </p:grpSpPr>
        <p:sp>
          <p:nvSpPr>
            <p:cNvPr id="8" name="Oval 7">
              <a:extLst>
                <a:ext uri="{FF2B5EF4-FFF2-40B4-BE49-F238E27FC236}">
                  <a16:creationId xmlns:a16="http://schemas.microsoft.com/office/drawing/2014/main" id="{8A84BA65-837F-0631-5AC6-770F73AC68D7}"/>
                </a:ext>
              </a:extLst>
            </p:cNvPr>
            <p:cNvSpPr/>
            <p:nvPr/>
          </p:nvSpPr>
          <p:spPr bwMode="auto">
            <a:xfrm>
              <a:off x="317567" y="4012392"/>
              <a:ext cx="435523" cy="435523"/>
            </a:xfrm>
            <a:prstGeom prst="ellipse">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a typeface="ヒラギノ角ゴ Pro W3" pitchFamily="-64" charset="-128"/>
              </a:endParaRPr>
            </a:p>
          </p:txBody>
        </p:sp>
        <p:cxnSp>
          <p:nvCxnSpPr>
            <p:cNvPr id="10" name="Straight Arrow Connector 9">
              <a:extLst>
                <a:ext uri="{FF2B5EF4-FFF2-40B4-BE49-F238E27FC236}">
                  <a16:creationId xmlns:a16="http://schemas.microsoft.com/office/drawing/2014/main" id="{28B630B9-55E3-779A-4DCC-36A5B8FBEAB9}"/>
                </a:ext>
              </a:extLst>
            </p:cNvPr>
            <p:cNvCxnSpPr/>
            <p:nvPr/>
          </p:nvCxnSpPr>
          <p:spPr bwMode="auto">
            <a:xfrm>
              <a:off x="385959" y="4230154"/>
              <a:ext cx="298738" cy="5279"/>
            </a:xfrm>
            <a:prstGeom prst="straightConnector1">
              <a:avLst/>
            </a:prstGeom>
            <a:grpFill/>
            <a:ln w="5080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1061672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96017E-A1B9-387F-3F10-07050E5C2313}"/>
              </a:ext>
            </a:extLst>
          </p:cNvPr>
          <p:cNvSpPr>
            <a:spLocks noGrp="1"/>
          </p:cNvSpPr>
          <p:nvPr>
            <p:ph type="body" sz="quarter" idx="15"/>
          </p:nvPr>
        </p:nvSpPr>
        <p:spPr/>
        <p:txBody>
          <a:bodyPr/>
          <a:lstStyle/>
          <a:p>
            <a:r>
              <a:rPr lang="en-GB" dirty="0"/>
              <a:t>Compensation model</a:t>
            </a:r>
          </a:p>
        </p:txBody>
      </p:sp>
      <p:sp>
        <p:nvSpPr>
          <p:cNvPr id="3" name="Text Placeholder 2">
            <a:extLst>
              <a:ext uri="{FF2B5EF4-FFF2-40B4-BE49-F238E27FC236}">
                <a16:creationId xmlns:a16="http://schemas.microsoft.com/office/drawing/2014/main" id="{CB355837-C938-72BC-9AF4-C38D13419BEA}"/>
              </a:ext>
            </a:extLst>
          </p:cNvPr>
          <p:cNvSpPr>
            <a:spLocks noGrp="1"/>
          </p:cNvSpPr>
          <p:nvPr>
            <p:ph type="body" sz="quarter" idx="16"/>
          </p:nvPr>
        </p:nvSpPr>
        <p:spPr/>
        <p:txBody>
          <a:bodyPr/>
          <a:lstStyle/>
          <a:p>
            <a:r>
              <a:rPr lang="en-GB" dirty="0"/>
              <a:t>Subject to legislation</a:t>
            </a:r>
          </a:p>
        </p:txBody>
      </p:sp>
      <p:sp>
        <p:nvSpPr>
          <p:cNvPr id="11" name="Text Placeholder 10">
            <a:extLst>
              <a:ext uri="{FF2B5EF4-FFF2-40B4-BE49-F238E27FC236}">
                <a16:creationId xmlns:a16="http://schemas.microsoft.com/office/drawing/2014/main" id="{DF7F8F26-B6A4-DEE6-2F5D-6F5B69CA7F50}"/>
              </a:ext>
            </a:extLst>
          </p:cNvPr>
          <p:cNvSpPr>
            <a:spLocks noGrp="1"/>
          </p:cNvSpPr>
          <p:nvPr>
            <p:ph type="body" sz="quarter" idx="17"/>
          </p:nvPr>
        </p:nvSpPr>
        <p:spPr/>
        <p:txBody>
          <a:bodyPr>
            <a:normAutofit fontScale="92500" lnSpcReduction="10000"/>
          </a:bodyPr>
          <a:lstStyle/>
          <a:p>
            <a:r>
              <a:rPr lang="en-US" dirty="0"/>
              <a:t>5</a:t>
            </a:r>
            <a:endParaRPr lang="en-GB" dirty="0"/>
          </a:p>
        </p:txBody>
      </p:sp>
    </p:spTree>
    <p:extLst>
      <p:ext uri="{BB962C8B-B14F-4D97-AF65-F5344CB8AC3E}">
        <p14:creationId xmlns:p14="http://schemas.microsoft.com/office/powerpoint/2010/main" val="877107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ttangolo con angoli arrotondati 29">
            <a:extLst>
              <a:ext uri="{FF2B5EF4-FFF2-40B4-BE49-F238E27FC236}">
                <a16:creationId xmlns:a16="http://schemas.microsoft.com/office/drawing/2014/main" id="{D13218D2-2F0D-4863-B3C6-9BB387D38082}"/>
              </a:ext>
            </a:extLst>
          </p:cNvPr>
          <p:cNvSpPr/>
          <p:nvPr/>
        </p:nvSpPr>
        <p:spPr>
          <a:xfrm>
            <a:off x="392195" y="1136041"/>
            <a:ext cx="4179805" cy="1422898"/>
          </a:xfrm>
          <a:prstGeom prst="roundRect">
            <a:avLst>
              <a:gd name="adj" fmla="val 8652"/>
            </a:avLst>
          </a:prstGeom>
          <a:solidFill>
            <a:schemeClr val="bg1"/>
          </a:solidFill>
          <a:ln>
            <a:no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DE" dirty="0"/>
          </a:p>
        </p:txBody>
      </p:sp>
      <p:sp>
        <p:nvSpPr>
          <p:cNvPr id="14" name="Flowchart: Connector 13">
            <a:extLst>
              <a:ext uri="{FF2B5EF4-FFF2-40B4-BE49-F238E27FC236}">
                <a16:creationId xmlns:a16="http://schemas.microsoft.com/office/drawing/2014/main" id="{16691C0B-B2A8-BC23-49F8-5E198EE2A1FE}"/>
              </a:ext>
            </a:extLst>
          </p:cNvPr>
          <p:cNvSpPr/>
          <p:nvPr/>
        </p:nvSpPr>
        <p:spPr bwMode="auto">
          <a:xfrm>
            <a:off x="566297" y="1244086"/>
            <a:ext cx="1188000" cy="1188000"/>
          </a:xfrm>
          <a:prstGeom prst="flowChartConnector">
            <a:avLst/>
          </a:prstGeom>
          <a:solidFill>
            <a:schemeClr val="bg1"/>
          </a:solidFill>
          <a:ln w="2857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2" name="Title 1">
            <a:extLst>
              <a:ext uri="{FF2B5EF4-FFF2-40B4-BE49-F238E27FC236}">
                <a16:creationId xmlns:a16="http://schemas.microsoft.com/office/drawing/2014/main" id="{90D15F0D-0B5B-E7FC-ECB2-B6907F0A595D}"/>
              </a:ext>
            </a:extLst>
          </p:cNvPr>
          <p:cNvSpPr>
            <a:spLocks noGrp="1"/>
          </p:cNvSpPr>
          <p:nvPr>
            <p:ph type="title"/>
          </p:nvPr>
        </p:nvSpPr>
        <p:spPr>
          <a:xfrm>
            <a:off x="468313" y="-14131"/>
            <a:ext cx="7678841" cy="1045369"/>
          </a:xfrm>
        </p:spPr>
        <p:txBody>
          <a:bodyPr/>
          <a:lstStyle/>
          <a:p>
            <a:r>
              <a:rPr lang="en-GB" sz="1800" b="1" dirty="0">
                <a:solidFill>
                  <a:srgbClr val="003399"/>
                </a:solidFill>
              </a:rPr>
              <a:t>A fair and balanced compensation model* for digital euro </a:t>
            </a:r>
            <a:endParaRPr lang="en-GB" dirty="0"/>
          </a:p>
        </p:txBody>
      </p:sp>
      <p:sp>
        <p:nvSpPr>
          <p:cNvPr id="3" name="Slide Number Placeholder 2">
            <a:extLst>
              <a:ext uri="{FF2B5EF4-FFF2-40B4-BE49-F238E27FC236}">
                <a16:creationId xmlns:a16="http://schemas.microsoft.com/office/drawing/2014/main" id="{9B03D802-B013-AAB1-F8A0-D05C411FAF0B}"/>
              </a:ext>
            </a:extLst>
          </p:cNvPr>
          <p:cNvSpPr>
            <a:spLocks noGrp="1"/>
          </p:cNvSpPr>
          <p:nvPr>
            <p:ph type="sldNum" sz="quarter" idx="10"/>
          </p:nvPr>
        </p:nvSpPr>
        <p:spPr/>
        <p:txBody>
          <a:bodyPr/>
          <a:lstStyle/>
          <a:p>
            <a:pPr>
              <a:defRPr/>
            </a:pPr>
            <a:fld id="{44320B71-EC71-4A7E-8C8A-9C555B387A1C}" type="slidenum">
              <a:rPr lang="en-GB" smtClean="0"/>
              <a:pPr>
                <a:defRPr/>
              </a:pPr>
              <a:t>19</a:t>
            </a:fld>
            <a:endParaRPr lang="en-GB" dirty="0"/>
          </a:p>
        </p:txBody>
      </p:sp>
      <p:sp>
        <p:nvSpPr>
          <p:cNvPr id="50" name="Rettangolo con angoli arrotondati 29">
            <a:extLst>
              <a:ext uri="{FF2B5EF4-FFF2-40B4-BE49-F238E27FC236}">
                <a16:creationId xmlns:a16="http://schemas.microsoft.com/office/drawing/2014/main" id="{1EAD2F8A-C809-AFF8-F773-CA36FF4C0F49}"/>
              </a:ext>
            </a:extLst>
          </p:cNvPr>
          <p:cNvSpPr/>
          <p:nvPr/>
        </p:nvSpPr>
        <p:spPr>
          <a:xfrm>
            <a:off x="392195" y="3005658"/>
            <a:ext cx="4179805" cy="1422898"/>
          </a:xfrm>
          <a:prstGeom prst="roundRect">
            <a:avLst>
              <a:gd name="adj" fmla="val 8652"/>
            </a:avLst>
          </a:prstGeom>
          <a:solidFill>
            <a:schemeClr val="bg1"/>
          </a:solidFill>
          <a:ln>
            <a:no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DE" dirty="0"/>
          </a:p>
        </p:txBody>
      </p:sp>
      <p:sp>
        <p:nvSpPr>
          <p:cNvPr id="55" name="TextBox 54">
            <a:extLst>
              <a:ext uri="{FF2B5EF4-FFF2-40B4-BE49-F238E27FC236}">
                <a16:creationId xmlns:a16="http://schemas.microsoft.com/office/drawing/2014/main" id="{1581F402-5F0C-9B88-3B0A-03E4C0975444}"/>
              </a:ext>
            </a:extLst>
          </p:cNvPr>
          <p:cNvSpPr txBox="1"/>
          <p:nvPr/>
        </p:nvSpPr>
        <p:spPr>
          <a:xfrm>
            <a:off x="737826" y="1829419"/>
            <a:ext cx="844942" cy="430887"/>
          </a:xfrm>
          <a:prstGeom prst="rect">
            <a:avLst/>
          </a:prstGeom>
          <a:noFill/>
          <a:ln w="19050">
            <a:noFill/>
          </a:ln>
        </p:spPr>
        <p:txBody>
          <a:bodyPr wrap="square" rtlCol="0">
            <a:spAutoFit/>
          </a:bodyPr>
          <a:lstStyle/>
          <a:p>
            <a:pPr algn="ctr"/>
            <a:r>
              <a:rPr lang="en-GB" sz="1100" b="1" dirty="0">
                <a:solidFill>
                  <a:srgbClr val="003299"/>
                </a:solidFill>
              </a:rPr>
              <a:t>4-party model</a:t>
            </a:r>
          </a:p>
        </p:txBody>
      </p:sp>
      <p:sp>
        <p:nvSpPr>
          <p:cNvPr id="59" name="Flowchart: Connector 58">
            <a:extLst>
              <a:ext uri="{FF2B5EF4-FFF2-40B4-BE49-F238E27FC236}">
                <a16:creationId xmlns:a16="http://schemas.microsoft.com/office/drawing/2014/main" id="{EA35B78B-5E5F-11BE-8FF8-7B482323A2F3}"/>
              </a:ext>
            </a:extLst>
          </p:cNvPr>
          <p:cNvSpPr/>
          <p:nvPr/>
        </p:nvSpPr>
        <p:spPr bwMode="auto">
          <a:xfrm>
            <a:off x="566297" y="3124796"/>
            <a:ext cx="1188000" cy="1188000"/>
          </a:xfrm>
          <a:prstGeom prst="flowChartConnector">
            <a:avLst/>
          </a:prstGeom>
          <a:solidFill>
            <a:schemeClr val="bg1"/>
          </a:solidFill>
          <a:ln w="28575" cap="flat" cmpd="sng" algn="ctr">
            <a:solidFill>
              <a:schemeClr val="accent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60" name="TextBox 59">
            <a:extLst>
              <a:ext uri="{FF2B5EF4-FFF2-40B4-BE49-F238E27FC236}">
                <a16:creationId xmlns:a16="http://schemas.microsoft.com/office/drawing/2014/main" id="{3ECA03F3-D147-6853-7912-ADB6A2079501}"/>
              </a:ext>
            </a:extLst>
          </p:cNvPr>
          <p:cNvSpPr txBox="1"/>
          <p:nvPr/>
        </p:nvSpPr>
        <p:spPr>
          <a:xfrm>
            <a:off x="611600" y="3664108"/>
            <a:ext cx="1090082" cy="430887"/>
          </a:xfrm>
          <a:prstGeom prst="rect">
            <a:avLst/>
          </a:prstGeom>
          <a:noFill/>
        </p:spPr>
        <p:txBody>
          <a:bodyPr wrap="square" rtlCol="0">
            <a:spAutoFit/>
          </a:bodyPr>
          <a:lstStyle/>
          <a:p>
            <a:pPr algn="ctr"/>
            <a:r>
              <a:rPr lang="en-GB" sz="1100" b="1" dirty="0">
                <a:solidFill>
                  <a:srgbClr val="003299"/>
                </a:solidFill>
              </a:rPr>
              <a:t>Public good features</a:t>
            </a:r>
          </a:p>
        </p:txBody>
      </p:sp>
      <p:pic>
        <p:nvPicPr>
          <p:cNvPr id="61" name="Graphic 60" descr="Badge Follow with solid fill">
            <a:extLst>
              <a:ext uri="{FF2B5EF4-FFF2-40B4-BE49-F238E27FC236}">
                <a16:creationId xmlns:a16="http://schemas.microsoft.com/office/drawing/2014/main" id="{72FF467C-71FE-EC99-A12E-D177B112F3D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55143" y="2618721"/>
            <a:ext cx="333413" cy="333413"/>
          </a:xfrm>
          <a:prstGeom prst="rect">
            <a:avLst/>
          </a:prstGeom>
        </p:spPr>
      </p:pic>
      <p:grpSp>
        <p:nvGrpSpPr>
          <p:cNvPr id="62" name="Group 61">
            <a:extLst>
              <a:ext uri="{FF2B5EF4-FFF2-40B4-BE49-F238E27FC236}">
                <a16:creationId xmlns:a16="http://schemas.microsoft.com/office/drawing/2014/main" id="{98E2243B-0E90-65A8-619A-E022810462BC}"/>
              </a:ext>
            </a:extLst>
          </p:cNvPr>
          <p:cNvGrpSpPr/>
          <p:nvPr/>
        </p:nvGrpSpPr>
        <p:grpSpPr>
          <a:xfrm>
            <a:off x="1956977" y="3182758"/>
            <a:ext cx="2615022" cy="1070265"/>
            <a:chOff x="2041127" y="3222358"/>
            <a:chExt cx="2615022" cy="1070265"/>
          </a:xfrm>
        </p:grpSpPr>
        <p:sp>
          <p:nvSpPr>
            <p:cNvPr id="63" name="TextBox 62">
              <a:extLst>
                <a:ext uri="{FF2B5EF4-FFF2-40B4-BE49-F238E27FC236}">
                  <a16:creationId xmlns:a16="http://schemas.microsoft.com/office/drawing/2014/main" id="{6622AFEE-99E5-1E2F-6A68-8130E3FF1E25}"/>
                </a:ext>
              </a:extLst>
            </p:cNvPr>
            <p:cNvSpPr txBox="1"/>
            <p:nvPr/>
          </p:nvSpPr>
          <p:spPr>
            <a:xfrm>
              <a:off x="2196464" y="3222358"/>
              <a:ext cx="2459685" cy="261610"/>
            </a:xfrm>
            <a:prstGeom prst="rect">
              <a:avLst/>
            </a:prstGeom>
            <a:noFill/>
          </p:spPr>
          <p:txBody>
            <a:bodyPr wrap="square" numCol="1" rtlCol="0">
              <a:spAutoFit/>
            </a:bodyPr>
            <a:lstStyle/>
            <a:p>
              <a:r>
                <a:rPr lang="en-GB" sz="1100" dirty="0"/>
                <a:t>Wide </a:t>
              </a:r>
              <a:r>
                <a:rPr lang="en-GB" sz="1100" b="1" dirty="0"/>
                <a:t>usability</a:t>
              </a:r>
              <a:r>
                <a:rPr lang="en-GB" sz="1100" dirty="0"/>
                <a:t> across the euro area</a:t>
              </a:r>
            </a:p>
          </p:txBody>
        </p:sp>
        <p:sp>
          <p:nvSpPr>
            <p:cNvPr id="64" name="TextBox 63">
              <a:extLst>
                <a:ext uri="{FF2B5EF4-FFF2-40B4-BE49-F238E27FC236}">
                  <a16:creationId xmlns:a16="http://schemas.microsoft.com/office/drawing/2014/main" id="{0E235741-5266-D526-6C50-34A34B2229DF}"/>
                </a:ext>
              </a:extLst>
            </p:cNvPr>
            <p:cNvSpPr txBox="1"/>
            <p:nvPr/>
          </p:nvSpPr>
          <p:spPr>
            <a:xfrm>
              <a:off x="2195069" y="3488170"/>
              <a:ext cx="2266508" cy="261610"/>
            </a:xfrm>
            <a:prstGeom prst="rect">
              <a:avLst/>
            </a:prstGeom>
            <a:noFill/>
          </p:spPr>
          <p:txBody>
            <a:bodyPr wrap="square">
              <a:spAutoFit/>
            </a:bodyPr>
            <a:lstStyle/>
            <a:p>
              <a:r>
                <a:rPr lang="en-GB" sz="1100" b="1" dirty="0"/>
                <a:t>Free </a:t>
              </a:r>
              <a:r>
                <a:rPr lang="en-GB" sz="1100" dirty="0"/>
                <a:t>for basic use by individuals</a:t>
              </a:r>
            </a:p>
          </p:txBody>
        </p:sp>
        <p:sp>
          <p:nvSpPr>
            <p:cNvPr id="72" name="TextBox 71">
              <a:extLst>
                <a:ext uri="{FF2B5EF4-FFF2-40B4-BE49-F238E27FC236}">
                  <a16:creationId xmlns:a16="http://schemas.microsoft.com/office/drawing/2014/main" id="{B5D3FF5A-E2CA-0C60-ED99-2C7C35D77B6E}"/>
                </a:ext>
              </a:extLst>
            </p:cNvPr>
            <p:cNvSpPr txBox="1"/>
            <p:nvPr/>
          </p:nvSpPr>
          <p:spPr>
            <a:xfrm>
              <a:off x="2195069" y="3762156"/>
              <a:ext cx="2369787" cy="261610"/>
            </a:xfrm>
            <a:prstGeom prst="rect">
              <a:avLst/>
            </a:prstGeom>
            <a:noFill/>
          </p:spPr>
          <p:txBody>
            <a:bodyPr wrap="square">
              <a:spAutoFit/>
            </a:bodyPr>
            <a:lstStyle/>
            <a:p>
              <a:r>
                <a:rPr lang="en-GB" sz="1100" dirty="0" err="1"/>
                <a:t>Eurosystem</a:t>
              </a:r>
              <a:r>
                <a:rPr lang="en-GB" sz="1100" dirty="0"/>
                <a:t> bears its </a:t>
              </a:r>
              <a:r>
                <a:rPr lang="en-GB" sz="1100" b="1" dirty="0"/>
                <a:t>own costs</a:t>
              </a:r>
            </a:p>
          </p:txBody>
        </p:sp>
        <p:sp>
          <p:nvSpPr>
            <p:cNvPr id="73" name="TextBox 72">
              <a:extLst>
                <a:ext uri="{FF2B5EF4-FFF2-40B4-BE49-F238E27FC236}">
                  <a16:creationId xmlns:a16="http://schemas.microsoft.com/office/drawing/2014/main" id="{63B4046A-7245-7DB2-F0E3-F3304D451D67}"/>
                </a:ext>
              </a:extLst>
            </p:cNvPr>
            <p:cNvSpPr txBox="1"/>
            <p:nvPr/>
          </p:nvSpPr>
          <p:spPr>
            <a:xfrm>
              <a:off x="2195069" y="4031013"/>
              <a:ext cx="2369787" cy="261610"/>
            </a:xfrm>
            <a:prstGeom prst="rect">
              <a:avLst/>
            </a:prstGeom>
            <a:noFill/>
          </p:spPr>
          <p:txBody>
            <a:bodyPr wrap="square">
              <a:spAutoFit/>
            </a:bodyPr>
            <a:lstStyle/>
            <a:p>
              <a:r>
                <a:rPr lang="en-GB" sz="1100" b="1" dirty="0"/>
                <a:t>Safeguards for merchants</a:t>
              </a:r>
            </a:p>
          </p:txBody>
        </p:sp>
        <p:pic>
          <p:nvPicPr>
            <p:cNvPr id="74" name="Picture 73">
              <a:extLst>
                <a:ext uri="{FF2B5EF4-FFF2-40B4-BE49-F238E27FC236}">
                  <a16:creationId xmlns:a16="http://schemas.microsoft.com/office/drawing/2014/main" id="{59B33D26-0A3E-E60A-863C-FBCFA91FF09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2798" y="3275707"/>
              <a:ext cx="169587" cy="170303"/>
            </a:xfrm>
            <a:prstGeom prst="rect">
              <a:avLst/>
            </a:prstGeom>
            <a:noFill/>
            <a:ln>
              <a:noFill/>
            </a:ln>
          </p:spPr>
        </p:pic>
        <p:pic>
          <p:nvPicPr>
            <p:cNvPr id="75" name="Picture 74">
              <a:extLst>
                <a:ext uri="{FF2B5EF4-FFF2-40B4-BE49-F238E27FC236}">
                  <a16:creationId xmlns:a16="http://schemas.microsoft.com/office/drawing/2014/main" id="{C0426EAC-53D9-D173-0319-81E9C56D670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1127" y="3774687"/>
              <a:ext cx="175663" cy="201214"/>
            </a:xfrm>
            <a:prstGeom prst="rect">
              <a:avLst/>
            </a:prstGeom>
            <a:noFill/>
            <a:ln>
              <a:noFill/>
            </a:ln>
          </p:spPr>
        </p:pic>
        <p:pic>
          <p:nvPicPr>
            <p:cNvPr id="76" name="Picture 75">
              <a:extLst>
                <a:ext uri="{FF2B5EF4-FFF2-40B4-BE49-F238E27FC236}">
                  <a16:creationId xmlns:a16="http://schemas.microsoft.com/office/drawing/2014/main" id="{3B01F911-4876-57C2-E386-469C5D83E6A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7419" y="3530229"/>
              <a:ext cx="80303" cy="170303"/>
            </a:xfrm>
            <a:prstGeom prst="rect">
              <a:avLst/>
            </a:prstGeom>
            <a:noFill/>
            <a:ln>
              <a:noFill/>
            </a:ln>
          </p:spPr>
        </p:pic>
        <p:pic>
          <p:nvPicPr>
            <p:cNvPr id="77" name="Picture 76">
              <a:extLst>
                <a:ext uri="{FF2B5EF4-FFF2-40B4-BE49-F238E27FC236}">
                  <a16:creationId xmlns:a16="http://schemas.microsoft.com/office/drawing/2014/main" id="{27FC425F-1702-76B8-4B6C-93F36357DEB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65920" y="4089861"/>
              <a:ext cx="126075" cy="163007"/>
            </a:xfrm>
            <a:prstGeom prst="rect">
              <a:avLst/>
            </a:prstGeom>
            <a:noFill/>
            <a:ln>
              <a:noFill/>
            </a:ln>
          </p:spPr>
        </p:pic>
      </p:grpSp>
      <p:grpSp>
        <p:nvGrpSpPr>
          <p:cNvPr id="78" name="Group 77">
            <a:extLst>
              <a:ext uri="{FF2B5EF4-FFF2-40B4-BE49-F238E27FC236}">
                <a16:creationId xmlns:a16="http://schemas.microsoft.com/office/drawing/2014/main" id="{68E824DC-4931-083D-8148-AF1767763278}"/>
              </a:ext>
            </a:extLst>
          </p:cNvPr>
          <p:cNvGrpSpPr/>
          <p:nvPr/>
        </p:nvGrpSpPr>
        <p:grpSpPr>
          <a:xfrm>
            <a:off x="2100755" y="1182936"/>
            <a:ext cx="1993566" cy="1329044"/>
            <a:chOff x="2100755" y="1184219"/>
            <a:chExt cx="2137397" cy="1424931"/>
          </a:xfrm>
        </p:grpSpPr>
        <p:graphicFrame>
          <p:nvGraphicFramePr>
            <p:cNvPr id="79" name="Diagram 78">
              <a:extLst>
                <a:ext uri="{FF2B5EF4-FFF2-40B4-BE49-F238E27FC236}">
                  <a16:creationId xmlns:a16="http://schemas.microsoft.com/office/drawing/2014/main" id="{A15AF6CA-0F3A-5667-AD87-A9476522C9AC}"/>
                </a:ext>
              </a:extLst>
            </p:cNvPr>
            <p:cNvGraphicFramePr/>
            <p:nvPr/>
          </p:nvGraphicFramePr>
          <p:xfrm>
            <a:off x="2100755" y="1184219"/>
            <a:ext cx="2137397" cy="14249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0" name="TextBox 79">
              <a:extLst>
                <a:ext uri="{FF2B5EF4-FFF2-40B4-BE49-F238E27FC236}">
                  <a16:creationId xmlns:a16="http://schemas.microsoft.com/office/drawing/2014/main" id="{17C20DB5-C7D0-277B-1826-75C5D073B864}"/>
                </a:ext>
              </a:extLst>
            </p:cNvPr>
            <p:cNvSpPr txBox="1"/>
            <p:nvPr/>
          </p:nvSpPr>
          <p:spPr>
            <a:xfrm>
              <a:off x="2262737" y="1389597"/>
              <a:ext cx="906716" cy="280484"/>
            </a:xfrm>
            <a:prstGeom prst="rect">
              <a:avLst/>
            </a:prstGeom>
            <a:noFill/>
          </p:spPr>
          <p:txBody>
            <a:bodyPr wrap="square" rtlCol="0">
              <a:spAutoFit/>
            </a:bodyPr>
            <a:lstStyle/>
            <a:p>
              <a:pPr algn="ctr"/>
              <a:r>
                <a:rPr lang="en-GB" sz="1100" dirty="0"/>
                <a:t>Consumer</a:t>
              </a:r>
            </a:p>
          </p:txBody>
        </p:sp>
        <p:sp>
          <p:nvSpPr>
            <p:cNvPr id="81" name="TextBox 80">
              <a:extLst>
                <a:ext uri="{FF2B5EF4-FFF2-40B4-BE49-F238E27FC236}">
                  <a16:creationId xmlns:a16="http://schemas.microsoft.com/office/drawing/2014/main" id="{415F7FB0-DAC8-2E93-8E94-AAC912899BF2}"/>
                </a:ext>
              </a:extLst>
            </p:cNvPr>
            <p:cNvSpPr txBox="1"/>
            <p:nvPr/>
          </p:nvSpPr>
          <p:spPr>
            <a:xfrm>
              <a:off x="3308384" y="1391734"/>
              <a:ext cx="906716" cy="261610"/>
            </a:xfrm>
            <a:prstGeom prst="rect">
              <a:avLst/>
            </a:prstGeom>
            <a:noFill/>
          </p:spPr>
          <p:txBody>
            <a:bodyPr wrap="square" rtlCol="0">
              <a:spAutoFit/>
            </a:bodyPr>
            <a:lstStyle/>
            <a:p>
              <a:r>
                <a:rPr lang="en-GB" sz="1100" dirty="0"/>
                <a:t>Merchant</a:t>
              </a:r>
            </a:p>
          </p:txBody>
        </p:sp>
        <p:sp>
          <p:nvSpPr>
            <p:cNvPr id="82" name="TextBox 81">
              <a:extLst>
                <a:ext uri="{FF2B5EF4-FFF2-40B4-BE49-F238E27FC236}">
                  <a16:creationId xmlns:a16="http://schemas.microsoft.com/office/drawing/2014/main" id="{2DEF1089-ABF9-53C0-35B0-997626DD8163}"/>
                </a:ext>
              </a:extLst>
            </p:cNvPr>
            <p:cNvSpPr txBox="1"/>
            <p:nvPr/>
          </p:nvSpPr>
          <p:spPr>
            <a:xfrm>
              <a:off x="3226460" y="2062677"/>
              <a:ext cx="906716" cy="430887"/>
            </a:xfrm>
            <a:prstGeom prst="rect">
              <a:avLst/>
            </a:prstGeom>
            <a:noFill/>
          </p:spPr>
          <p:txBody>
            <a:bodyPr wrap="square" rtlCol="0">
              <a:spAutoFit/>
            </a:bodyPr>
            <a:lstStyle/>
            <a:p>
              <a:pPr algn="ctr"/>
              <a:r>
                <a:rPr lang="en-GB" sz="1100" dirty="0"/>
                <a:t>Acquiring bank</a:t>
              </a:r>
            </a:p>
          </p:txBody>
        </p:sp>
        <p:sp>
          <p:nvSpPr>
            <p:cNvPr id="83" name="TextBox 82">
              <a:extLst>
                <a:ext uri="{FF2B5EF4-FFF2-40B4-BE49-F238E27FC236}">
                  <a16:creationId xmlns:a16="http://schemas.microsoft.com/office/drawing/2014/main" id="{12C8B977-BB09-93A1-7F26-80726A116082}"/>
                </a:ext>
              </a:extLst>
            </p:cNvPr>
            <p:cNvSpPr txBox="1"/>
            <p:nvPr/>
          </p:nvSpPr>
          <p:spPr>
            <a:xfrm>
              <a:off x="2324209" y="2091318"/>
              <a:ext cx="906716" cy="430887"/>
            </a:xfrm>
            <a:prstGeom prst="rect">
              <a:avLst/>
            </a:prstGeom>
            <a:noFill/>
          </p:spPr>
          <p:txBody>
            <a:bodyPr wrap="square" rtlCol="0">
              <a:spAutoFit/>
            </a:bodyPr>
            <a:lstStyle/>
            <a:p>
              <a:pPr algn="ctr"/>
              <a:r>
                <a:rPr lang="en-GB" sz="1100" dirty="0"/>
                <a:t>Issuing bank</a:t>
              </a:r>
            </a:p>
          </p:txBody>
        </p:sp>
      </p:grpSp>
      <p:sp>
        <p:nvSpPr>
          <p:cNvPr id="87" name="Freeform 5">
            <a:extLst>
              <a:ext uri="{FF2B5EF4-FFF2-40B4-BE49-F238E27FC236}">
                <a16:creationId xmlns:a16="http://schemas.microsoft.com/office/drawing/2014/main" id="{3EEAC89E-DADE-1341-B6F8-A82AD93AED07}"/>
              </a:ext>
            </a:extLst>
          </p:cNvPr>
          <p:cNvSpPr>
            <a:spLocks noEditPoints="1"/>
          </p:cNvSpPr>
          <p:nvPr/>
        </p:nvSpPr>
        <p:spPr bwMode="auto">
          <a:xfrm>
            <a:off x="1054465" y="1448491"/>
            <a:ext cx="243622" cy="313897"/>
          </a:xfrm>
          <a:custGeom>
            <a:avLst/>
            <a:gdLst>
              <a:gd name="T0" fmla="*/ 607 w 1718"/>
              <a:gd name="T1" fmla="*/ 243 h 2214"/>
              <a:gd name="T2" fmla="*/ 598 w 1718"/>
              <a:gd name="T3" fmla="*/ 242 h 2214"/>
              <a:gd name="T4" fmla="*/ 423 w 1718"/>
              <a:gd name="T5" fmla="*/ 31 h 2214"/>
              <a:gd name="T6" fmla="*/ 192 w 1718"/>
              <a:gd name="T7" fmla="*/ 995 h 2214"/>
              <a:gd name="T8" fmla="*/ 198 w 1718"/>
              <a:gd name="T9" fmla="*/ 1003 h 2214"/>
              <a:gd name="T10" fmla="*/ 1192 w 1718"/>
              <a:gd name="T11" fmla="*/ 998 h 2214"/>
              <a:gd name="T12" fmla="*/ 1025 w 1718"/>
              <a:gd name="T13" fmla="*/ 784 h 2214"/>
              <a:gd name="T14" fmla="*/ 1026 w 1718"/>
              <a:gd name="T15" fmla="*/ 775 h 2214"/>
              <a:gd name="T16" fmla="*/ 1703 w 1718"/>
              <a:gd name="T17" fmla="*/ 935 h 2214"/>
              <a:gd name="T18" fmla="*/ 1717 w 1718"/>
              <a:gd name="T19" fmla="*/ 934 h 2214"/>
              <a:gd name="T20" fmla="*/ 1534 w 1718"/>
              <a:gd name="T21" fmla="*/ 503 h 2214"/>
              <a:gd name="T22" fmla="*/ 939 w 1718"/>
              <a:gd name="T23" fmla="*/ 674 h 2214"/>
              <a:gd name="T24" fmla="*/ 838 w 1718"/>
              <a:gd name="T25" fmla="*/ 761 h 2214"/>
              <a:gd name="T26" fmla="*/ 917 w 1718"/>
              <a:gd name="T27" fmla="*/ 861 h 2214"/>
              <a:gd name="T28" fmla="*/ 912 w 1718"/>
              <a:gd name="T29" fmla="*/ 872 h 2214"/>
              <a:gd name="T30" fmla="*/ 359 w 1718"/>
              <a:gd name="T31" fmla="*/ 865 h 2214"/>
              <a:gd name="T32" fmla="*/ 486 w 1718"/>
              <a:gd name="T33" fmla="*/ 332 h 2214"/>
              <a:gd name="T34" fmla="*/ 498 w 1718"/>
              <a:gd name="T35" fmla="*/ 329 h 2214"/>
              <a:gd name="T36" fmla="*/ 585 w 1718"/>
              <a:gd name="T37" fmla="*/ 429 h 2214"/>
              <a:gd name="T38" fmla="*/ 684 w 1718"/>
              <a:gd name="T39" fmla="*/ 351 h 2214"/>
              <a:gd name="T40" fmla="*/ 1411 w 1718"/>
              <a:gd name="T41" fmla="*/ 213 h 2214"/>
              <a:gd name="T42" fmla="*/ 1538 w 1718"/>
              <a:gd name="T43" fmla="*/ 504 h 2214"/>
              <a:gd name="T44" fmla="*/ 1520 w 1718"/>
              <a:gd name="T45" fmla="*/ 1210 h 2214"/>
              <a:gd name="T46" fmla="*/ 526 w 1718"/>
              <a:gd name="T47" fmla="*/ 1216 h 2214"/>
              <a:gd name="T48" fmla="*/ 693 w 1718"/>
              <a:gd name="T49" fmla="*/ 1430 h 2214"/>
              <a:gd name="T50" fmla="*/ 692 w 1718"/>
              <a:gd name="T51" fmla="*/ 1439 h 2214"/>
              <a:gd name="T52" fmla="*/ 15 w 1718"/>
              <a:gd name="T53" fmla="*/ 1279 h 2214"/>
              <a:gd name="T54" fmla="*/ 1 w 1718"/>
              <a:gd name="T55" fmla="*/ 1280 h 2214"/>
              <a:gd name="T56" fmla="*/ 1111 w 1718"/>
              <a:gd name="T57" fmla="*/ 1971 h 2214"/>
              <a:gd name="T58" fmla="*/ 1285 w 1718"/>
              <a:gd name="T59" fmla="*/ 2182 h 2214"/>
              <a:gd name="T60" fmla="*/ 1297 w 1718"/>
              <a:gd name="T61" fmla="*/ 2180 h 2214"/>
              <a:gd name="T62" fmla="*/ 1522 w 1718"/>
              <a:gd name="T63" fmla="*/ 1211 h 2214"/>
              <a:gd name="T64" fmla="*/ 1358 w 1718"/>
              <a:gd name="T65" fmla="*/ 1351 h 2214"/>
              <a:gd name="T66" fmla="*/ 1223 w 1718"/>
              <a:gd name="T67" fmla="*/ 1887 h 2214"/>
              <a:gd name="T68" fmla="*/ 1142 w 1718"/>
              <a:gd name="T69" fmla="*/ 1786 h 2214"/>
              <a:gd name="T70" fmla="*/ 1133 w 1718"/>
              <a:gd name="T71" fmla="*/ 1785 h 2214"/>
              <a:gd name="T72" fmla="*/ 508 w 1718"/>
              <a:gd name="T73" fmla="*/ 2082 h 2214"/>
              <a:gd name="T74" fmla="*/ 175 w 1718"/>
              <a:gd name="T75" fmla="*/ 1719 h 2214"/>
              <a:gd name="T76" fmla="*/ 184 w 1718"/>
              <a:gd name="T77" fmla="*/ 1711 h 2214"/>
              <a:gd name="T78" fmla="*/ 779 w 1718"/>
              <a:gd name="T79" fmla="*/ 1540 h 2214"/>
              <a:gd name="T80" fmla="*/ 880 w 1718"/>
              <a:gd name="T81" fmla="*/ 1453 h 2214"/>
              <a:gd name="T82" fmla="*/ 801 w 1718"/>
              <a:gd name="T83" fmla="*/ 1353 h 2214"/>
              <a:gd name="T84" fmla="*/ 806 w 1718"/>
              <a:gd name="T85" fmla="*/ 1342 h 2214"/>
              <a:gd name="T86" fmla="*/ 1359 w 1718"/>
              <a:gd name="T87" fmla="*/ 1349 h 2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18" h="2214">
                <a:moveTo>
                  <a:pt x="1210" y="0"/>
                </a:moveTo>
                <a:cubicBezTo>
                  <a:pt x="937" y="0"/>
                  <a:pt x="648" y="212"/>
                  <a:pt x="607" y="243"/>
                </a:cubicBezTo>
                <a:cubicBezTo>
                  <a:pt x="604" y="245"/>
                  <a:pt x="600" y="245"/>
                  <a:pt x="598" y="242"/>
                </a:cubicBezTo>
                <a:cubicBezTo>
                  <a:pt x="598" y="242"/>
                  <a:pt x="598" y="242"/>
                  <a:pt x="598" y="242"/>
                </a:cubicBezTo>
                <a:cubicBezTo>
                  <a:pt x="433" y="32"/>
                  <a:pt x="433" y="32"/>
                  <a:pt x="433" y="32"/>
                </a:cubicBezTo>
                <a:cubicBezTo>
                  <a:pt x="430" y="29"/>
                  <a:pt x="426" y="28"/>
                  <a:pt x="423" y="31"/>
                </a:cubicBezTo>
                <a:cubicBezTo>
                  <a:pt x="422" y="31"/>
                  <a:pt x="421" y="33"/>
                  <a:pt x="421" y="34"/>
                </a:cubicBezTo>
                <a:cubicBezTo>
                  <a:pt x="192" y="995"/>
                  <a:pt x="192" y="995"/>
                  <a:pt x="192" y="995"/>
                </a:cubicBezTo>
                <a:cubicBezTo>
                  <a:pt x="191" y="999"/>
                  <a:pt x="193" y="1002"/>
                  <a:pt x="196" y="1003"/>
                </a:cubicBezTo>
                <a:cubicBezTo>
                  <a:pt x="197" y="1003"/>
                  <a:pt x="197" y="1003"/>
                  <a:pt x="198" y="1003"/>
                </a:cubicBezTo>
                <a:cubicBezTo>
                  <a:pt x="1185" y="1005"/>
                  <a:pt x="1185" y="1005"/>
                  <a:pt x="1185" y="1005"/>
                </a:cubicBezTo>
                <a:cubicBezTo>
                  <a:pt x="1189" y="1005"/>
                  <a:pt x="1192" y="1002"/>
                  <a:pt x="1192" y="998"/>
                </a:cubicBezTo>
                <a:cubicBezTo>
                  <a:pt x="1192" y="997"/>
                  <a:pt x="1191" y="996"/>
                  <a:pt x="1190" y="994"/>
                </a:cubicBezTo>
                <a:cubicBezTo>
                  <a:pt x="1025" y="784"/>
                  <a:pt x="1025" y="784"/>
                  <a:pt x="1025" y="784"/>
                </a:cubicBezTo>
                <a:cubicBezTo>
                  <a:pt x="1023" y="781"/>
                  <a:pt x="1023" y="777"/>
                  <a:pt x="1026" y="775"/>
                </a:cubicBezTo>
                <a:cubicBezTo>
                  <a:pt x="1026" y="775"/>
                  <a:pt x="1026" y="775"/>
                  <a:pt x="1026" y="775"/>
                </a:cubicBezTo>
                <a:cubicBezTo>
                  <a:pt x="1060" y="750"/>
                  <a:pt x="1242" y="618"/>
                  <a:pt x="1412" y="618"/>
                </a:cubicBezTo>
                <a:cubicBezTo>
                  <a:pt x="1539" y="618"/>
                  <a:pt x="1658" y="691"/>
                  <a:pt x="1703" y="935"/>
                </a:cubicBezTo>
                <a:cubicBezTo>
                  <a:pt x="1704" y="939"/>
                  <a:pt x="1708" y="941"/>
                  <a:pt x="1711" y="941"/>
                </a:cubicBezTo>
                <a:cubicBezTo>
                  <a:pt x="1714" y="940"/>
                  <a:pt x="1716" y="937"/>
                  <a:pt x="1717" y="934"/>
                </a:cubicBezTo>
                <a:cubicBezTo>
                  <a:pt x="1718" y="195"/>
                  <a:pt x="1472" y="0"/>
                  <a:pt x="1210" y="0"/>
                </a:cubicBezTo>
                <a:close/>
                <a:moveTo>
                  <a:pt x="1534" y="503"/>
                </a:moveTo>
                <a:cubicBezTo>
                  <a:pt x="1495" y="492"/>
                  <a:pt x="1454" y="486"/>
                  <a:pt x="1412" y="486"/>
                </a:cubicBezTo>
                <a:cubicBezTo>
                  <a:pt x="1185" y="486"/>
                  <a:pt x="963" y="655"/>
                  <a:pt x="939" y="674"/>
                </a:cubicBezTo>
                <a:cubicBezTo>
                  <a:pt x="839" y="753"/>
                  <a:pt x="839" y="753"/>
                  <a:pt x="839" y="753"/>
                </a:cubicBezTo>
                <a:cubicBezTo>
                  <a:pt x="837" y="755"/>
                  <a:pt x="836" y="759"/>
                  <a:pt x="838" y="761"/>
                </a:cubicBezTo>
                <a:cubicBezTo>
                  <a:pt x="838" y="761"/>
                  <a:pt x="838" y="761"/>
                  <a:pt x="838" y="761"/>
                </a:cubicBezTo>
                <a:cubicBezTo>
                  <a:pt x="917" y="861"/>
                  <a:pt x="917" y="861"/>
                  <a:pt x="917" y="861"/>
                </a:cubicBezTo>
                <a:cubicBezTo>
                  <a:pt x="919" y="864"/>
                  <a:pt x="919" y="868"/>
                  <a:pt x="916" y="870"/>
                </a:cubicBezTo>
                <a:cubicBezTo>
                  <a:pt x="915" y="871"/>
                  <a:pt x="913" y="872"/>
                  <a:pt x="912" y="872"/>
                </a:cubicBezTo>
                <a:cubicBezTo>
                  <a:pt x="366" y="871"/>
                  <a:pt x="366" y="871"/>
                  <a:pt x="366" y="871"/>
                </a:cubicBezTo>
                <a:cubicBezTo>
                  <a:pt x="362" y="871"/>
                  <a:pt x="359" y="868"/>
                  <a:pt x="359" y="865"/>
                </a:cubicBezTo>
                <a:cubicBezTo>
                  <a:pt x="359" y="864"/>
                  <a:pt x="359" y="864"/>
                  <a:pt x="360" y="863"/>
                </a:cubicBezTo>
                <a:cubicBezTo>
                  <a:pt x="486" y="332"/>
                  <a:pt x="486" y="332"/>
                  <a:pt x="486" y="332"/>
                </a:cubicBezTo>
                <a:cubicBezTo>
                  <a:pt x="487" y="328"/>
                  <a:pt x="491" y="326"/>
                  <a:pt x="495" y="327"/>
                </a:cubicBezTo>
                <a:cubicBezTo>
                  <a:pt x="496" y="327"/>
                  <a:pt x="497" y="328"/>
                  <a:pt x="498" y="329"/>
                </a:cubicBezTo>
                <a:cubicBezTo>
                  <a:pt x="576" y="428"/>
                  <a:pt x="576" y="428"/>
                  <a:pt x="576" y="428"/>
                </a:cubicBezTo>
                <a:cubicBezTo>
                  <a:pt x="578" y="431"/>
                  <a:pt x="582" y="431"/>
                  <a:pt x="585" y="429"/>
                </a:cubicBezTo>
                <a:cubicBezTo>
                  <a:pt x="585" y="429"/>
                  <a:pt x="585" y="429"/>
                  <a:pt x="585" y="429"/>
                </a:cubicBezTo>
                <a:cubicBezTo>
                  <a:pt x="684" y="351"/>
                  <a:pt x="684" y="351"/>
                  <a:pt x="684" y="351"/>
                </a:cubicBezTo>
                <a:cubicBezTo>
                  <a:pt x="762" y="290"/>
                  <a:pt x="1008" y="132"/>
                  <a:pt x="1210" y="132"/>
                </a:cubicBezTo>
                <a:cubicBezTo>
                  <a:pt x="1293" y="132"/>
                  <a:pt x="1358" y="159"/>
                  <a:pt x="1411" y="213"/>
                </a:cubicBezTo>
                <a:cubicBezTo>
                  <a:pt x="1458" y="261"/>
                  <a:pt x="1509" y="346"/>
                  <a:pt x="1543" y="495"/>
                </a:cubicBezTo>
                <a:cubicBezTo>
                  <a:pt x="1544" y="499"/>
                  <a:pt x="1542" y="503"/>
                  <a:pt x="1538" y="504"/>
                </a:cubicBezTo>
                <a:cubicBezTo>
                  <a:pt x="1537" y="504"/>
                  <a:pt x="1536" y="504"/>
                  <a:pt x="1534" y="503"/>
                </a:cubicBezTo>
                <a:close/>
                <a:moveTo>
                  <a:pt x="1520" y="1210"/>
                </a:moveTo>
                <a:cubicBezTo>
                  <a:pt x="533" y="1209"/>
                  <a:pt x="533" y="1209"/>
                  <a:pt x="533" y="1209"/>
                </a:cubicBezTo>
                <a:cubicBezTo>
                  <a:pt x="529" y="1209"/>
                  <a:pt x="526" y="1212"/>
                  <a:pt x="526" y="1216"/>
                </a:cubicBezTo>
                <a:cubicBezTo>
                  <a:pt x="526" y="1217"/>
                  <a:pt x="527" y="1218"/>
                  <a:pt x="528" y="1220"/>
                </a:cubicBezTo>
                <a:cubicBezTo>
                  <a:pt x="693" y="1430"/>
                  <a:pt x="693" y="1430"/>
                  <a:pt x="693" y="1430"/>
                </a:cubicBezTo>
                <a:cubicBezTo>
                  <a:pt x="695" y="1433"/>
                  <a:pt x="695" y="1437"/>
                  <a:pt x="692" y="1439"/>
                </a:cubicBezTo>
                <a:cubicBezTo>
                  <a:pt x="692" y="1439"/>
                  <a:pt x="692" y="1439"/>
                  <a:pt x="692" y="1439"/>
                </a:cubicBezTo>
                <a:cubicBezTo>
                  <a:pt x="658" y="1464"/>
                  <a:pt x="476" y="1596"/>
                  <a:pt x="306" y="1596"/>
                </a:cubicBezTo>
                <a:cubicBezTo>
                  <a:pt x="179" y="1596"/>
                  <a:pt x="60" y="1523"/>
                  <a:pt x="15" y="1279"/>
                </a:cubicBezTo>
                <a:cubicBezTo>
                  <a:pt x="14" y="1275"/>
                  <a:pt x="10" y="1273"/>
                  <a:pt x="7" y="1273"/>
                </a:cubicBezTo>
                <a:cubicBezTo>
                  <a:pt x="4" y="1274"/>
                  <a:pt x="1" y="1277"/>
                  <a:pt x="1" y="1280"/>
                </a:cubicBezTo>
                <a:cubicBezTo>
                  <a:pt x="0" y="2019"/>
                  <a:pt x="246" y="2214"/>
                  <a:pt x="508" y="2214"/>
                </a:cubicBezTo>
                <a:cubicBezTo>
                  <a:pt x="781" y="2214"/>
                  <a:pt x="1070" y="2002"/>
                  <a:pt x="1111" y="1971"/>
                </a:cubicBezTo>
                <a:cubicBezTo>
                  <a:pt x="1114" y="1969"/>
                  <a:pt x="1118" y="1969"/>
                  <a:pt x="1120" y="1972"/>
                </a:cubicBezTo>
                <a:cubicBezTo>
                  <a:pt x="1285" y="2182"/>
                  <a:pt x="1285" y="2182"/>
                  <a:pt x="1285" y="2182"/>
                </a:cubicBezTo>
                <a:cubicBezTo>
                  <a:pt x="1288" y="2185"/>
                  <a:pt x="1292" y="2186"/>
                  <a:pt x="1295" y="2183"/>
                </a:cubicBezTo>
                <a:cubicBezTo>
                  <a:pt x="1296" y="2183"/>
                  <a:pt x="1297" y="2181"/>
                  <a:pt x="1297" y="2180"/>
                </a:cubicBezTo>
                <a:cubicBezTo>
                  <a:pt x="1527" y="1219"/>
                  <a:pt x="1527" y="1219"/>
                  <a:pt x="1527" y="1219"/>
                </a:cubicBezTo>
                <a:cubicBezTo>
                  <a:pt x="1527" y="1215"/>
                  <a:pt x="1525" y="1211"/>
                  <a:pt x="1522" y="1211"/>
                </a:cubicBezTo>
                <a:cubicBezTo>
                  <a:pt x="1521" y="1211"/>
                  <a:pt x="1521" y="1210"/>
                  <a:pt x="1520" y="1210"/>
                </a:cubicBezTo>
                <a:close/>
                <a:moveTo>
                  <a:pt x="1358" y="1351"/>
                </a:moveTo>
                <a:cubicBezTo>
                  <a:pt x="1232" y="1882"/>
                  <a:pt x="1232" y="1882"/>
                  <a:pt x="1232" y="1882"/>
                </a:cubicBezTo>
                <a:cubicBezTo>
                  <a:pt x="1231" y="1886"/>
                  <a:pt x="1227" y="1888"/>
                  <a:pt x="1223" y="1887"/>
                </a:cubicBezTo>
                <a:cubicBezTo>
                  <a:pt x="1222" y="1887"/>
                  <a:pt x="1221" y="1886"/>
                  <a:pt x="1220" y="1884"/>
                </a:cubicBezTo>
                <a:cubicBezTo>
                  <a:pt x="1142" y="1786"/>
                  <a:pt x="1142" y="1786"/>
                  <a:pt x="1142" y="1786"/>
                </a:cubicBezTo>
                <a:cubicBezTo>
                  <a:pt x="1140" y="1783"/>
                  <a:pt x="1136" y="1783"/>
                  <a:pt x="1133" y="1785"/>
                </a:cubicBezTo>
                <a:cubicBezTo>
                  <a:pt x="1133" y="1785"/>
                  <a:pt x="1133" y="1785"/>
                  <a:pt x="1133" y="1785"/>
                </a:cubicBezTo>
                <a:cubicBezTo>
                  <a:pt x="1034" y="1863"/>
                  <a:pt x="1034" y="1863"/>
                  <a:pt x="1034" y="1863"/>
                </a:cubicBezTo>
                <a:cubicBezTo>
                  <a:pt x="956" y="1924"/>
                  <a:pt x="710" y="2082"/>
                  <a:pt x="508" y="2082"/>
                </a:cubicBezTo>
                <a:cubicBezTo>
                  <a:pt x="425" y="2082"/>
                  <a:pt x="360" y="2055"/>
                  <a:pt x="307" y="2001"/>
                </a:cubicBezTo>
                <a:cubicBezTo>
                  <a:pt x="260" y="1953"/>
                  <a:pt x="209" y="1868"/>
                  <a:pt x="175" y="1719"/>
                </a:cubicBezTo>
                <a:cubicBezTo>
                  <a:pt x="174" y="1715"/>
                  <a:pt x="176" y="1711"/>
                  <a:pt x="180" y="1710"/>
                </a:cubicBezTo>
                <a:cubicBezTo>
                  <a:pt x="181" y="1710"/>
                  <a:pt x="182" y="1710"/>
                  <a:pt x="184" y="1711"/>
                </a:cubicBezTo>
                <a:cubicBezTo>
                  <a:pt x="223" y="1722"/>
                  <a:pt x="264" y="1728"/>
                  <a:pt x="306" y="1728"/>
                </a:cubicBezTo>
                <a:cubicBezTo>
                  <a:pt x="533" y="1728"/>
                  <a:pt x="755" y="1559"/>
                  <a:pt x="779" y="1540"/>
                </a:cubicBezTo>
                <a:cubicBezTo>
                  <a:pt x="879" y="1461"/>
                  <a:pt x="879" y="1461"/>
                  <a:pt x="879" y="1461"/>
                </a:cubicBezTo>
                <a:cubicBezTo>
                  <a:pt x="881" y="1459"/>
                  <a:pt x="882" y="1455"/>
                  <a:pt x="880" y="1453"/>
                </a:cubicBezTo>
                <a:cubicBezTo>
                  <a:pt x="880" y="1453"/>
                  <a:pt x="880" y="1453"/>
                  <a:pt x="880" y="1453"/>
                </a:cubicBezTo>
                <a:cubicBezTo>
                  <a:pt x="801" y="1353"/>
                  <a:pt x="801" y="1353"/>
                  <a:pt x="801" y="1353"/>
                </a:cubicBezTo>
                <a:cubicBezTo>
                  <a:pt x="799" y="1350"/>
                  <a:pt x="799" y="1346"/>
                  <a:pt x="802" y="1344"/>
                </a:cubicBezTo>
                <a:cubicBezTo>
                  <a:pt x="803" y="1343"/>
                  <a:pt x="805" y="1342"/>
                  <a:pt x="806" y="1342"/>
                </a:cubicBezTo>
                <a:cubicBezTo>
                  <a:pt x="1352" y="1343"/>
                  <a:pt x="1352" y="1343"/>
                  <a:pt x="1352" y="1343"/>
                </a:cubicBezTo>
                <a:cubicBezTo>
                  <a:pt x="1356" y="1343"/>
                  <a:pt x="1359" y="1346"/>
                  <a:pt x="1359" y="1349"/>
                </a:cubicBezTo>
                <a:cubicBezTo>
                  <a:pt x="1359" y="1350"/>
                  <a:pt x="1359" y="1350"/>
                  <a:pt x="1358" y="135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88" name="Group 8">
            <a:extLst>
              <a:ext uri="{FF2B5EF4-FFF2-40B4-BE49-F238E27FC236}">
                <a16:creationId xmlns:a16="http://schemas.microsoft.com/office/drawing/2014/main" id="{6DC0A95C-0744-9093-0629-FC2DAEC4F600}"/>
              </a:ext>
            </a:extLst>
          </p:cNvPr>
          <p:cNvGrpSpPr>
            <a:grpSpLocks noChangeAspect="1"/>
          </p:cNvGrpSpPr>
          <p:nvPr/>
        </p:nvGrpSpPr>
        <p:grpSpPr bwMode="auto">
          <a:xfrm>
            <a:off x="1015195" y="3387229"/>
            <a:ext cx="282892" cy="276262"/>
            <a:chOff x="657" y="2145"/>
            <a:chExt cx="128" cy="125"/>
          </a:xfrm>
          <a:solidFill>
            <a:schemeClr val="accent4"/>
          </a:solidFill>
        </p:grpSpPr>
        <p:sp>
          <p:nvSpPr>
            <p:cNvPr id="90" name="Freeform 9">
              <a:extLst>
                <a:ext uri="{FF2B5EF4-FFF2-40B4-BE49-F238E27FC236}">
                  <a16:creationId xmlns:a16="http://schemas.microsoft.com/office/drawing/2014/main" id="{B49A83A5-90F9-F972-3266-96B521F47B80}"/>
                </a:ext>
              </a:extLst>
            </p:cNvPr>
            <p:cNvSpPr>
              <a:spLocks noEditPoints="1"/>
            </p:cNvSpPr>
            <p:nvPr/>
          </p:nvSpPr>
          <p:spPr bwMode="auto">
            <a:xfrm>
              <a:off x="657" y="2202"/>
              <a:ext cx="23" cy="64"/>
            </a:xfrm>
            <a:custGeom>
              <a:avLst/>
              <a:gdLst>
                <a:gd name="T0" fmla="*/ 375 w 377"/>
                <a:gd name="T1" fmla="*/ 0 h 1074"/>
                <a:gd name="T2" fmla="*/ 2 w 377"/>
                <a:gd name="T3" fmla="*/ 0 h 1074"/>
                <a:gd name="T4" fmla="*/ 0 w 377"/>
                <a:gd name="T5" fmla="*/ 2 h 1074"/>
                <a:gd name="T6" fmla="*/ 0 w 377"/>
                <a:gd name="T7" fmla="*/ 1072 h 1074"/>
                <a:gd name="T8" fmla="*/ 2 w 377"/>
                <a:gd name="T9" fmla="*/ 1074 h 1074"/>
                <a:gd name="T10" fmla="*/ 375 w 377"/>
                <a:gd name="T11" fmla="*/ 1074 h 1074"/>
                <a:gd name="T12" fmla="*/ 377 w 377"/>
                <a:gd name="T13" fmla="*/ 1072 h 1074"/>
                <a:gd name="T14" fmla="*/ 377 w 377"/>
                <a:gd name="T15" fmla="*/ 2 h 1074"/>
                <a:gd name="T16" fmla="*/ 375 w 377"/>
                <a:gd name="T17" fmla="*/ 0 h 1074"/>
                <a:gd name="T18" fmla="*/ 251 w 377"/>
                <a:gd name="T19" fmla="*/ 945 h 1074"/>
                <a:gd name="T20" fmla="*/ 249 w 377"/>
                <a:gd name="T21" fmla="*/ 947 h 1074"/>
                <a:gd name="T22" fmla="*/ 128 w 377"/>
                <a:gd name="T23" fmla="*/ 947 h 1074"/>
                <a:gd name="T24" fmla="*/ 126 w 377"/>
                <a:gd name="T25" fmla="*/ 945 h 1074"/>
                <a:gd name="T26" fmla="*/ 126 w 377"/>
                <a:gd name="T27" fmla="*/ 129 h 1074"/>
                <a:gd name="T28" fmla="*/ 128 w 377"/>
                <a:gd name="T29" fmla="*/ 126 h 1074"/>
                <a:gd name="T30" fmla="*/ 251 w 377"/>
                <a:gd name="T31" fmla="*/ 126 h 1074"/>
                <a:gd name="T32" fmla="*/ 251 w 377"/>
                <a:gd name="T33" fmla="*/ 945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7" h="1074">
                  <a:moveTo>
                    <a:pt x="375" y="0"/>
                  </a:moveTo>
                  <a:cubicBezTo>
                    <a:pt x="2" y="0"/>
                    <a:pt x="2" y="0"/>
                    <a:pt x="2" y="0"/>
                  </a:cubicBezTo>
                  <a:cubicBezTo>
                    <a:pt x="1" y="0"/>
                    <a:pt x="0" y="1"/>
                    <a:pt x="0" y="2"/>
                  </a:cubicBezTo>
                  <a:cubicBezTo>
                    <a:pt x="0" y="1072"/>
                    <a:pt x="0" y="1072"/>
                    <a:pt x="0" y="1072"/>
                  </a:cubicBezTo>
                  <a:cubicBezTo>
                    <a:pt x="0" y="1073"/>
                    <a:pt x="1" y="1074"/>
                    <a:pt x="2" y="1074"/>
                  </a:cubicBezTo>
                  <a:cubicBezTo>
                    <a:pt x="375" y="1074"/>
                    <a:pt x="375" y="1074"/>
                    <a:pt x="375" y="1074"/>
                  </a:cubicBezTo>
                  <a:cubicBezTo>
                    <a:pt x="376" y="1074"/>
                    <a:pt x="377" y="1073"/>
                    <a:pt x="377" y="1072"/>
                  </a:cubicBezTo>
                  <a:cubicBezTo>
                    <a:pt x="377" y="2"/>
                    <a:pt x="377" y="2"/>
                    <a:pt x="377" y="2"/>
                  </a:cubicBezTo>
                  <a:cubicBezTo>
                    <a:pt x="377" y="1"/>
                    <a:pt x="376" y="0"/>
                    <a:pt x="375" y="0"/>
                  </a:cubicBezTo>
                  <a:close/>
                  <a:moveTo>
                    <a:pt x="251" y="945"/>
                  </a:moveTo>
                  <a:cubicBezTo>
                    <a:pt x="251" y="946"/>
                    <a:pt x="250" y="947"/>
                    <a:pt x="249" y="947"/>
                  </a:cubicBezTo>
                  <a:cubicBezTo>
                    <a:pt x="128" y="947"/>
                    <a:pt x="128" y="947"/>
                    <a:pt x="128" y="947"/>
                  </a:cubicBezTo>
                  <a:cubicBezTo>
                    <a:pt x="127" y="947"/>
                    <a:pt x="126" y="946"/>
                    <a:pt x="126" y="945"/>
                  </a:cubicBezTo>
                  <a:cubicBezTo>
                    <a:pt x="126" y="129"/>
                    <a:pt x="126" y="129"/>
                    <a:pt x="126" y="129"/>
                  </a:cubicBezTo>
                  <a:cubicBezTo>
                    <a:pt x="126" y="127"/>
                    <a:pt x="127" y="126"/>
                    <a:pt x="128" y="126"/>
                  </a:cubicBezTo>
                  <a:cubicBezTo>
                    <a:pt x="251" y="126"/>
                    <a:pt x="251" y="126"/>
                    <a:pt x="251" y="126"/>
                  </a:cubicBezTo>
                  <a:lnTo>
                    <a:pt x="251" y="9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10">
              <a:extLst>
                <a:ext uri="{FF2B5EF4-FFF2-40B4-BE49-F238E27FC236}">
                  <a16:creationId xmlns:a16="http://schemas.microsoft.com/office/drawing/2014/main" id="{665254C5-4C9E-B36B-2E77-59AA064D4704}"/>
                </a:ext>
              </a:extLst>
            </p:cNvPr>
            <p:cNvSpPr>
              <a:spLocks/>
            </p:cNvSpPr>
            <p:nvPr/>
          </p:nvSpPr>
          <p:spPr bwMode="auto">
            <a:xfrm>
              <a:off x="683" y="2145"/>
              <a:ext cx="102" cy="125"/>
            </a:xfrm>
            <a:custGeom>
              <a:avLst/>
              <a:gdLst>
                <a:gd name="T0" fmla="*/ 1641 w 1699"/>
                <a:gd name="T1" fmla="*/ 957 h 2088"/>
                <a:gd name="T2" fmla="*/ 1042 w 1699"/>
                <a:gd name="T3" fmla="*/ 956 h 2088"/>
                <a:gd name="T4" fmla="*/ 1041 w 1699"/>
                <a:gd name="T5" fmla="*/ 955 h 2088"/>
                <a:gd name="T6" fmla="*/ 1020 w 1699"/>
                <a:gd name="T7" fmla="*/ 33 h 2088"/>
                <a:gd name="T8" fmla="*/ 849 w 1699"/>
                <a:gd name="T9" fmla="*/ 84 h 2088"/>
                <a:gd name="T10" fmla="*/ 596 w 1699"/>
                <a:gd name="T11" fmla="*/ 653 h 2088"/>
                <a:gd name="T12" fmla="*/ 421 w 1699"/>
                <a:gd name="T13" fmla="*/ 800 h 2088"/>
                <a:gd name="T14" fmla="*/ 2 w 1699"/>
                <a:gd name="T15" fmla="*/ 1015 h 2088"/>
                <a:gd name="T16" fmla="*/ 0 w 1699"/>
                <a:gd name="T17" fmla="*/ 1141 h 2088"/>
                <a:gd name="T18" fmla="*/ 3 w 1699"/>
                <a:gd name="T19" fmla="*/ 1143 h 2088"/>
                <a:gd name="T20" fmla="*/ 334 w 1699"/>
                <a:gd name="T21" fmla="*/ 1078 h 2088"/>
                <a:gd name="T22" fmla="*/ 681 w 1699"/>
                <a:gd name="T23" fmla="*/ 749 h 2088"/>
                <a:gd name="T24" fmla="*/ 701 w 1699"/>
                <a:gd name="T25" fmla="*/ 726 h 2088"/>
                <a:gd name="T26" fmla="*/ 964 w 1699"/>
                <a:gd name="T27" fmla="*/ 147 h 2088"/>
                <a:gd name="T28" fmla="*/ 1023 w 1699"/>
                <a:gd name="T29" fmla="*/ 308 h 2088"/>
                <a:gd name="T30" fmla="*/ 890 w 1699"/>
                <a:gd name="T31" fmla="*/ 1080 h 2088"/>
                <a:gd name="T32" fmla="*/ 892 w 1699"/>
                <a:gd name="T33" fmla="*/ 1083 h 2088"/>
                <a:gd name="T34" fmla="*/ 1536 w 1699"/>
                <a:gd name="T35" fmla="*/ 1084 h 2088"/>
                <a:gd name="T36" fmla="*/ 1569 w 1699"/>
                <a:gd name="T37" fmla="*/ 1271 h 2088"/>
                <a:gd name="T38" fmla="*/ 1166 w 1699"/>
                <a:gd name="T39" fmla="*/ 1271 h 2088"/>
                <a:gd name="T40" fmla="*/ 1164 w 1699"/>
                <a:gd name="T41" fmla="*/ 1331 h 2088"/>
                <a:gd name="T42" fmla="*/ 1570 w 1699"/>
                <a:gd name="T43" fmla="*/ 1333 h 2088"/>
                <a:gd name="T44" fmla="*/ 1572 w 1699"/>
                <a:gd name="T45" fmla="*/ 1335 h 2088"/>
                <a:gd name="T46" fmla="*/ 1567 w 1699"/>
                <a:gd name="T47" fmla="*/ 1522 h 2088"/>
                <a:gd name="T48" fmla="*/ 1101 w 1699"/>
                <a:gd name="T49" fmla="*/ 1524 h 2088"/>
                <a:gd name="T50" fmla="*/ 1103 w 1699"/>
                <a:gd name="T51" fmla="*/ 1584 h 2088"/>
                <a:gd name="T52" fmla="*/ 1558 w 1699"/>
                <a:gd name="T53" fmla="*/ 1587 h 2088"/>
                <a:gd name="T54" fmla="*/ 1530 w 1699"/>
                <a:gd name="T55" fmla="*/ 1741 h 2088"/>
                <a:gd name="T56" fmla="*/ 1229 w 1699"/>
                <a:gd name="T57" fmla="*/ 1742 h 2088"/>
                <a:gd name="T58" fmla="*/ 1227 w 1699"/>
                <a:gd name="T59" fmla="*/ 1802 h 2088"/>
                <a:gd name="T60" fmla="*/ 1491 w 1699"/>
                <a:gd name="T61" fmla="*/ 1804 h 2088"/>
                <a:gd name="T62" fmla="*/ 1493 w 1699"/>
                <a:gd name="T63" fmla="*/ 1808 h 2088"/>
                <a:gd name="T64" fmla="*/ 1397 w 1699"/>
                <a:gd name="T65" fmla="*/ 1962 h 2088"/>
                <a:gd name="T66" fmla="*/ 827 w 1699"/>
                <a:gd name="T67" fmla="*/ 1962 h 2088"/>
                <a:gd name="T68" fmla="*/ 419 w 1699"/>
                <a:gd name="T69" fmla="*/ 1836 h 2088"/>
                <a:gd name="T70" fmla="*/ 0 w 1699"/>
                <a:gd name="T71" fmla="*/ 1839 h 2088"/>
                <a:gd name="T72" fmla="*/ 3 w 1699"/>
                <a:gd name="T73" fmla="*/ 1963 h 2088"/>
                <a:gd name="T74" fmla="*/ 400 w 1699"/>
                <a:gd name="T75" fmla="*/ 1962 h 2088"/>
                <a:gd name="T76" fmla="*/ 808 w 1699"/>
                <a:gd name="T77" fmla="*/ 2088 h 2088"/>
                <a:gd name="T78" fmla="*/ 1468 w 1699"/>
                <a:gd name="T79" fmla="*/ 2088 h 2088"/>
                <a:gd name="T80" fmla="*/ 1648 w 1699"/>
                <a:gd name="T81" fmla="*/ 1797 h 2088"/>
                <a:gd name="T82" fmla="*/ 1698 w 1699"/>
                <a:gd name="T83" fmla="*/ 1521 h 2088"/>
                <a:gd name="T84" fmla="*/ 1699 w 1699"/>
                <a:gd name="T85" fmla="*/ 1271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9" h="2088">
                  <a:moveTo>
                    <a:pt x="1699" y="1270"/>
                  </a:moveTo>
                  <a:cubicBezTo>
                    <a:pt x="1641" y="957"/>
                    <a:pt x="1641" y="957"/>
                    <a:pt x="1641" y="957"/>
                  </a:cubicBezTo>
                  <a:cubicBezTo>
                    <a:pt x="1641" y="956"/>
                    <a:pt x="1640" y="956"/>
                    <a:pt x="1639" y="956"/>
                  </a:cubicBezTo>
                  <a:cubicBezTo>
                    <a:pt x="1042" y="956"/>
                    <a:pt x="1042" y="956"/>
                    <a:pt x="1042" y="956"/>
                  </a:cubicBezTo>
                  <a:cubicBezTo>
                    <a:pt x="1042" y="957"/>
                    <a:pt x="1041" y="956"/>
                    <a:pt x="1041" y="955"/>
                  </a:cubicBezTo>
                  <a:cubicBezTo>
                    <a:pt x="1041" y="955"/>
                    <a:pt x="1041" y="955"/>
                    <a:pt x="1041" y="955"/>
                  </a:cubicBezTo>
                  <a:cubicBezTo>
                    <a:pt x="1068" y="800"/>
                    <a:pt x="1129" y="457"/>
                    <a:pt x="1148" y="326"/>
                  </a:cubicBezTo>
                  <a:cubicBezTo>
                    <a:pt x="1174" y="161"/>
                    <a:pt x="1095" y="65"/>
                    <a:pt x="1020" y="33"/>
                  </a:cubicBezTo>
                  <a:cubicBezTo>
                    <a:pt x="939" y="0"/>
                    <a:pt x="883" y="43"/>
                    <a:pt x="861" y="64"/>
                  </a:cubicBezTo>
                  <a:cubicBezTo>
                    <a:pt x="856" y="70"/>
                    <a:pt x="851" y="76"/>
                    <a:pt x="849" y="84"/>
                  </a:cubicBezTo>
                  <a:cubicBezTo>
                    <a:pt x="841" y="109"/>
                    <a:pt x="819" y="174"/>
                    <a:pt x="805" y="208"/>
                  </a:cubicBezTo>
                  <a:cubicBezTo>
                    <a:pt x="743" y="350"/>
                    <a:pt x="624" y="599"/>
                    <a:pt x="596" y="653"/>
                  </a:cubicBezTo>
                  <a:cubicBezTo>
                    <a:pt x="596" y="654"/>
                    <a:pt x="596" y="654"/>
                    <a:pt x="596" y="654"/>
                  </a:cubicBezTo>
                  <a:cubicBezTo>
                    <a:pt x="565" y="676"/>
                    <a:pt x="486" y="734"/>
                    <a:pt x="421" y="800"/>
                  </a:cubicBezTo>
                  <a:cubicBezTo>
                    <a:pt x="360" y="861"/>
                    <a:pt x="257" y="976"/>
                    <a:pt x="255" y="977"/>
                  </a:cubicBezTo>
                  <a:cubicBezTo>
                    <a:pt x="253" y="978"/>
                    <a:pt x="25" y="1012"/>
                    <a:pt x="2" y="1015"/>
                  </a:cubicBezTo>
                  <a:cubicBezTo>
                    <a:pt x="1" y="1015"/>
                    <a:pt x="0" y="1016"/>
                    <a:pt x="0" y="1017"/>
                  </a:cubicBezTo>
                  <a:cubicBezTo>
                    <a:pt x="0" y="1141"/>
                    <a:pt x="0" y="1141"/>
                    <a:pt x="0" y="1141"/>
                  </a:cubicBezTo>
                  <a:cubicBezTo>
                    <a:pt x="0" y="1142"/>
                    <a:pt x="1" y="1143"/>
                    <a:pt x="3" y="1143"/>
                  </a:cubicBezTo>
                  <a:cubicBezTo>
                    <a:pt x="3" y="1143"/>
                    <a:pt x="3" y="1143"/>
                    <a:pt x="3" y="1143"/>
                  </a:cubicBezTo>
                  <a:cubicBezTo>
                    <a:pt x="33" y="1138"/>
                    <a:pt x="317" y="1096"/>
                    <a:pt x="318" y="1095"/>
                  </a:cubicBezTo>
                  <a:cubicBezTo>
                    <a:pt x="320" y="1094"/>
                    <a:pt x="334" y="1078"/>
                    <a:pt x="334" y="1078"/>
                  </a:cubicBezTo>
                  <a:cubicBezTo>
                    <a:pt x="335" y="1077"/>
                    <a:pt x="434" y="966"/>
                    <a:pt x="511" y="889"/>
                  </a:cubicBezTo>
                  <a:cubicBezTo>
                    <a:pt x="584" y="816"/>
                    <a:pt x="680" y="749"/>
                    <a:pt x="681" y="749"/>
                  </a:cubicBezTo>
                  <a:cubicBezTo>
                    <a:pt x="681" y="749"/>
                    <a:pt x="693" y="741"/>
                    <a:pt x="694" y="740"/>
                  </a:cubicBezTo>
                  <a:cubicBezTo>
                    <a:pt x="695" y="739"/>
                    <a:pt x="701" y="726"/>
                    <a:pt x="701" y="726"/>
                  </a:cubicBezTo>
                  <a:cubicBezTo>
                    <a:pt x="709" y="710"/>
                    <a:pt x="896" y="354"/>
                    <a:pt x="962" y="148"/>
                  </a:cubicBezTo>
                  <a:cubicBezTo>
                    <a:pt x="962" y="148"/>
                    <a:pt x="963" y="147"/>
                    <a:pt x="964" y="147"/>
                  </a:cubicBezTo>
                  <a:cubicBezTo>
                    <a:pt x="964" y="147"/>
                    <a:pt x="964" y="147"/>
                    <a:pt x="964" y="147"/>
                  </a:cubicBezTo>
                  <a:cubicBezTo>
                    <a:pt x="978" y="156"/>
                    <a:pt x="1046" y="215"/>
                    <a:pt x="1023" y="308"/>
                  </a:cubicBezTo>
                  <a:cubicBezTo>
                    <a:pt x="999" y="473"/>
                    <a:pt x="904" y="1003"/>
                    <a:pt x="903" y="1008"/>
                  </a:cubicBezTo>
                  <a:cubicBezTo>
                    <a:pt x="890" y="1080"/>
                    <a:pt x="890" y="1080"/>
                    <a:pt x="890" y="1080"/>
                  </a:cubicBezTo>
                  <a:cubicBezTo>
                    <a:pt x="889" y="1082"/>
                    <a:pt x="890" y="1083"/>
                    <a:pt x="891" y="1083"/>
                  </a:cubicBezTo>
                  <a:cubicBezTo>
                    <a:pt x="892" y="1083"/>
                    <a:pt x="892" y="1083"/>
                    <a:pt x="892" y="1083"/>
                  </a:cubicBezTo>
                  <a:cubicBezTo>
                    <a:pt x="1534" y="1082"/>
                    <a:pt x="1534" y="1082"/>
                    <a:pt x="1534" y="1082"/>
                  </a:cubicBezTo>
                  <a:cubicBezTo>
                    <a:pt x="1535" y="1082"/>
                    <a:pt x="1536" y="1083"/>
                    <a:pt x="1536" y="1084"/>
                  </a:cubicBezTo>
                  <a:cubicBezTo>
                    <a:pt x="1571" y="1268"/>
                    <a:pt x="1571" y="1268"/>
                    <a:pt x="1571" y="1268"/>
                  </a:cubicBezTo>
                  <a:cubicBezTo>
                    <a:pt x="1571" y="1269"/>
                    <a:pt x="1570" y="1270"/>
                    <a:pt x="1569" y="1271"/>
                  </a:cubicBezTo>
                  <a:cubicBezTo>
                    <a:pt x="1569" y="1271"/>
                    <a:pt x="1569" y="1271"/>
                    <a:pt x="1569" y="1271"/>
                  </a:cubicBezTo>
                  <a:cubicBezTo>
                    <a:pt x="1166" y="1271"/>
                    <a:pt x="1166" y="1271"/>
                    <a:pt x="1166" y="1271"/>
                  </a:cubicBezTo>
                  <a:cubicBezTo>
                    <a:pt x="1165" y="1271"/>
                    <a:pt x="1164" y="1272"/>
                    <a:pt x="1164" y="1273"/>
                  </a:cubicBezTo>
                  <a:cubicBezTo>
                    <a:pt x="1164" y="1331"/>
                    <a:pt x="1164" y="1331"/>
                    <a:pt x="1164" y="1331"/>
                  </a:cubicBezTo>
                  <a:cubicBezTo>
                    <a:pt x="1164" y="1332"/>
                    <a:pt x="1165" y="1333"/>
                    <a:pt x="1166" y="1333"/>
                  </a:cubicBezTo>
                  <a:cubicBezTo>
                    <a:pt x="1570" y="1333"/>
                    <a:pt x="1570" y="1333"/>
                    <a:pt x="1570" y="1333"/>
                  </a:cubicBezTo>
                  <a:cubicBezTo>
                    <a:pt x="1571" y="1333"/>
                    <a:pt x="1572" y="1334"/>
                    <a:pt x="1572" y="1335"/>
                  </a:cubicBezTo>
                  <a:cubicBezTo>
                    <a:pt x="1572" y="1335"/>
                    <a:pt x="1572" y="1335"/>
                    <a:pt x="1572" y="1335"/>
                  </a:cubicBezTo>
                  <a:cubicBezTo>
                    <a:pt x="1569" y="1520"/>
                    <a:pt x="1569" y="1520"/>
                    <a:pt x="1569" y="1520"/>
                  </a:cubicBezTo>
                  <a:cubicBezTo>
                    <a:pt x="1569" y="1521"/>
                    <a:pt x="1568" y="1522"/>
                    <a:pt x="1567" y="1522"/>
                  </a:cubicBezTo>
                  <a:cubicBezTo>
                    <a:pt x="1103" y="1522"/>
                    <a:pt x="1103" y="1522"/>
                    <a:pt x="1103" y="1522"/>
                  </a:cubicBezTo>
                  <a:cubicBezTo>
                    <a:pt x="1102" y="1522"/>
                    <a:pt x="1101" y="1523"/>
                    <a:pt x="1101" y="1524"/>
                  </a:cubicBezTo>
                  <a:cubicBezTo>
                    <a:pt x="1101" y="1582"/>
                    <a:pt x="1101" y="1582"/>
                    <a:pt x="1101" y="1582"/>
                  </a:cubicBezTo>
                  <a:cubicBezTo>
                    <a:pt x="1101" y="1583"/>
                    <a:pt x="1102" y="1584"/>
                    <a:pt x="1103" y="1584"/>
                  </a:cubicBezTo>
                  <a:cubicBezTo>
                    <a:pt x="1555" y="1584"/>
                    <a:pt x="1555" y="1584"/>
                    <a:pt x="1555" y="1584"/>
                  </a:cubicBezTo>
                  <a:cubicBezTo>
                    <a:pt x="1557" y="1584"/>
                    <a:pt x="1558" y="1585"/>
                    <a:pt x="1558" y="1587"/>
                  </a:cubicBezTo>
                  <a:cubicBezTo>
                    <a:pt x="1558" y="1587"/>
                    <a:pt x="1558" y="1587"/>
                    <a:pt x="1558" y="1587"/>
                  </a:cubicBezTo>
                  <a:cubicBezTo>
                    <a:pt x="1530" y="1741"/>
                    <a:pt x="1530" y="1741"/>
                    <a:pt x="1530" y="1741"/>
                  </a:cubicBezTo>
                  <a:cubicBezTo>
                    <a:pt x="1530" y="1742"/>
                    <a:pt x="1529" y="1742"/>
                    <a:pt x="1528" y="1742"/>
                  </a:cubicBezTo>
                  <a:cubicBezTo>
                    <a:pt x="1229" y="1742"/>
                    <a:pt x="1229" y="1742"/>
                    <a:pt x="1229" y="1742"/>
                  </a:cubicBezTo>
                  <a:cubicBezTo>
                    <a:pt x="1228" y="1742"/>
                    <a:pt x="1227" y="1743"/>
                    <a:pt x="1227" y="1745"/>
                  </a:cubicBezTo>
                  <a:cubicBezTo>
                    <a:pt x="1227" y="1802"/>
                    <a:pt x="1227" y="1802"/>
                    <a:pt x="1227" y="1802"/>
                  </a:cubicBezTo>
                  <a:cubicBezTo>
                    <a:pt x="1227" y="1803"/>
                    <a:pt x="1228" y="1804"/>
                    <a:pt x="1229" y="1804"/>
                  </a:cubicBezTo>
                  <a:cubicBezTo>
                    <a:pt x="1491" y="1804"/>
                    <a:pt x="1491" y="1804"/>
                    <a:pt x="1491" y="1804"/>
                  </a:cubicBezTo>
                  <a:cubicBezTo>
                    <a:pt x="1492" y="1804"/>
                    <a:pt x="1493" y="1805"/>
                    <a:pt x="1493" y="1807"/>
                  </a:cubicBezTo>
                  <a:cubicBezTo>
                    <a:pt x="1493" y="1807"/>
                    <a:pt x="1493" y="1808"/>
                    <a:pt x="1493" y="1808"/>
                  </a:cubicBezTo>
                  <a:cubicBezTo>
                    <a:pt x="1399" y="1961"/>
                    <a:pt x="1399" y="1961"/>
                    <a:pt x="1399" y="1961"/>
                  </a:cubicBezTo>
                  <a:cubicBezTo>
                    <a:pt x="1399" y="1961"/>
                    <a:pt x="1398" y="1962"/>
                    <a:pt x="1397" y="1962"/>
                  </a:cubicBezTo>
                  <a:cubicBezTo>
                    <a:pt x="828" y="1962"/>
                    <a:pt x="828" y="1962"/>
                    <a:pt x="828" y="1962"/>
                  </a:cubicBezTo>
                  <a:cubicBezTo>
                    <a:pt x="828" y="1962"/>
                    <a:pt x="827" y="1962"/>
                    <a:pt x="827" y="1962"/>
                  </a:cubicBezTo>
                  <a:cubicBezTo>
                    <a:pt x="419" y="1836"/>
                    <a:pt x="419" y="1836"/>
                    <a:pt x="419" y="1836"/>
                  </a:cubicBezTo>
                  <a:cubicBezTo>
                    <a:pt x="419" y="1836"/>
                    <a:pt x="419" y="1836"/>
                    <a:pt x="419" y="1836"/>
                  </a:cubicBezTo>
                  <a:cubicBezTo>
                    <a:pt x="3" y="1836"/>
                    <a:pt x="3" y="1836"/>
                    <a:pt x="3" y="1836"/>
                  </a:cubicBezTo>
                  <a:cubicBezTo>
                    <a:pt x="1" y="1836"/>
                    <a:pt x="0" y="1837"/>
                    <a:pt x="0" y="1839"/>
                  </a:cubicBezTo>
                  <a:cubicBezTo>
                    <a:pt x="0" y="1961"/>
                    <a:pt x="0" y="1961"/>
                    <a:pt x="0" y="1961"/>
                  </a:cubicBezTo>
                  <a:cubicBezTo>
                    <a:pt x="0" y="1962"/>
                    <a:pt x="1" y="1963"/>
                    <a:pt x="3" y="1963"/>
                  </a:cubicBezTo>
                  <a:cubicBezTo>
                    <a:pt x="3" y="1963"/>
                    <a:pt x="3" y="1963"/>
                    <a:pt x="3" y="1963"/>
                  </a:cubicBezTo>
                  <a:cubicBezTo>
                    <a:pt x="400" y="1962"/>
                    <a:pt x="400" y="1962"/>
                    <a:pt x="400" y="1962"/>
                  </a:cubicBezTo>
                  <a:cubicBezTo>
                    <a:pt x="400" y="1962"/>
                    <a:pt x="400" y="1962"/>
                    <a:pt x="400" y="1962"/>
                  </a:cubicBezTo>
                  <a:cubicBezTo>
                    <a:pt x="808" y="2088"/>
                    <a:pt x="808" y="2088"/>
                    <a:pt x="808" y="2088"/>
                  </a:cubicBezTo>
                  <a:cubicBezTo>
                    <a:pt x="808" y="2088"/>
                    <a:pt x="809" y="2088"/>
                    <a:pt x="809" y="2088"/>
                  </a:cubicBezTo>
                  <a:cubicBezTo>
                    <a:pt x="1468" y="2088"/>
                    <a:pt x="1468" y="2088"/>
                    <a:pt x="1468" y="2088"/>
                  </a:cubicBezTo>
                  <a:cubicBezTo>
                    <a:pt x="1469" y="2088"/>
                    <a:pt x="1470" y="2088"/>
                    <a:pt x="1470" y="2087"/>
                  </a:cubicBezTo>
                  <a:cubicBezTo>
                    <a:pt x="1648" y="1797"/>
                    <a:pt x="1648" y="1797"/>
                    <a:pt x="1648" y="1797"/>
                  </a:cubicBezTo>
                  <a:cubicBezTo>
                    <a:pt x="1648" y="1796"/>
                    <a:pt x="1648" y="1796"/>
                    <a:pt x="1649" y="1796"/>
                  </a:cubicBezTo>
                  <a:cubicBezTo>
                    <a:pt x="1698" y="1521"/>
                    <a:pt x="1698" y="1521"/>
                    <a:pt x="1698" y="1521"/>
                  </a:cubicBezTo>
                  <a:cubicBezTo>
                    <a:pt x="1698" y="1521"/>
                    <a:pt x="1698" y="1521"/>
                    <a:pt x="1698" y="1521"/>
                  </a:cubicBezTo>
                  <a:cubicBezTo>
                    <a:pt x="1699" y="1271"/>
                    <a:pt x="1699" y="1271"/>
                    <a:pt x="1699" y="1271"/>
                  </a:cubicBezTo>
                  <a:cubicBezTo>
                    <a:pt x="1699" y="1270"/>
                    <a:pt x="1699" y="1270"/>
                    <a:pt x="1699" y="12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 name="Freeform: Shape 4">
            <a:extLst>
              <a:ext uri="{FF2B5EF4-FFF2-40B4-BE49-F238E27FC236}">
                <a16:creationId xmlns:a16="http://schemas.microsoft.com/office/drawing/2014/main" id="{6C52AAA5-EA6E-8A98-8F3A-ECABA54458BA}"/>
              </a:ext>
            </a:extLst>
          </p:cNvPr>
          <p:cNvSpPr/>
          <p:nvPr/>
        </p:nvSpPr>
        <p:spPr>
          <a:xfrm>
            <a:off x="6633368" y="2931916"/>
            <a:ext cx="823438" cy="823438"/>
          </a:xfrm>
          <a:custGeom>
            <a:avLst/>
            <a:gdLst>
              <a:gd name="connsiteX0" fmla="*/ 0 w 823438"/>
              <a:gd name="connsiteY0" fmla="*/ 0 h 823438"/>
              <a:gd name="connsiteX1" fmla="*/ 823438 w 823438"/>
              <a:gd name="connsiteY1" fmla="*/ 0 h 823438"/>
              <a:gd name="connsiteX2" fmla="*/ 823438 w 823438"/>
              <a:gd name="connsiteY2" fmla="*/ 823438 h 823438"/>
              <a:gd name="connsiteX3" fmla="*/ 0 w 823438"/>
              <a:gd name="connsiteY3" fmla="*/ 823438 h 823438"/>
              <a:gd name="connsiteX4" fmla="*/ 0 w 823438"/>
              <a:gd name="connsiteY4" fmla="*/ 0 h 82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38" h="823438">
                <a:moveTo>
                  <a:pt x="0" y="0"/>
                </a:moveTo>
                <a:lnTo>
                  <a:pt x="823438" y="0"/>
                </a:lnTo>
                <a:lnTo>
                  <a:pt x="823438" y="823438"/>
                </a:lnTo>
                <a:lnTo>
                  <a:pt x="0" y="8234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algn="ctr" defTabSz="622285">
              <a:lnSpc>
                <a:spcPct val="90000"/>
              </a:lnSpc>
              <a:spcAft>
                <a:spcPct val="35000"/>
              </a:spcAft>
            </a:pPr>
            <a:r>
              <a:rPr lang="en-US" sz="1400" b="1" u="sng" dirty="0">
                <a:solidFill>
                  <a:schemeClr val="tx1"/>
                </a:solidFill>
                <a:latin typeface="Arial"/>
                <a:cs typeface="Arial"/>
              </a:rPr>
              <a:t>Network effects</a:t>
            </a:r>
            <a:endParaRPr lang="en-GB" sz="1400" b="1" u="sng" dirty="0">
              <a:solidFill>
                <a:schemeClr val="tx1"/>
              </a:solidFill>
              <a:latin typeface="Arial"/>
              <a:cs typeface="Arial"/>
            </a:endParaRPr>
          </a:p>
        </p:txBody>
      </p:sp>
      <p:sp>
        <p:nvSpPr>
          <p:cNvPr id="6" name="Freeform: Shape 5">
            <a:extLst>
              <a:ext uri="{FF2B5EF4-FFF2-40B4-BE49-F238E27FC236}">
                <a16:creationId xmlns:a16="http://schemas.microsoft.com/office/drawing/2014/main" id="{DEC80173-1D1A-B926-2673-4139CBC64B61}"/>
              </a:ext>
            </a:extLst>
          </p:cNvPr>
          <p:cNvSpPr/>
          <p:nvPr/>
        </p:nvSpPr>
        <p:spPr>
          <a:xfrm>
            <a:off x="7381424" y="1848587"/>
            <a:ext cx="916750" cy="823438"/>
          </a:xfrm>
          <a:custGeom>
            <a:avLst/>
            <a:gdLst>
              <a:gd name="connsiteX0" fmla="*/ 0 w 916750"/>
              <a:gd name="connsiteY0" fmla="*/ 0 h 823438"/>
              <a:gd name="connsiteX1" fmla="*/ 916750 w 916750"/>
              <a:gd name="connsiteY1" fmla="*/ 0 h 823438"/>
              <a:gd name="connsiteX2" fmla="*/ 916750 w 916750"/>
              <a:gd name="connsiteY2" fmla="*/ 823438 h 823438"/>
              <a:gd name="connsiteX3" fmla="*/ 0 w 916750"/>
              <a:gd name="connsiteY3" fmla="*/ 823438 h 823438"/>
              <a:gd name="connsiteX4" fmla="*/ 0 w 916750"/>
              <a:gd name="connsiteY4" fmla="*/ 0 h 82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50" h="823438">
                <a:moveTo>
                  <a:pt x="0" y="0"/>
                </a:moveTo>
                <a:lnTo>
                  <a:pt x="916750" y="0"/>
                </a:lnTo>
                <a:lnTo>
                  <a:pt x="916750" y="823438"/>
                </a:lnTo>
                <a:lnTo>
                  <a:pt x="0" y="8234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algn="ctr" defTabSz="577835">
              <a:lnSpc>
                <a:spcPct val="90000"/>
              </a:lnSpc>
              <a:spcAft>
                <a:spcPct val="35000"/>
              </a:spcAft>
            </a:pPr>
            <a:r>
              <a:rPr lang="en-US" sz="1300" b="1" dirty="0">
                <a:solidFill>
                  <a:schemeClr val="tx1"/>
                </a:solidFill>
                <a:latin typeface="Arial"/>
                <a:cs typeface="Arial"/>
              </a:rPr>
              <a:t>Adoption incentives for PSPs</a:t>
            </a:r>
            <a:endParaRPr lang="en-GB" sz="1300" b="1" dirty="0">
              <a:solidFill>
                <a:schemeClr val="tx1"/>
              </a:solidFill>
              <a:latin typeface="Arial"/>
              <a:cs typeface="Arial"/>
            </a:endParaRPr>
          </a:p>
        </p:txBody>
      </p:sp>
      <p:sp>
        <p:nvSpPr>
          <p:cNvPr id="7" name="Freeform: Shape 6">
            <a:extLst>
              <a:ext uri="{FF2B5EF4-FFF2-40B4-BE49-F238E27FC236}">
                <a16:creationId xmlns:a16="http://schemas.microsoft.com/office/drawing/2014/main" id="{AE6D85CD-ACEF-DD54-2EA4-EEB48A6854C0}"/>
              </a:ext>
            </a:extLst>
          </p:cNvPr>
          <p:cNvSpPr/>
          <p:nvPr/>
        </p:nvSpPr>
        <p:spPr>
          <a:xfrm>
            <a:off x="5712594" y="1833636"/>
            <a:ext cx="1116999" cy="823438"/>
          </a:xfrm>
          <a:custGeom>
            <a:avLst/>
            <a:gdLst>
              <a:gd name="connsiteX0" fmla="*/ 0 w 1017918"/>
              <a:gd name="connsiteY0" fmla="*/ 0 h 823438"/>
              <a:gd name="connsiteX1" fmla="*/ 1017918 w 1017918"/>
              <a:gd name="connsiteY1" fmla="*/ 0 h 823438"/>
              <a:gd name="connsiteX2" fmla="*/ 1017918 w 1017918"/>
              <a:gd name="connsiteY2" fmla="*/ 823438 h 823438"/>
              <a:gd name="connsiteX3" fmla="*/ 0 w 1017918"/>
              <a:gd name="connsiteY3" fmla="*/ 823438 h 823438"/>
              <a:gd name="connsiteX4" fmla="*/ 0 w 1017918"/>
              <a:gd name="connsiteY4" fmla="*/ 0 h 82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18" h="823438">
                <a:moveTo>
                  <a:pt x="0" y="0"/>
                </a:moveTo>
                <a:lnTo>
                  <a:pt x="1017918" y="0"/>
                </a:lnTo>
                <a:lnTo>
                  <a:pt x="1017918" y="823438"/>
                </a:lnTo>
                <a:lnTo>
                  <a:pt x="0" y="8234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a:r>
              <a:rPr lang="en-US" sz="1300" b="1" dirty="0">
                <a:solidFill>
                  <a:schemeClr val="tx1"/>
                </a:solidFill>
                <a:latin typeface="Arial"/>
                <a:cs typeface="Arial"/>
              </a:rPr>
              <a:t>Adoption incentives for end users</a:t>
            </a:r>
            <a:endParaRPr lang="en-GB" sz="1300" b="1" dirty="0">
              <a:solidFill>
                <a:schemeClr val="tx1"/>
              </a:solidFill>
              <a:latin typeface="Arial"/>
              <a:cs typeface="Arial"/>
            </a:endParaRPr>
          </a:p>
        </p:txBody>
      </p:sp>
      <p:graphicFrame>
        <p:nvGraphicFramePr>
          <p:cNvPr id="13" name="Diagram 12">
            <a:extLst>
              <a:ext uri="{FF2B5EF4-FFF2-40B4-BE49-F238E27FC236}">
                <a16:creationId xmlns:a16="http://schemas.microsoft.com/office/drawing/2014/main" id="{A7275169-6BD5-380B-BC6E-F365797A54F6}"/>
              </a:ext>
            </a:extLst>
          </p:cNvPr>
          <p:cNvGraphicFramePr/>
          <p:nvPr/>
        </p:nvGraphicFramePr>
        <p:xfrm>
          <a:off x="5160763" y="1536910"/>
          <a:ext cx="3768648" cy="25124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TextBox 14">
            <a:extLst>
              <a:ext uri="{FF2B5EF4-FFF2-40B4-BE49-F238E27FC236}">
                <a16:creationId xmlns:a16="http://schemas.microsoft.com/office/drawing/2014/main" id="{B0884720-B3CF-28D7-F014-EDFB138C4793}"/>
              </a:ext>
            </a:extLst>
          </p:cNvPr>
          <p:cNvSpPr txBox="1"/>
          <p:nvPr/>
        </p:nvSpPr>
        <p:spPr>
          <a:xfrm>
            <a:off x="414241" y="4732677"/>
            <a:ext cx="2826215" cy="230832"/>
          </a:xfrm>
          <a:prstGeom prst="rect">
            <a:avLst/>
          </a:prstGeom>
          <a:noFill/>
        </p:spPr>
        <p:txBody>
          <a:bodyPr wrap="square">
            <a:spAutoFit/>
          </a:bodyPr>
          <a:lstStyle/>
          <a:p>
            <a:pPr>
              <a:buClr>
                <a:srgbClr val="FF33CC"/>
              </a:buClr>
            </a:pPr>
            <a:r>
              <a:rPr lang="en-US" sz="900" dirty="0"/>
              <a:t>* Subject to digital euro legislation.</a:t>
            </a:r>
            <a:endParaRPr lang="en-GB" sz="900" dirty="0"/>
          </a:p>
        </p:txBody>
      </p:sp>
      <p:sp>
        <p:nvSpPr>
          <p:cNvPr id="9" name="Right Brace 8">
            <a:extLst>
              <a:ext uri="{FF2B5EF4-FFF2-40B4-BE49-F238E27FC236}">
                <a16:creationId xmlns:a16="http://schemas.microsoft.com/office/drawing/2014/main" id="{E0083C45-DB6C-637B-05CC-F30C9B50FEF7}"/>
              </a:ext>
            </a:extLst>
          </p:cNvPr>
          <p:cNvSpPr/>
          <p:nvPr/>
        </p:nvSpPr>
        <p:spPr bwMode="auto">
          <a:xfrm>
            <a:off x="4638640" y="2056266"/>
            <a:ext cx="580323" cy="1536564"/>
          </a:xfrm>
          <a:prstGeom prst="rightBrace">
            <a:avLst>
              <a:gd name="adj1" fmla="val 0"/>
              <a:gd name="adj2" fmla="val 50078"/>
            </a:avLst>
          </a:prstGeom>
          <a:ln w="28575">
            <a:solidFill>
              <a:schemeClr val="tx2"/>
            </a:solidFill>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Tree>
    <p:extLst>
      <p:ext uri="{BB962C8B-B14F-4D97-AF65-F5344CB8AC3E}">
        <p14:creationId xmlns:p14="http://schemas.microsoft.com/office/powerpoint/2010/main" val="45209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06D687-627D-4F31-B8C7-055E9D254AC0}"/>
              </a:ext>
            </a:extLst>
          </p:cNvPr>
          <p:cNvSpPr>
            <a:spLocks noGrp="1"/>
          </p:cNvSpPr>
          <p:nvPr>
            <p:ph type="body" sz="quarter" idx="15"/>
          </p:nvPr>
        </p:nvSpPr>
        <p:spPr/>
        <p:txBody>
          <a:bodyPr>
            <a:normAutofit/>
          </a:bodyPr>
          <a:lstStyle/>
          <a:p>
            <a:r>
              <a:rPr lang="en-US" dirty="0">
                <a:latin typeface="+mj-lt"/>
              </a:rPr>
              <a:t>DIGITAL EURO FOUNDATIONS</a:t>
            </a:r>
            <a:endParaRPr lang="en-GB" dirty="0">
              <a:latin typeface="+mj-lt"/>
            </a:endParaRPr>
          </a:p>
        </p:txBody>
      </p:sp>
      <p:sp>
        <p:nvSpPr>
          <p:cNvPr id="7" name="Text Placeholder 6">
            <a:extLst>
              <a:ext uri="{FF2B5EF4-FFF2-40B4-BE49-F238E27FC236}">
                <a16:creationId xmlns:a16="http://schemas.microsoft.com/office/drawing/2014/main" id="{0A077F60-8EBD-E15C-4609-86C6746983BD}"/>
              </a:ext>
            </a:extLst>
          </p:cNvPr>
          <p:cNvSpPr>
            <a:spLocks noGrp="1"/>
          </p:cNvSpPr>
          <p:nvPr>
            <p:ph type="body" sz="quarter" idx="16"/>
          </p:nvPr>
        </p:nvSpPr>
        <p:spPr/>
        <p:txBody>
          <a:bodyPr/>
          <a:lstStyle/>
          <a:p>
            <a:r>
              <a:rPr lang="en-US" dirty="0"/>
              <a:t>Current state of play</a:t>
            </a:r>
            <a:endParaRPr lang="en-GB" dirty="0"/>
          </a:p>
        </p:txBody>
      </p:sp>
      <p:sp>
        <p:nvSpPr>
          <p:cNvPr id="8" name="Text Placeholder 7">
            <a:extLst>
              <a:ext uri="{FF2B5EF4-FFF2-40B4-BE49-F238E27FC236}">
                <a16:creationId xmlns:a16="http://schemas.microsoft.com/office/drawing/2014/main" id="{FAC58A2D-5607-40FB-9A64-BBB20597A694}"/>
              </a:ext>
            </a:extLst>
          </p:cNvPr>
          <p:cNvSpPr>
            <a:spLocks noGrp="1"/>
          </p:cNvSpPr>
          <p:nvPr>
            <p:ph type="body" sz="quarter" idx="17"/>
          </p:nvPr>
        </p:nvSpPr>
        <p:spPr/>
        <p:txBody>
          <a:bodyPr>
            <a:normAutofit fontScale="92500" lnSpcReduction="10000"/>
          </a:bodyPr>
          <a:lstStyle/>
          <a:p>
            <a:r>
              <a:rPr lang="en-US" dirty="0"/>
              <a:t>1</a:t>
            </a:r>
            <a:endParaRPr lang="en-GB" dirty="0"/>
          </a:p>
        </p:txBody>
      </p:sp>
    </p:spTree>
    <p:extLst>
      <p:ext uri="{BB962C8B-B14F-4D97-AF65-F5344CB8AC3E}">
        <p14:creationId xmlns:p14="http://schemas.microsoft.com/office/powerpoint/2010/main" val="982456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ttangolo con angoli arrotondati 29">
            <a:extLst>
              <a:ext uri="{FF2B5EF4-FFF2-40B4-BE49-F238E27FC236}">
                <a16:creationId xmlns:a16="http://schemas.microsoft.com/office/drawing/2014/main" id="{BAAF4B67-CFFD-355A-E72F-36C5EC5991DF}"/>
              </a:ext>
            </a:extLst>
          </p:cNvPr>
          <p:cNvSpPr/>
          <p:nvPr/>
        </p:nvSpPr>
        <p:spPr>
          <a:xfrm>
            <a:off x="668025" y="3474101"/>
            <a:ext cx="7825692" cy="1111387"/>
          </a:xfrm>
          <a:prstGeom prst="roundRect">
            <a:avLst>
              <a:gd name="adj" fmla="val 8652"/>
            </a:avLst>
          </a:prstGeom>
          <a:solidFill>
            <a:schemeClr val="bg1"/>
          </a:solidFill>
          <a:ln>
            <a:no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DE" dirty="0"/>
          </a:p>
        </p:txBody>
      </p:sp>
      <p:sp>
        <p:nvSpPr>
          <p:cNvPr id="36871" name="Slide Number Placeholder 3"/>
          <p:cNvSpPr>
            <a:spLocks noGrp="1"/>
          </p:cNvSpPr>
          <p:nvPr>
            <p:ph type="sldNum" sz="quarter" idx="28"/>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4EC0C68-8D9F-44FA-B8F4-021B13734A87}" type="slidenum">
              <a:rPr lang="en-GB" altLang="en-US" sz="900" smtClean="0">
                <a:solidFill>
                  <a:schemeClr val="bg1"/>
                </a:solidFill>
                <a:ea typeface="ヒラギノ角ゴ Pro W3"/>
                <a:cs typeface="ヒラギノ角ゴ Pro W3"/>
              </a:rPr>
              <a:pPr eaLnBrk="1" hangingPunct="1">
                <a:lnSpc>
                  <a:spcPct val="100000"/>
                </a:lnSpc>
                <a:spcBef>
                  <a:spcPct val="0"/>
                </a:spcBef>
                <a:buClrTx/>
              </a:pPr>
              <a:t>20</a:t>
            </a:fld>
            <a:endParaRPr lang="en-GB" altLang="en-US" sz="900">
              <a:solidFill>
                <a:schemeClr val="bg1"/>
              </a:solidFill>
              <a:ea typeface="ヒラギノ角ゴ Pro W3"/>
              <a:cs typeface="ヒラギノ角ゴ Pro W3"/>
            </a:endParaRPr>
          </a:p>
        </p:txBody>
      </p:sp>
      <p:sp>
        <p:nvSpPr>
          <p:cNvPr id="37892" name="Title 8"/>
          <p:cNvSpPr>
            <a:spLocks noGrp="1"/>
          </p:cNvSpPr>
          <p:nvPr>
            <p:ph type="title"/>
          </p:nvPr>
        </p:nvSpPr>
        <p:spPr>
          <a:xfrm>
            <a:off x="457200" y="212564"/>
            <a:ext cx="7595667" cy="633413"/>
          </a:xfrm>
        </p:spPr>
        <p:txBody>
          <a:bodyPr anchor="ctr">
            <a:noAutofit/>
          </a:bodyPr>
          <a:lstStyle/>
          <a:p>
            <a:pPr eaLnBrk="1" hangingPunct="1">
              <a:lnSpc>
                <a:spcPts val="2800"/>
              </a:lnSpc>
              <a:defRPr/>
            </a:pPr>
            <a:r>
              <a:rPr lang="en-US" b="1" dirty="0">
                <a:solidFill>
                  <a:srgbClr val="003399"/>
                </a:solidFill>
              </a:rPr>
              <a:t>Compensation model provisions according to the draft legal act</a:t>
            </a:r>
            <a:endParaRPr lang="en-GB" dirty="0"/>
          </a:p>
        </p:txBody>
      </p:sp>
      <p:cxnSp>
        <p:nvCxnSpPr>
          <p:cNvPr id="36869"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2" name="Rettangolo con angoli arrotondati 29">
            <a:extLst>
              <a:ext uri="{FF2B5EF4-FFF2-40B4-BE49-F238E27FC236}">
                <a16:creationId xmlns:a16="http://schemas.microsoft.com/office/drawing/2014/main" id="{05E20EB6-223E-45A6-30EC-96CC69E26A34}"/>
              </a:ext>
            </a:extLst>
          </p:cNvPr>
          <p:cNvSpPr/>
          <p:nvPr/>
        </p:nvSpPr>
        <p:spPr>
          <a:xfrm>
            <a:off x="554178" y="1191179"/>
            <a:ext cx="8055497" cy="1111387"/>
          </a:xfrm>
          <a:prstGeom prst="roundRect">
            <a:avLst>
              <a:gd name="adj" fmla="val 8652"/>
            </a:avLst>
          </a:prstGeom>
          <a:solidFill>
            <a:schemeClr val="bg1"/>
          </a:solidFill>
          <a:ln>
            <a:no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DE" dirty="0"/>
          </a:p>
        </p:txBody>
      </p:sp>
      <p:sp>
        <p:nvSpPr>
          <p:cNvPr id="19" name="TextBox 18">
            <a:extLst>
              <a:ext uri="{FF2B5EF4-FFF2-40B4-BE49-F238E27FC236}">
                <a16:creationId xmlns:a16="http://schemas.microsoft.com/office/drawing/2014/main" id="{1A8A1C6A-14F9-AFF4-8958-174E68A2512F}"/>
              </a:ext>
            </a:extLst>
          </p:cNvPr>
          <p:cNvSpPr txBox="1"/>
          <p:nvPr/>
        </p:nvSpPr>
        <p:spPr>
          <a:xfrm>
            <a:off x="2259061" y="1606507"/>
            <a:ext cx="2484700" cy="261610"/>
          </a:xfrm>
          <a:prstGeom prst="rect">
            <a:avLst/>
          </a:prstGeom>
          <a:noFill/>
        </p:spPr>
        <p:txBody>
          <a:bodyPr wrap="square" numCol="1" rtlCol="0">
            <a:spAutoFit/>
          </a:bodyPr>
          <a:lstStyle/>
          <a:p>
            <a:r>
              <a:rPr lang="en-GB" sz="1100" dirty="0"/>
              <a:t>Wide </a:t>
            </a:r>
            <a:r>
              <a:rPr lang="en-GB" sz="1100" b="1" dirty="0"/>
              <a:t>usability</a:t>
            </a:r>
            <a:r>
              <a:rPr lang="en-GB" sz="1100" dirty="0"/>
              <a:t> across the euro area</a:t>
            </a:r>
          </a:p>
        </p:txBody>
      </p:sp>
      <p:sp>
        <p:nvSpPr>
          <p:cNvPr id="20" name="TextBox 19">
            <a:extLst>
              <a:ext uri="{FF2B5EF4-FFF2-40B4-BE49-F238E27FC236}">
                <a16:creationId xmlns:a16="http://schemas.microsoft.com/office/drawing/2014/main" id="{D9D38B1E-65DC-93A0-4B31-532EBF5D671A}"/>
              </a:ext>
            </a:extLst>
          </p:cNvPr>
          <p:cNvSpPr txBox="1"/>
          <p:nvPr/>
        </p:nvSpPr>
        <p:spPr>
          <a:xfrm>
            <a:off x="2257665" y="1897519"/>
            <a:ext cx="2266508" cy="261610"/>
          </a:xfrm>
          <a:prstGeom prst="rect">
            <a:avLst/>
          </a:prstGeom>
          <a:noFill/>
        </p:spPr>
        <p:txBody>
          <a:bodyPr wrap="square">
            <a:spAutoFit/>
          </a:bodyPr>
          <a:lstStyle/>
          <a:p>
            <a:r>
              <a:rPr lang="en-GB" sz="1100" b="1" dirty="0"/>
              <a:t>Free</a:t>
            </a:r>
            <a:r>
              <a:rPr lang="en-GB" sz="1100" dirty="0"/>
              <a:t> basic use by individuals</a:t>
            </a:r>
          </a:p>
        </p:txBody>
      </p:sp>
      <p:sp>
        <p:nvSpPr>
          <p:cNvPr id="21" name="TextBox 20">
            <a:extLst>
              <a:ext uri="{FF2B5EF4-FFF2-40B4-BE49-F238E27FC236}">
                <a16:creationId xmlns:a16="http://schemas.microsoft.com/office/drawing/2014/main" id="{A2CA07BA-C0B7-C963-2706-A09719AB5DAD}"/>
              </a:ext>
            </a:extLst>
          </p:cNvPr>
          <p:cNvSpPr txBox="1"/>
          <p:nvPr/>
        </p:nvSpPr>
        <p:spPr>
          <a:xfrm>
            <a:off x="5094370" y="1602184"/>
            <a:ext cx="2369787" cy="261610"/>
          </a:xfrm>
          <a:prstGeom prst="rect">
            <a:avLst/>
          </a:prstGeom>
          <a:noFill/>
        </p:spPr>
        <p:txBody>
          <a:bodyPr wrap="square">
            <a:spAutoFit/>
          </a:bodyPr>
          <a:lstStyle/>
          <a:p>
            <a:r>
              <a:rPr lang="en-GB" sz="1100" dirty="0" err="1"/>
              <a:t>Eurosystem</a:t>
            </a:r>
            <a:r>
              <a:rPr lang="en-GB" sz="1100" dirty="0"/>
              <a:t> bears its </a:t>
            </a:r>
            <a:r>
              <a:rPr lang="en-GB" sz="1100" b="1" dirty="0"/>
              <a:t>own costs</a:t>
            </a:r>
          </a:p>
        </p:txBody>
      </p:sp>
      <p:sp>
        <p:nvSpPr>
          <p:cNvPr id="22" name="TextBox 21">
            <a:extLst>
              <a:ext uri="{FF2B5EF4-FFF2-40B4-BE49-F238E27FC236}">
                <a16:creationId xmlns:a16="http://schemas.microsoft.com/office/drawing/2014/main" id="{B1754F8A-A5B6-12A0-B685-EEA26173AAA4}"/>
              </a:ext>
            </a:extLst>
          </p:cNvPr>
          <p:cNvSpPr txBox="1"/>
          <p:nvPr/>
        </p:nvSpPr>
        <p:spPr>
          <a:xfrm>
            <a:off x="5094370" y="1896241"/>
            <a:ext cx="2369787" cy="261610"/>
          </a:xfrm>
          <a:prstGeom prst="rect">
            <a:avLst/>
          </a:prstGeom>
          <a:noFill/>
        </p:spPr>
        <p:txBody>
          <a:bodyPr wrap="square">
            <a:spAutoFit/>
          </a:bodyPr>
          <a:lstStyle/>
          <a:p>
            <a:r>
              <a:rPr lang="en-GB" sz="1100" b="1" dirty="0"/>
              <a:t>Safeguards for merchants</a:t>
            </a:r>
          </a:p>
        </p:txBody>
      </p:sp>
      <p:pic>
        <p:nvPicPr>
          <p:cNvPr id="24" name="Picture 23">
            <a:extLst>
              <a:ext uri="{FF2B5EF4-FFF2-40B4-BE49-F238E27FC236}">
                <a16:creationId xmlns:a16="http://schemas.microsoft.com/office/drawing/2014/main" id="{C26C9B6F-D9C8-67D5-F713-43FB48F2EB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5394" y="1659856"/>
            <a:ext cx="169587" cy="170303"/>
          </a:xfrm>
          <a:prstGeom prst="rect">
            <a:avLst/>
          </a:prstGeom>
          <a:noFill/>
          <a:ln>
            <a:noFill/>
          </a:ln>
        </p:spPr>
      </p:pic>
      <p:pic>
        <p:nvPicPr>
          <p:cNvPr id="27" name="Picture 26">
            <a:extLst>
              <a:ext uri="{FF2B5EF4-FFF2-40B4-BE49-F238E27FC236}">
                <a16:creationId xmlns:a16="http://schemas.microsoft.com/office/drawing/2014/main" id="{23F68F13-02F2-142D-40ED-682C0601D73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0428" y="1614715"/>
            <a:ext cx="175663" cy="201214"/>
          </a:xfrm>
          <a:prstGeom prst="rect">
            <a:avLst/>
          </a:prstGeom>
          <a:noFill/>
          <a:ln>
            <a:noFill/>
          </a:ln>
        </p:spPr>
      </p:pic>
      <p:pic>
        <p:nvPicPr>
          <p:cNvPr id="29" name="Picture 28">
            <a:extLst>
              <a:ext uri="{FF2B5EF4-FFF2-40B4-BE49-F238E27FC236}">
                <a16:creationId xmlns:a16="http://schemas.microsoft.com/office/drawing/2014/main" id="{30BB6425-DB5F-AFD0-3AB2-3261D0AC563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0015" y="1939578"/>
            <a:ext cx="80303" cy="170303"/>
          </a:xfrm>
          <a:prstGeom prst="rect">
            <a:avLst/>
          </a:prstGeom>
          <a:noFill/>
          <a:ln>
            <a:noFill/>
          </a:ln>
        </p:spPr>
      </p:pic>
      <p:pic>
        <p:nvPicPr>
          <p:cNvPr id="31" name="Picture 30">
            <a:extLst>
              <a:ext uri="{FF2B5EF4-FFF2-40B4-BE49-F238E27FC236}">
                <a16:creationId xmlns:a16="http://schemas.microsoft.com/office/drawing/2014/main" id="{93FEFE0E-053A-BCE0-9CD4-F02ED2205DE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5221" y="1955089"/>
            <a:ext cx="126075" cy="163007"/>
          </a:xfrm>
          <a:prstGeom prst="rect">
            <a:avLst/>
          </a:prstGeom>
          <a:noFill/>
          <a:ln>
            <a:noFill/>
          </a:ln>
        </p:spPr>
      </p:pic>
      <p:sp>
        <p:nvSpPr>
          <p:cNvPr id="32" name="Rectangle: Rounded Corners 31">
            <a:extLst>
              <a:ext uri="{FF2B5EF4-FFF2-40B4-BE49-F238E27FC236}">
                <a16:creationId xmlns:a16="http://schemas.microsoft.com/office/drawing/2014/main" id="{85651D33-DF3F-6405-549B-27F288D885F0}"/>
              </a:ext>
            </a:extLst>
          </p:cNvPr>
          <p:cNvSpPr/>
          <p:nvPr/>
        </p:nvSpPr>
        <p:spPr bwMode="auto">
          <a:xfrm>
            <a:off x="4874782" y="1884137"/>
            <a:ext cx="2521353" cy="291679"/>
          </a:xfrm>
          <a:prstGeom prst="roundRect">
            <a:avLst/>
          </a:prstGeom>
          <a:noFill/>
          <a:ln w="12700" cap="flat" cmpd="sng" algn="ctr">
            <a:solidFill>
              <a:schemeClr val="accent4">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a typeface="ヒラギノ角ゴ Pro W3" pitchFamily="-64" charset="-128"/>
            </a:endParaRPr>
          </a:p>
        </p:txBody>
      </p:sp>
      <p:sp>
        <p:nvSpPr>
          <p:cNvPr id="17" name="TextBox 16">
            <a:extLst>
              <a:ext uri="{FF2B5EF4-FFF2-40B4-BE49-F238E27FC236}">
                <a16:creationId xmlns:a16="http://schemas.microsoft.com/office/drawing/2014/main" id="{D548D821-6F83-965A-86D4-8C1380816550}"/>
              </a:ext>
            </a:extLst>
          </p:cNvPr>
          <p:cNvSpPr txBox="1"/>
          <p:nvPr/>
        </p:nvSpPr>
        <p:spPr>
          <a:xfrm>
            <a:off x="548950" y="1197213"/>
            <a:ext cx="8055497" cy="276999"/>
          </a:xfrm>
          <a:prstGeom prst="rect">
            <a:avLst/>
          </a:prstGeom>
          <a:noFill/>
        </p:spPr>
        <p:txBody>
          <a:bodyPr wrap="square" rtlCol="0">
            <a:spAutoFit/>
          </a:bodyPr>
          <a:lstStyle/>
          <a:p>
            <a:pPr algn="ctr"/>
            <a:r>
              <a:rPr lang="en-GB" sz="1200" b="1" dirty="0">
                <a:solidFill>
                  <a:srgbClr val="003299"/>
                </a:solidFill>
              </a:rPr>
              <a:t>Core compensation model principles</a:t>
            </a:r>
          </a:p>
        </p:txBody>
      </p:sp>
      <p:grpSp>
        <p:nvGrpSpPr>
          <p:cNvPr id="41" name="Group 40">
            <a:extLst>
              <a:ext uri="{FF2B5EF4-FFF2-40B4-BE49-F238E27FC236}">
                <a16:creationId xmlns:a16="http://schemas.microsoft.com/office/drawing/2014/main" id="{A8D41669-4E12-4D46-B1C2-F6F6E607548C}"/>
              </a:ext>
            </a:extLst>
          </p:cNvPr>
          <p:cNvGrpSpPr/>
          <p:nvPr/>
        </p:nvGrpSpPr>
        <p:grpSpPr>
          <a:xfrm>
            <a:off x="663063" y="2429520"/>
            <a:ext cx="7888858" cy="918070"/>
            <a:chOff x="540918" y="2471082"/>
            <a:chExt cx="7888858" cy="918070"/>
          </a:xfrm>
        </p:grpSpPr>
        <p:sp>
          <p:nvSpPr>
            <p:cNvPr id="7" name="TextBox 6">
              <a:extLst>
                <a:ext uri="{FF2B5EF4-FFF2-40B4-BE49-F238E27FC236}">
                  <a16:creationId xmlns:a16="http://schemas.microsoft.com/office/drawing/2014/main" id="{AAF27E6D-6A12-4CB2-A90E-12C9F117AF15}"/>
                </a:ext>
              </a:extLst>
            </p:cNvPr>
            <p:cNvSpPr txBox="1"/>
            <p:nvPr/>
          </p:nvSpPr>
          <p:spPr>
            <a:xfrm>
              <a:off x="6407334" y="2647703"/>
              <a:ext cx="2022442" cy="600164"/>
            </a:xfrm>
            <a:prstGeom prst="rect">
              <a:avLst/>
            </a:prstGeom>
            <a:noFill/>
          </p:spPr>
          <p:txBody>
            <a:bodyPr wrap="square">
              <a:spAutoFit/>
            </a:bodyPr>
            <a:lstStyle/>
            <a:p>
              <a:pPr algn="ctr"/>
              <a:r>
                <a:rPr lang="en-GB" sz="1100" dirty="0">
                  <a:solidFill>
                    <a:schemeClr val="tx2"/>
                  </a:solidFill>
                </a:rPr>
                <a:t>Adequate safeguards for </a:t>
              </a:r>
              <a:r>
                <a:rPr lang="en-GB" sz="1100" b="1" dirty="0">
                  <a:solidFill>
                    <a:schemeClr val="tx2"/>
                  </a:solidFill>
                </a:rPr>
                <a:t>merchants</a:t>
              </a:r>
              <a:r>
                <a:rPr lang="en-GB" sz="1100" dirty="0">
                  <a:solidFill>
                    <a:schemeClr val="tx2"/>
                  </a:solidFill>
                </a:rPr>
                <a:t> &amp;</a:t>
              </a:r>
              <a:r>
                <a:rPr lang="en-GB" sz="1100" b="1" dirty="0">
                  <a:solidFill>
                    <a:schemeClr val="tx2"/>
                  </a:solidFill>
                </a:rPr>
                <a:t> </a:t>
              </a:r>
              <a:r>
                <a:rPr lang="en-GB" sz="1100" dirty="0">
                  <a:solidFill>
                    <a:schemeClr val="tx2"/>
                  </a:solidFill>
                </a:rPr>
                <a:t>reliable compensation for </a:t>
              </a:r>
              <a:r>
                <a:rPr lang="en-GB" sz="1100" b="1" dirty="0">
                  <a:solidFill>
                    <a:schemeClr val="tx2"/>
                  </a:solidFill>
                </a:rPr>
                <a:t>PSPs</a:t>
              </a:r>
            </a:p>
          </p:txBody>
        </p:sp>
        <p:sp>
          <p:nvSpPr>
            <p:cNvPr id="5" name="TextBox 4">
              <a:extLst>
                <a:ext uri="{FF2B5EF4-FFF2-40B4-BE49-F238E27FC236}">
                  <a16:creationId xmlns:a16="http://schemas.microsoft.com/office/drawing/2014/main" id="{8226EA19-C120-3BFF-4406-641B395E4C1E}"/>
                </a:ext>
              </a:extLst>
            </p:cNvPr>
            <p:cNvSpPr txBox="1"/>
            <p:nvPr/>
          </p:nvSpPr>
          <p:spPr>
            <a:xfrm>
              <a:off x="3202401" y="2539665"/>
              <a:ext cx="349776" cy="769441"/>
            </a:xfrm>
            <a:prstGeom prst="rect">
              <a:avLst/>
            </a:prstGeom>
            <a:noFill/>
          </p:spPr>
          <p:txBody>
            <a:bodyPr wrap="none" rtlCol="0">
              <a:spAutoFit/>
            </a:bodyPr>
            <a:lstStyle/>
            <a:p>
              <a:r>
                <a:rPr lang="en-GB" sz="2200" b="1" dirty="0">
                  <a:solidFill>
                    <a:schemeClr val="accent2"/>
                  </a:solidFill>
                </a:rPr>
                <a:t>&lt;</a:t>
              </a:r>
            </a:p>
            <a:p>
              <a:r>
                <a:rPr lang="en-GB" sz="2200" b="1" dirty="0">
                  <a:solidFill>
                    <a:schemeClr val="accent2"/>
                  </a:solidFill>
                </a:rPr>
                <a:t>&gt;</a:t>
              </a:r>
            </a:p>
          </p:txBody>
        </p:sp>
        <p:sp>
          <p:nvSpPr>
            <p:cNvPr id="16" name="Rettangolo con angoli arrotondati 29">
              <a:extLst>
                <a:ext uri="{FF2B5EF4-FFF2-40B4-BE49-F238E27FC236}">
                  <a16:creationId xmlns:a16="http://schemas.microsoft.com/office/drawing/2014/main" id="{DC38C6BE-7331-7A49-4C05-E7AA83AAFA64}"/>
                </a:ext>
              </a:extLst>
            </p:cNvPr>
            <p:cNvSpPr/>
            <p:nvPr/>
          </p:nvSpPr>
          <p:spPr>
            <a:xfrm>
              <a:off x="3548620" y="2481556"/>
              <a:ext cx="2603023" cy="907596"/>
            </a:xfrm>
            <a:prstGeom prst="roundRect">
              <a:avLst>
                <a:gd name="adj" fmla="val 8652"/>
              </a:avLst>
            </a:prstGeom>
            <a:solidFill>
              <a:schemeClr val="bg1"/>
            </a:solidFill>
            <a:ln>
              <a:no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DE" dirty="0"/>
            </a:p>
          </p:txBody>
        </p:sp>
        <p:sp>
          <p:nvSpPr>
            <p:cNvPr id="11" name="Content Placeholder 1">
              <a:extLst>
                <a:ext uri="{FF2B5EF4-FFF2-40B4-BE49-F238E27FC236}">
                  <a16:creationId xmlns:a16="http://schemas.microsoft.com/office/drawing/2014/main" id="{2C7B805C-BB59-E854-66DA-2D624A217726}"/>
                </a:ext>
              </a:extLst>
            </p:cNvPr>
            <p:cNvSpPr txBox="1">
              <a:spLocks/>
            </p:cNvSpPr>
            <p:nvPr/>
          </p:nvSpPr>
          <p:spPr bwMode="auto">
            <a:xfrm>
              <a:off x="3553185" y="2623084"/>
              <a:ext cx="2595946" cy="63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algn="ctr"/>
              <a:r>
                <a:rPr lang="en-US" sz="1100" b="1" kern="0" dirty="0"/>
                <a:t>Fees for comparable means of payment</a:t>
              </a:r>
            </a:p>
          </p:txBody>
        </p:sp>
        <p:sp>
          <p:nvSpPr>
            <p:cNvPr id="23" name="Rettangolo con angoli arrotondati 29">
              <a:extLst>
                <a:ext uri="{FF2B5EF4-FFF2-40B4-BE49-F238E27FC236}">
                  <a16:creationId xmlns:a16="http://schemas.microsoft.com/office/drawing/2014/main" id="{B08C49EC-175D-8EA6-54BD-46073FA52E70}"/>
                </a:ext>
              </a:extLst>
            </p:cNvPr>
            <p:cNvSpPr/>
            <p:nvPr/>
          </p:nvSpPr>
          <p:spPr>
            <a:xfrm>
              <a:off x="540918" y="2471082"/>
              <a:ext cx="2655288" cy="907596"/>
            </a:xfrm>
            <a:prstGeom prst="roundRect">
              <a:avLst>
                <a:gd name="adj" fmla="val 8652"/>
              </a:avLst>
            </a:prstGeom>
            <a:solidFill>
              <a:schemeClr val="bg1"/>
            </a:solidFill>
            <a:ln>
              <a:no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DE" dirty="0"/>
            </a:p>
          </p:txBody>
        </p:sp>
        <p:sp>
          <p:nvSpPr>
            <p:cNvPr id="15" name="Content Placeholder 1">
              <a:extLst>
                <a:ext uri="{FF2B5EF4-FFF2-40B4-BE49-F238E27FC236}">
                  <a16:creationId xmlns:a16="http://schemas.microsoft.com/office/drawing/2014/main" id="{98C424E4-C522-0ECC-DA8C-169AFD355E48}"/>
                </a:ext>
              </a:extLst>
            </p:cNvPr>
            <p:cNvSpPr txBox="1">
              <a:spLocks/>
            </p:cNvSpPr>
            <p:nvPr/>
          </p:nvSpPr>
          <p:spPr bwMode="auto">
            <a:xfrm>
              <a:off x="540918" y="2621256"/>
              <a:ext cx="2655288" cy="63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algn="ctr"/>
              <a:r>
                <a:rPr lang="en-GB" sz="1100" b="1" kern="0" dirty="0"/>
                <a:t>Reported cost </a:t>
              </a:r>
              <a:r>
                <a:rPr lang="en-GB" sz="1100" kern="0" dirty="0"/>
                <a:t>for digital euro provision</a:t>
              </a:r>
            </a:p>
            <a:p>
              <a:pPr algn="ctr"/>
              <a:r>
                <a:rPr lang="en-GB" sz="1100" kern="0" dirty="0"/>
                <a:t>+</a:t>
              </a:r>
            </a:p>
            <a:p>
              <a:pPr algn="ctr"/>
              <a:r>
                <a:rPr lang="en-GB" sz="1100" i="1" kern="0" dirty="0"/>
                <a:t>Reasonable profit margin</a:t>
              </a:r>
            </a:p>
          </p:txBody>
        </p:sp>
        <p:sp>
          <p:nvSpPr>
            <p:cNvPr id="26" name="TextBox 25">
              <a:extLst>
                <a:ext uri="{FF2B5EF4-FFF2-40B4-BE49-F238E27FC236}">
                  <a16:creationId xmlns:a16="http://schemas.microsoft.com/office/drawing/2014/main" id="{E4BFEAFF-8529-AE6B-BAA6-D628ED50BEFC}"/>
                </a:ext>
              </a:extLst>
            </p:cNvPr>
            <p:cNvSpPr txBox="1"/>
            <p:nvPr/>
          </p:nvSpPr>
          <p:spPr>
            <a:xfrm>
              <a:off x="6155194" y="2736161"/>
              <a:ext cx="349776" cy="430887"/>
            </a:xfrm>
            <a:prstGeom prst="rect">
              <a:avLst/>
            </a:prstGeom>
            <a:noFill/>
          </p:spPr>
          <p:txBody>
            <a:bodyPr wrap="none" rtlCol="0">
              <a:spAutoFit/>
            </a:bodyPr>
            <a:lstStyle/>
            <a:p>
              <a:r>
                <a:rPr lang="en-GB" sz="2200" b="1" dirty="0">
                  <a:solidFill>
                    <a:schemeClr val="accent6">
                      <a:lumMod val="50000"/>
                    </a:schemeClr>
                  </a:solidFill>
                </a:rPr>
                <a:t>=</a:t>
              </a:r>
            </a:p>
          </p:txBody>
        </p:sp>
      </p:grpSp>
      <p:sp>
        <p:nvSpPr>
          <p:cNvPr id="28" name="TextBox 27">
            <a:extLst>
              <a:ext uri="{FF2B5EF4-FFF2-40B4-BE49-F238E27FC236}">
                <a16:creationId xmlns:a16="http://schemas.microsoft.com/office/drawing/2014/main" id="{71AD06B8-AFE0-0549-897B-F7CFC50131CE}"/>
              </a:ext>
            </a:extLst>
          </p:cNvPr>
          <p:cNvSpPr txBox="1"/>
          <p:nvPr/>
        </p:nvSpPr>
        <p:spPr>
          <a:xfrm>
            <a:off x="4296244" y="3575341"/>
            <a:ext cx="4197473" cy="938719"/>
          </a:xfrm>
          <a:prstGeom prst="rect">
            <a:avLst/>
          </a:prstGeom>
          <a:noFill/>
          <a:ln w="19050">
            <a:noFill/>
          </a:ln>
        </p:spPr>
        <p:txBody>
          <a:bodyPr wrap="square">
            <a:spAutoFit/>
          </a:bodyPr>
          <a:lstStyle/>
          <a:p>
            <a:r>
              <a:rPr lang="en-GB" sz="1100" b="1" dirty="0">
                <a:latin typeface="+mn-lt"/>
                <a:ea typeface="Calibri" panose="020F0502020204030204" pitchFamily="34" charset="0"/>
              </a:rPr>
              <a:t>According to the legislative proposal</a:t>
            </a:r>
            <a:r>
              <a:rPr lang="en-GB" sz="1100" dirty="0">
                <a:latin typeface="+mn-lt"/>
                <a:ea typeface="Calibri" panose="020F0502020204030204" pitchFamily="34" charset="0"/>
              </a:rPr>
              <a:t>:</a:t>
            </a:r>
          </a:p>
          <a:p>
            <a:r>
              <a:rPr lang="en-GB" sz="1100" i="1" dirty="0">
                <a:effectLst/>
                <a:latin typeface="+mn-lt"/>
                <a:ea typeface="Calibri" panose="020F0502020204030204" pitchFamily="34" charset="0"/>
              </a:rPr>
              <a:t>Fees shall be </a:t>
            </a:r>
            <a:r>
              <a:rPr lang="en-GB" sz="1100" i="1" dirty="0">
                <a:latin typeface="+mn-lt"/>
                <a:ea typeface="Calibri" panose="020F0502020204030204" pitchFamily="34" charset="0"/>
              </a:rPr>
              <a:t>based on c</a:t>
            </a:r>
            <a:r>
              <a:rPr lang="en-GB" sz="1100" i="1" dirty="0">
                <a:effectLst/>
                <a:latin typeface="+mn-lt"/>
                <a:ea typeface="Calibri" panose="020F0502020204030204" pitchFamily="34" charset="0"/>
              </a:rPr>
              <a:t>osts incurred </a:t>
            </a:r>
            <a:r>
              <a:rPr lang="en-GB" sz="1100" i="1" dirty="0">
                <a:latin typeface="+mn-lt"/>
                <a:ea typeface="Calibri" panose="020F0502020204030204" pitchFamily="34" charset="0"/>
              </a:rPr>
              <a:t>for</a:t>
            </a:r>
            <a:r>
              <a:rPr lang="en-GB" sz="1100" i="1" dirty="0">
                <a:effectLst/>
                <a:latin typeface="+mn-lt"/>
                <a:ea typeface="Calibri" panose="020F0502020204030204" pitchFamily="34" charset="0"/>
              </a:rPr>
              <a:t> providing digital euro payment services by </a:t>
            </a:r>
            <a:r>
              <a:rPr lang="en-GB" sz="1100" b="1" i="1" dirty="0">
                <a:solidFill>
                  <a:schemeClr val="tx2"/>
                </a:solidFill>
                <a:effectLst/>
                <a:latin typeface="+mn-lt"/>
                <a:ea typeface="Calibri" panose="020F0502020204030204" pitchFamily="34" charset="0"/>
              </a:rPr>
              <a:t>the most cost-efficient payment service providers </a:t>
            </a:r>
            <a:r>
              <a:rPr lang="en-GB" sz="1100" i="1" dirty="0">
                <a:latin typeface="+mn-lt"/>
                <a:ea typeface="Calibri" panose="020F0502020204030204" pitchFamily="34" charset="0"/>
              </a:rPr>
              <a:t>representing collectively </a:t>
            </a:r>
            <a:r>
              <a:rPr lang="en-GB" sz="1100" b="1" i="1" dirty="0">
                <a:solidFill>
                  <a:schemeClr val="tx2"/>
                </a:solidFill>
                <a:effectLst/>
                <a:latin typeface="+mn-lt"/>
                <a:ea typeface="Calibri" panose="020F0502020204030204" pitchFamily="34" charset="0"/>
              </a:rPr>
              <a:t>one-quarter</a:t>
            </a:r>
            <a:r>
              <a:rPr lang="en-GB" sz="1100" b="1" i="1" dirty="0">
                <a:effectLst/>
                <a:latin typeface="+mn-lt"/>
                <a:ea typeface="Calibri" panose="020F0502020204030204" pitchFamily="34" charset="0"/>
              </a:rPr>
              <a:t> </a:t>
            </a:r>
            <a:r>
              <a:rPr lang="en-GB" sz="1100" i="1" dirty="0">
                <a:effectLst/>
                <a:latin typeface="+mn-lt"/>
                <a:ea typeface="Calibri" panose="020F0502020204030204" pitchFamily="34" charset="0"/>
              </a:rPr>
              <a:t>of digital euro distributed in a given year</a:t>
            </a:r>
            <a:endParaRPr lang="en-GB" sz="1100" i="1" dirty="0">
              <a:latin typeface="+mn-lt"/>
            </a:endParaRPr>
          </a:p>
        </p:txBody>
      </p:sp>
      <p:sp>
        <p:nvSpPr>
          <p:cNvPr id="34" name="TextBox 33">
            <a:extLst>
              <a:ext uri="{FF2B5EF4-FFF2-40B4-BE49-F238E27FC236}">
                <a16:creationId xmlns:a16="http://schemas.microsoft.com/office/drawing/2014/main" id="{DAB10E7D-C383-925E-C56C-6FE590710696}"/>
              </a:ext>
            </a:extLst>
          </p:cNvPr>
          <p:cNvSpPr txBox="1"/>
          <p:nvPr/>
        </p:nvSpPr>
        <p:spPr>
          <a:xfrm>
            <a:off x="740260" y="3519880"/>
            <a:ext cx="3148619" cy="276999"/>
          </a:xfrm>
          <a:prstGeom prst="rect">
            <a:avLst/>
          </a:prstGeom>
          <a:noFill/>
        </p:spPr>
        <p:txBody>
          <a:bodyPr wrap="none" rtlCol="0">
            <a:spAutoFit/>
          </a:bodyPr>
          <a:lstStyle/>
          <a:p>
            <a:r>
              <a:rPr lang="en-GB" sz="1200" b="1" dirty="0">
                <a:solidFill>
                  <a:srgbClr val="003299"/>
                </a:solidFill>
              </a:rPr>
              <a:t>Range of costs for digital euro provision</a:t>
            </a:r>
          </a:p>
        </p:txBody>
      </p:sp>
      <p:grpSp>
        <p:nvGrpSpPr>
          <p:cNvPr id="43" name="Group 42">
            <a:extLst>
              <a:ext uri="{FF2B5EF4-FFF2-40B4-BE49-F238E27FC236}">
                <a16:creationId xmlns:a16="http://schemas.microsoft.com/office/drawing/2014/main" id="{4DB3FADE-D337-8E7E-0D98-704E7D8E9AFB}"/>
              </a:ext>
            </a:extLst>
          </p:cNvPr>
          <p:cNvGrpSpPr/>
          <p:nvPr/>
        </p:nvGrpSpPr>
        <p:grpSpPr>
          <a:xfrm>
            <a:off x="861017" y="3936116"/>
            <a:ext cx="2980830" cy="360694"/>
            <a:chOff x="626514" y="3873237"/>
            <a:chExt cx="2980830" cy="360694"/>
          </a:xfrm>
        </p:grpSpPr>
        <p:grpSp>
          <p:nvGrpSpPr>
            <p:cNvPr id="42" name="Group 41">
              <a:extLst>
                <a:ext uri="{FF2B5EF4-FFF2-40B4-BE49-F238E27FC236}">
                  <a16:creationId xmlns:a16="http://schemas.microsoft.com/office/drawing/2014/main" id="{0F0EE7A7-D1E0-D41A-843F-73C9B2842696}"/>
                </a:ext>
              </a:extLst>
            </p:cNvPr>
            <p:cNvGrpSpPr/>
            <p:nvPr/>
          </p:nvGrpSpPr>
          <p:grpSpPr>
            <a:xfrm>
              <a:off x="626514" y="3953248"/>
              <a:ext cx="2980830" cy="110395"/>
              <a:chOff x="483900" y="3936471"/>
              <a:chExt cx="3433360" cy="0"/>
            </a:xfrm>
          </p:grpSpPr>
          <p:cxnSp>
            <p:nvCxnSpPr>
              <p:cNvPr id="39" name="Straight Connector 38">
                <a:extLst>
                  <a:ext uri="{FF2B5EF4-FFF2-40B4-BE49-F238E27FC236}">
                    <a16:creationId xmlns:a16="http://schemas.microsoft.com/office/drawing/2014/main" id="{AA43823B-DDF9-BF98-C998-3612CB976BC6}"/>
                  </a:ext>
                </a:extLst>
              </p:cNvPr>
              <p:cNvCxnSpPr>
                <a:cxnSpLocks/>
              </p:cNvCxnSpPr>
              <p:nvPr/>
            </p:nvCxnSpPr>
            <p:spPr bwMode="auto">
              <a:xfrm>
                <a:off x="483900" y="3936471"/>
                <a:ext cx="1088304" cy="0"/>
              </a:xfrm>
              <a:prstGeom prst="line">
                <a:avLst/>
              </a:prstGeom>
              <a:ln>
                <a:solidFill>
                  <a:schemeClr val="accent3"/>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30" name="Straight Connector 29">
                <a:extLst>
                  <a:ext uri="{FF2B5EF4-FFF2-40B4-BE49-F238E27FC236}">
                    <a16:creationId xmlns:a16="http://schemas.microsoft.com/office/drawing/2014/main" id="{736F6C5F-23FE-C08C-26E5-A57E1BD5BA4F}"/>
                  </a:ext>
                </a:extLst>
              </p:cNvPr>
              <p:cNvCxnSpPr>
                <a:cxnSpLocks/>
              </p:cNvCxnSpPr>
              <p:nvPr/>
            </p:nvCxnSpPr>
            <p:spPr bwMode="auto">
              <a:xfrm>
                <a:off x="1572203" y="3936471"/>
                <a:ext cx="2345057"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35" name="Straight Connector 34">
              <a:extLst>
                <a:ext uri="{FF2B5EF4-FFF2-40B4-BE49-F238E27FC236}">
                  <a16:creationId xmlns:a16="http://schemas.microsoft.com/office/drawing/2014/main" id="{108887F2-AF23-FDE9-1498-2DF5B798FD99}"/>
                </a:ext>
              </a:extLst>
            </p:cNvPr>
            <p:cNvCxnSpPr/>
            <p:nvPr/>
          </p:nvCxnSpPr>
          <p:spPr bwMode="auto">
            <a:xfrm flipV="1">
              <a:off x="1572204" y="3873237"/>
              <a:ext cx="0" cy="131008"/>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6" name="TextBox 35">
              <a:extLst>
                <a:ext uri="{FF2B5EF4-FFF2-40B4-BE49-F238E27FC236}">
                  <a16:creationId xmlns:a16="http://schemas.microsoft.com/office/drawing/2014/main" id="{E1E99975-3082-5E46-8337-190E0593CC65}"/>
                </a:ext>
              </a:extLst>
            </p:cNvPr>
            <p:cNvSpPr txBox="1"/>
            <p:nvPr/>
          </p:nvSpPr>
          <p:spPr>
            <a:xfrm>
              <a:off x="1192024" y="3987710"/>
              <a:ext cx="768159" cy="246221"/>
            </a:xfrm>
            <a:prstGeom prst="rect">
              <a:avLst/>
            </a:prstGeom>
            <a:noFill/>
          </p:spPr>
          <p:txBody>
            <a:bodyPr wrap="none" rtlCol="0">
              <a:spAutoFit/>
            </a:bodyPr>
            <a:lstStyle/>
            <a:p>
              <a:r>
                <a:rPr lang="en-GB" sz="1000" b="1" dirty="0"/>
                <a:t>threshold</a:t>
              </a:r>
            </a:p>
          </p:txBody>
        </p:sp>
      </p:grpSp>
    </p:spTree>
    <p:extLst>
      <p:ext uri="{BB962C8B-B14F-4D97-AF65-F5344CB8AC3E}">
        <p14:creationId xmlns:p14="http://schemas.microsoft.com/office/powerpoint/2010/main" val="1783688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2F92684-9424-E93C-D23E-F268018A9E2C}"/>
              </a:ext>
            </a:extLst>
          </p:cNvPr>
          <p:cNvSpPr>
            <a:spLocks noGrp="1"/>
          </p:cNvSpPr>
          <p:nvPr>
            <p:ph type="title"/>
          </p:nvPr>
        </p:nvSpPr>
        <p:spPr/>
        <p:txBody>
          <a:bodyPr/>
          <a:lstStyle/>
          <a:p>
            <a:r>
              <a:rPr lang="en-US" dirty="0"/>
              <a:t>Thank you</a:t>
            </a:r>
            <a:endParaRPr lang="en-GB" dirty="0"/>
          </a:p>
        </p:txBody>
      </p:sp>
      <p:sp>
        <p:nvSpPr>
          <p:cNvPr id="13" name="Text Placeholder 12">
            <a:extLst>
              <a:ext uri="{FF2B5EF4-FFF2-40B4-BE49-F238E27FC236}">
                <a16:creationId xmlns:a16="http://schemas.microsoft.com/office/drawing/2014/main" id="{D14A5897-BEF5-3464-72A8-409087654FC1}"/>
              </a:ext>
            </a:extLst>
          </p:cNvPr>
          <p:cNvSpPr>
            <a:spLocks noGrp="1"/>
          </p:cNvSpPr>
          <p:nvPr>
            <p:ph type="body" sz="quarter" idx="10"/>
          </p:nvPr>
        </p:nvSpPr>
        <p:spPr/>
        <p:txBody>
          <a:bodyPr/>
          <a:lstStyle/>
          <a:p>
            <a:r>
              <a:rPr lang="en-GB" sz="1400" b="1" dirty="0">
                <a:solidFill>
                  <a:schemeClr val="bg1"/>
                </a:solidFill>
              </a:rPr>
              <a:t>Additional supporting materials:</a:t>
            </a:r>
          </a:p>
          <a:p>
            <a:pPr marL="285750" indent="-285750">
              <a:buClr>
                <a:schemeClr val="bg1"/>
              </a:buClr>
              <a:buFont typeface="Arial" panose="020B0604020202020204" pitchFamily="34" charset="0"/>
              <a:buChar char="•"/>
            </a:pPr>
            <a:r>
              <a:rPr lang="en-GB" sz="1100" dirty="0">
                <a:solidFill>
                  <a:schemeClr val="bg1"/>
                </a:solidFill>
              </a:rPr>
              <a:t>Updated digital euro </a:t>
            </a:r>
            <a:r>
              <a:rPr lang="en-GB" sz="1100" dirty="0">
                <a:solidFill>
                  <a:schemeClr val="bg1"/>
                </a:solidFill>
                <a:hlinkClick r:id="rId2">
                  <a:extLst>
                    <a:ext uri="{A12FA001-AC4F-418D-AE19-62706E023703}">
                      <ahyp:hlinkClr xmlns:ahyp="http://schemas.microsoft.com/office/drawing/2018/hyperlinkcolor" val="tx"/>
                    </a:ext>
                  </a:extLst>
                </a:hlinkClick>
              </a:rPr>
              <a:t>FAQ</a:t>
            </a:r>
            <a:endParaRPr lang="en-GB" sz="1100" dirty="0">
              <a:solidFill>
                <a:schemeClr val="bg1"/>
              </a:solidFill>
            </a:endParaRPr>
          </a:p>
          <a:p>
            <a:pPr marL="285750" indent="-285750">
              <a:buClr>
                <a:schemeClr val="bg1"/>
              </a:buClr>
              <a:buFont typeface="Arial" panose="020B0604020202020204" pitchFamily="34" charset="0"/>
              <a:buChar char="•"/>
            </a:pPr>
            <a:r>
              <a:rPr lang="en-GB" sz="1100" dirty="0">
                <a:solidFill>
                  <a:schemeClr val="bg1"/>
                </a:solidFill>
                <a:hlinkClick r:id="rId3">
                  <a:extLst>
                    <a:ext uri="{A12FA001-AC4F-418D-AE19-62706E023703}">
                      <ahyp:hlinkClr xmlns:ahyp="http://schemas.microsoft.com/office/drawing/2018/hyperlinkcolor" val="tx"/>
                    </a:ext>
                  </a:extLst>
                </a:hlinkClick>
              </a:rPr>
              <a:t>Report</a:t>
            </a:r>
            <a:r>
              <a:rPr lang="en-GB" sz="1100" dirty="0">
                <a:solidFill>
                  <a:schemeClr val="bg1"/>
                </a:solidFill>
              </a:rPr>
              <a:t>: A stocktake on the digital euro</a:t>
            </a:r>
          </a:p>
          <a:p>
            <a:pPr marL="285750" indent="-285750">
              <a:buClr>
                <a:schemeClr val="bg1"/>
              </a:buClr>
              <a:buFont typeface="Arial" panose="020B0604020202020204" pitchFamily="34" charset="0"/>
              <a:buChar char="•"/>
            </a:pPr>
            <a:r>
              <a:rPr lang="en-GB" sz="1100" dirty="0">
                <a:hlinkClick r:id="rId4">
                  <a:extLst>
                    <a:ext uri="{A12FA001-AC4F-418D-AE19-62706E023703}">
                      <ahyp:hlinkClr xmlns:ahyp="http://schemas.microsoft.com/office/drawing/2018/hyperlinkcolor" val="tx"/>
                    </a:ext>
                  </a:extLst>
                </a:hlinkClick>
              </a:rPr>
              <a:t>ECB opinion</a:t>
            </a:r>
            <a:r>
              <a:rPr lang="en-GB" sz="1100" dirty="0"/>
              <a:t> </a:t>
            </a:r>
            <a:r>
              <a:rPr lang="en-GB" sz="1100" dirty="0">
                <a:solidFill>
                  <a:schemeClr val="bg1"/>
                </a:solidFill>
              </a:rPr>
              <a:t>on the EU Commission’s digital euro legislative proposal</a:t>
            </a:r>
          </a:p>
          <a:p>
            <a:pPr marL="285750" indent="-285750">
              <a:buClr>
                <a:schemeClr val="bg1"/>
              </a:buClr>
              <a:buFont typeface="Arial" panose="020B0604020202020204" pitchFamily="34" charset="0"/>
              <a:buChar char="•"/>
            </a:pPr>
            <a:r>
              <a:rPr lang="en-GB" sz="1100" dirty="0">
                <a:solidFill>
                  <a:schemeClr val="bg1"/>
                </a:solidFill>
              </a:rPr>
              <a:t>Digital euro </a:t>
            </a:r>
            <a:r>
              <a:rPr lang="en-GB" sz="1100" dirty="0">
                <a:solidFill>
                  <a:schemeClr val="bg1"/>
                </a:solidFill>
                <a:hlinkClick r:id="rId5">
                  <a:extLst>
                    <a:ext uri="{A12FA001-AC4F-418D-AE19-62706E023703}">
                      <ahyp:hlinkClr xmlns:ahyp="http://schemas.microsoft.com/office/drawing/2018/hyperlinkcolor" val="tx"/>
                    </a:ext>
                  </a:extLst>
                </a:hlinkClick>
              </a:rPr>
              <a:t>one-pager</a:t>
            </a:r>
            <a:endParaRPr lang="en-GB" sz="1100" dirty="0">
              <a:solidFill>
                <a:schemeClr val="bg1"/>
              </a:solidFill>
            </a:endParaRPr>
          </a:p>
          <a:p>
            <a:pPr marL="285750" indent="-285750">
              <a:buClr>
                <a:schemeClr val="bg1"/>
              </a:buClr>
              <a:buFont typeface="Arial" panose="020B0604020202020204" pitchFamily="34" charset="0"/>
              <a:buChar char="•"/>
            </a:pPr>
            <a:r>
              <a:rPr lang="en-GB" sz="1100" dirty="0">
                <a:solidFill>
                  <a:schemeClr val="bg1"/>
                </a:solidFill>
              </a:rPr>
              <a:t>Digital euro </a:t>
            </a:r>
            <a:r>
              <a:rPr lang="en-GB" sz="1100" dirty="0">
                <a:solidFill>
                  <a:schemeClr val="bg1"/>
                </a:solidFill>
                <a:hlinkClick r:id="rId6">
                  <a:extLst>
                    <a:ext uri="{A12FA001-AC4F-418D-AE19-62706E023703}">
                      <ahyp:hlinkClr xmlns:ahyp="http://schemas.microsoft.com/office/drawing/2018/hyperlinkcolor" val="tx"/>
                    </a:ext>
                  </a:extLst>
                </a:hlinkClick>
              </a:rPr>
              <a:t>booklet</a:t>
            </a:r>
            <a:r>
              <a:rPr lang="en-GB" sz="1100" dirty="0">
                <a:solidFill>
                  <a:schemeClr val="bg1"/>
                </a:solidFill>
              </a:rPr>
              <a:t> </a:t>
            </a:r>
          </a:p>
          <a:p>
            <a:pPr marL="285750" indent="-285750">
              <a:buClr>
                <a:schemeClr val="bg1"/>
              </a:buClr>
              <a:buFont typeface="Arial" panose="020B0604020202020204" pitchFamily="34" charset="0"/>
              <a:buChar char="•"/>
            </a:pPr>
            <a:r>
              <a:rPr lang="en-GB" sz="1100" dirty="0">
                <a:solidFill>
                  <a:schemeClr val="bg1"/>
                </a:solidFill>
              </a:rPr>
              <a:t>Digital euro </a:t>
            </a:r>
            <a:r>
              <a:rPr lang="en-GB" sz="1100" dirty="0">
                <a:solidFill>
                  <a:schemeClr val="bg1"/>
                </a:solidFill>
                <a:hlinkClick r:id="rId7">
                  <a:extLst>
                    <a:ext uri="{A12FA001-AC4F-418D-AE19-62706E023703}">
                      <ahyp:hlinkClr xmlns:ahyp="http://schemas.microsoft.com/office/drawing/2018/hyperlinkcolor" val="tx"/>
                    </a:ext>
                  </a:extLst>
                </a:hlinkClick>
              </a:rPr>
              <a:t>LinkedIn page</a:t>
            </a:r>
            <a:endParaRPr lang="en-GB" sz="1100" dirty="0">
              <a:solidFill>
                <a:schemeClr val="bg1"/>
              </a:solidFill>
            </a:endParaRPr>
          </a:p>
          <a:p>
            <a:endParaRPr lang="en-GB" sz="1100" dirty="0"/>
          </a:p>
        </p:txBody>
      </p:sp>
    </p:spTree>
    <p:extLst>
      <p:ext uri="{BB962C8B-B14F-4D97-AF65-F5344CB8AC3E}">
        <p14:creationId xmlns:p14="http://schemas.microsoft.com/office/powerpoint/2010/main" val="1887496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52B47D-A94A-EDE7-704D-9BABE2EA614A}"/>
              </a:ext>
            </a:extLst>
          </p:cNvPr>
          <p:cNvSpPr>
            <a:spLocks noGrp="1"/>
          </p:cNvSpPr>
          <p:nvPr>
            <p:ph type="title"/>
          </p:nvPr>
        </p:nvSpPr>
        <p:spPr/>
        <p:txBody>
          <a:bodyPr/>
          <a:lstStyle/>
          <a:p>
            <a:r>
              <a:rPr lang="en-GB" sz="1800" b="1" dirty="0"/>
              <a:t>After 25 years, the euro prepares for the digital age</a:t>
            </a:r>
            <a:endParaRPr lang="en-GB" dirty="0"/>
          </a:p>
        </p:txBody>
      </p:sp>
      <p:grpSp>
        <p:nvGrpSpPr>
          <p:cNvPr id="64" name="Group 63">
            <a:extLst>
              <a:ext uri="{FF2B5EF4-FFF2-40B4-BE49-F238E27FC236}">
                <a16:creationId xmlns:a16="http://schemas.microsoft.com/office/drawing/2014/main" id="{DD0F4467-31AF-1A51-DBA9-1FB5A22A84E0}"/>
              </a:ext>
            </a:extLst>
          </p:cNvPr>
          <p:cNvGrpSpPr/>
          <p:nvPr/>
        </p:nvGrpSpPr>
        <p:grpSpPr>
          <a:xfrm>
            <a:off x="2997536" y="1388400"/>
            <a:ext cx="3152477" cy="3050126"/>
            <a:chOff x="2999122" y="1389353"/>
            <a:chExt cx="3152477" cy="3050126"/>
          </a:xfrm>
        </p:grpSpPr>
        <p:pic>
          <p:nvPicPr>
            <p:cNvPr id="5" name="Picture 4" descr="A person handing over money to another person&#10;&#10;Description automatically generated">
              <a:extLst>
                <a:ext uri="{FF2B5EF4-FFF2-40B4-BE49-F238E27FC236}">
                  <a16:creationId xmlns:a16="http://schemas.microsoft.com/office/drawing/2014/main" id="{D94D1EDE-CE40-FDCC-E073-900CE3FBAB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0000"/>
            <a:stretch/>
          </p:blipFill>
          <p:spPr>
            <a:xfrm>
              <a:off x="2999122" y="1389353"/>
              <a:ext cx="1556681" cy="3050126"/>
            </a:xfrm>
            <a:prstGeom prst="rect">
              <a:avLst/>
            </a:prstGeom>
          </p:spPr>
        </p:pic>
        <p:pic>
          <p:nvPicPr>
            <p:cNvPr id="6" name="Picture 5" descr="A person holding a phone and a credit card reader&#10;&#10;Description automatically generated">
              <a:extLst>
                <a:ext uri="{FF2B5EF4-FFF2-40B4-BE49-F238E27FC236}">
                  <a16:creationId xmlns:a16="http://schemas.microsoft.com/office/drawing/2014/main" id="{58745554-335E-9792-F4A0-44C59788C3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4593809" y="1389353"/>
              <a:ext cx="1557790" cy="3050125"/>
            </a:xfrm>
            <a:prstGeom prst="rect">
              <a:avLst/>
            </a:prstGeom>
          </p:spPr>
        </p:pic>
      </p:grpSp>
      <p:sp>
        <p:nvSpPr>
          <p:cNvPr id="7" name="TextBox 6">
            <a:extLst>
              <a:ext uri="{FF2B5EF4-FFF2-40B4-BE49-F238E27FC236}">
                <a16:creationId xmlns:a16="http://schemas.microsoft.com/office/drawing/2014/main" id="{3926DD57-3B65-D971-E073-B76259E7209F}"/>
              </a:ext>
            </a:extLst>
          </p:cNvPr>
          <p:cNvSpPr txBox="1"/>
          <p:nvPr/>
        </p:nvSpPr>
        <p:spPr>
          <a:xfrm>
            <a:off x="752492" y="2163463"/>
            <a:ext cx="1876075" cy="430887"/>
          </a:xfrm>
          <a:prstGeom prst="rect">
            <a:avLst/>
          </a:prstGeom>
          <a:noFill/>
        </p:spPr>
        <p:txBody>
          <a:bodyPr wrap="square" rtlCol="0">
            <a:spAutoFit/>
          </a:bodyPr>
          <a:lstStyle/>
          <a:p>
            <a:pPr>
              <a:buClr>
                <a:srgbClr val="FF33CC"/>
              </a:buClr>
            </a:pPr>
            <a:r>
              <a:rPr lang="en-GB" sz="1100" dirty="0"/>
              <a:t>Cash payments fell from 72% to 59%**</a:t>
            </a:r>
          </a:p>
        </p:txBody>
      </p:sp>
      <p:sp>
        <p:nvSpPr>
          <p:cNvPr id="8" name="TextBox 7">
            <a:extLst>
              <a:ext uri="{FF2B5EF4-FFF2-40B4-BE49-F238E27FC236}">
                <a16:creationId xmlns:a16="http://schemas.microsoft.com/office/drawing/2014/main" id="{E8E49A08-E841-593A-F6F4-79C83765FC0B}"/>
              </a:ext>
            </a:extLst>
          </p:cNvPr>
          <p:cNvSpPr txBox="1"/>
          <p:nvPr/>
        </p:nvSpPr>
        <p:spPr>
          <a:xfrm>
            <a:off x="752492" y="2807225"/>
            <a:ext cx="2176381" cy="600164"/>
          </a:xfrm>
          <a:prstGeom prst="rect">
            <a:avLst/>
          </a:prstGeom>
          <a:noFill/>
        </p:spPr>
        <p:txBody>
          <a:bodyPr wrap="square">
            <a:spAutoFit/>
          </a:bodyPr>
          <a:lstStyle/>
          <a:p>
            <a:pPr>
              <a:buClr>
                <a:srgbClr val="FF33CC"/>
              </a:buClr>
            </a:pPr>
            <a:r>
              <a:rPr lang="en-GB" sz="1100" dirty="0"/>
              <a:t>Card payments rose from 25% to 34%**, of which most were contactless</a:t>
            </a:r>
          </a:p>
        </p:txBody>
      </p:sp>
      <p:sp>
        <p:nvSpPr>
          <p:cNvPr id="9" name="TextBox 8">
            <a:extLst>
              <a:ext uri="{FF2B5EF4-FFF2-40B4-BE49-F238E27FC236}">
                <a16:creationId xmlns:a16="http://schemas.microsoft.com/office/drawing/2014/main" id="{1DAF5A90-12E7-ABE2-763F-4A8777BDAD18}"/>
              </a:ext>
            </a:extLst>
          </p:cNvPr>
          <p:cNvSpPr txBox="1"/>
          <p:nvPr/>
        </p:nvSpPr>
        <p:spPr>
          <a:xfrm>
            <a:off x="752492" y="3583854"/>
            <a:ext cx="1827584" cy="430887"/>
          </a:xfrm>
          <a:prstGeom prst="rect">
            <a:avLst/>
          </a:prstGeom>
          <a:noFill/>
        </p:spPr>
        <p:txBody>
          <a:bodyPr wrap="square">
            <a:spAutoFit/>
          </a:bodyPr>
          <a:lstStyle/>
          <a:p>
            <a:pPr>
              <a:buClr>
                <a:srgbClr val="FF33CC"/>
              </a:buClr>
            </a:pPr>
            <a:r>
              <a:rPr lang="en-GB" sz="1100" dirty="0"/>
              <a:t>Online purchases rose from 6% to 34%**</a:t>
            </a:r>
          </a:p>
        </p:txBody>
      </p:sp>
      <p:sp>
        <p:nvSpPr>
          <p:cNvPr id="20" name="Oval 19">
            <a:extLst>
              <a:ext uri="{FF2B5EF4-FFF2-40B4-BE49-F238E27FC236}">
                <a16:creationId xmlns:a16="http://schemas.microsoft.com/office/drawing/2014/main" id="{92B630F9-70C3-31F3-6373-3E3F63AF5545}"/>
              </a:ext>
            </a:extLst>
          </p:cNvPr>
          <p:cNvSpPr/>
          <p:nvPr/>
        </p:nvSpPr>
        <p:spPr>
          <a:xfrm>
            <a:off x="277680" y="2900139"/>
            <a:ext cx="414337" cy="414337"/>
          </a:xfrm>
          <a:prstGeom prst="ellipse">
            <a:avLst/>
          </a:prstGeom>
          <a:solidFill>
            <a:sysClr val="window" lastClr="FFFFFF"/>
          </a:solid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33" name="Freeform 5">
            <a:extLst>
              <a:ext uri="{FF2B5EF4-FFF2-40B4-BE49-F238E27FC236}">
                <a16:creationId xmlns:a16="http://schemas.microsoft.com/office/drawing/2014/main" id="{F286524F-9349-2331-3D9B-5EDC840C0936}"/>
              </a:ext>
            </a:extLst>
          </p:cNvPr>
          <p:cNvSpPr>
            <a:spLocks noEditPoints="1"/>
          </p:cNvSpPr>
          <p:nvPr/>
        </p:nvSpPr>
        <p:spPr bwMode="auto">
          <a:xfrm>
            <a:off x="330642" y="2982521"/>
            <a:ext cx="296863" cy="249238"/>
          </a:xfrm>
          <a:custGeom>
            <a:avLst/>
            <a:gdLst>
              <a:gd name="T0" fmla="*/ 623 w 2561"/>
              <a:gd name="T1" fmla="*/ 759 h 2139"/>
              <a:gd name="T2" fmla="*/ 414 w 2561"/>
              <a:gd name="T3" fmla="*/ 823 h 2139"/>
              <a:gd name="T4" fmla="*/ 370 w 2561"/>
              <a:gd name="T5" fmla="*/ 686 h 2139"/>
              <a:gd name="T6" fmla="*/ 578 w 2561"/>
              <a:gd name="T7" fmla="*/ 623 h 2139"/>
              <a:gd name="T8" fmla="*/ 673 w 2561"/>
              <a:gd name="T9" fmla="*/ 1026 h 2139"/>
              <a:gd name="T10" fmla="*/ 477 w 2561"/>
              <a:gd name="T11" fmla="*/ 1086 h 2139"/>
              <a:gd name="T12" fmla="*/ 501 w 2561"/>
              <a:gd name="T13" fmla="*/ 1149 h 2139"/>
              <a:gd name="T14" fmla="*/ 681 w 2561"/>
              <a:gd name="T15" fmla="*/ 1094 h 2139"/>
              <a:gd name="T16" fmla="*/ 675 w 2561"/>
              <a:gd name="T17" fmla="*/ 1025 h 2139"/>
              <a:gd name="T18" fmla="*/ 1425 w 2561"/>
              <a:gd name="T19" fmla="*/ 1725 h 2139"/>
              <a:gd name="T20" fmla="*/ 1057 w 2561"/>
              <a:gd name="T21" fmla="*/ 1733 h 2139"/>
              <a:gd name="T22" fmla="*/ 1064 w 2561"/>
              <a:gd name="T23" fmla="*/ 1801 h 2139"/>
              <a:gd name="T24" fmla="*/ 1433 w 2561"/>
              <a:gd name="T25" fmla="*/ 1793 h 2139"/>
              <a:gd name="T26" fmla="*/ 1425 w 2561"/>
              <a:gd name="T27" fmla="*/ 1725 h 2139"/>
              <a:gd name="T28" fmla="*/ 2561 w 2561"/>
              <a:gd name="T29" fmla="*/ 2131 h 2139"/>
              <a:gd name="T30" fmla="*/ 764 w 2561"/>
              <a:gd name="T31" fmla="*/ 2139 h 2139"/>
              <a:gd name="T32" fmla="*/ 756 w 2561"/>
              <a:gd name="T33" fmla="*/ 1018 h 2139"/>
              <a:gd name="T34" fmla="*/ 2553 w 2561"/>
              <a:gd name="T35" fmla="*/ 1011 h 2139"/>
              <a:gd name="T36" fmla="*/ 2410 w 2561"/>
              <a:gd name="T37" fmla="*/ 1470 h 2139"/>
              <a:gd name="T38" fmla="*/ 915 w 2561"/>
              <a:gd name="T39" fmla="*/ 1463 h 2139"/>
              <a:gd name="T40" fmla="*/ 907 w 2561"/>
              <a:gd name="T41" fmla="*/ 1980 h 2139"/>
              <a:gd name="T42" fmla="*/ 2402 w 2561"/>
              <a:gd name="T43" fmla="*/ 1988 h 2139"/>
              <a:gd name="T44" fmla="*/ 2410 w 2561"/>
              <a:gd name="T45" fmla="*/ 1470 h 2139"/>
              <a:gd name="T46" fmla="*/ 2402 w 2561"/>
              <a:gd name="T47" fmla="*/ 1162 h 2139"/>
              <a:gd name="T48" fmla="*/ 907 w 2561"/>
              <a:gd name="T49" fmla="*/ 1170 h 2139"/>
              <a:gd name="T50" fmla="*/ 915 w 2561"/>
              <a:gd name="T51" fmla="*/ 1312 h 2139"/>
              <a:gd name="T52" fmla="*/ 2410 w 2561"/>
              <a:gd name="T53" fmla="*/ 1304 h 2139"/>
              <a:gd name="T54" fmla="*/ 673 w 2561"/>
              <a:gd name="T55" fmla="*/ 1297 h 2139"/>
              <a:gd name="T56" fmla="*/ 396 w 2561"/>
              <a:gd name="T57" fmla="*/ 1364 h 2139"/>
              <a:gd name="T58" fmla="*/ 192 w 2561"/>
              <a:gd name="T59" fmla="*/ 571 h 2139"/>
              <a:gd name="T60" fmla="*/ 1638 w 2561"/>
              <a:gd name="T61" fmla="*/ 192 h 2139"/>
              <a:gd name="T62" fmla="*/ 1843 w 2561"/>
              <a:gd name="T63" fmla="*/ 931 h 2139"/>
              <a:gd name="T64" fmla="*/ 1991 w 2561"/>
              <a:gd name="T65" fmla="*/ 926 h 2139"/>
              <a:gd name="T66" fmla="*/ 1745 w 2561"/>
              <a:gd name="T67" fmla="*/ 7 h 2139"/>
              <a:gd name="T68" fmla="*/ 7 w 2561"/>
              <a:gd name="T69" fmla="*/ 465 h 2139"/>
              <a:gd name="T70" fmla="*/ 289 w 2561"/>
              <a:gd name="T71" fmla="*/ 1549 h 2139"/>
              <a:gd name="T72" fmla="*/ 673 w 2561"/>
              <a:gd name="T73" fmla="*/ 1454 h 2139"/>
              <a:gd name="T74" fmla="*/ 681 w 2561"/>
              <a:gd name="T75" fmla="*/ 1303 h 2139"/>
              <a:gd name="T76" fmla="*/ 673 w 2561"/>
              <a:gd name="T77" fmla="*/ 1297 h 2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61" h="2139">
                <a:moveTo>
                  <a:pt x="588" y="628"/>
                </a:moveTo>
                <a:cubicBezTo>
                  <a:pt x="623" y="759"/>
                  <a:pt x="623" y="759"/>
                  <a:pt x="623" y="759"/>
                </a:cubicBezTo>
                <a:cubicBezTo>
                  <a:pt x="624" y="763"/>
                  <a:pt x="621" y="767"/>
                  <a:pt x="617" y="768"/>
                </a:cubicBezTo>
                <a:cubicBezTo>
                  <a:pt x="414" y="823"/>
                  <a:pt x="414" y="823"/>
                  <a:pt x="414" y="823"/>
                </a:cubicBezTo>
                <a:cubicBezTo>
                  <a:pt x="410" y="824"/>
                  <a:pt x="406" y="821"/>
                  <a:pt x="405" y="817"/>
                </a:cubicBezTo>
                <a:cubicBezTo>
                  <a:pt x="370" y="686"/>
                  <a:pt x="370" y="686"/>
                  <a:pt x="370" y="686"/>
                </a:cubicBezTo>
                <a:cubicBezTo>
                  <a:pt x="369" y="682"/>
                  <a:pt x="371" y="678"/>
                  <a:pt x="375" y="677"/>
                </a:cubicBezTo>
                <a:cubicBezTo>
                  <a:pt x="578" y="623"/>
                  <a:pt x="578" y="623"/>
                  <a:pt x="578" y="623"/>
                </a:cubicBezTo>
                <a:cubicBezTo>
                  <a:pt x="582" y="622"/>
                  <a:pt x="586" y="624"/>
                  <a:pt x="588" y="628"/>
                </a:cubicBezTo>
                <a:close/>
                <a:moveTo>
                  <a:pt x="673" y="1026"/>
                </a:moveTo>
                <a:cubicBezTo>
                  <a:pt x="482" y="1077"/>
                  <a:pt x="482" y="1077"/>
                  <a:pt x="482" y="1077"/>
                </a:cubicBezTo>
                <a:cubicBezTo>
                  <a:pt x="478" y="1078"/>
                  <a:pt x="476" y="1082"/>
                  <a:pt x="477" y="1086"/>
                </a:cubicBezTo>
                <a:cubicBezTo>
                  <a:pt x="492" y="1144"/>
                  <a:pt x="492" y="1144"/>
                  <a:pt x="492" y="1144"/>
                </a:cubicBezTo>
                <a:cubicBezTo>
                  <a:pt x="493" y="1148"/>
                  <a:pt x="497" y="1150"/>
                  <a:pt x="501" y="1149"/>
                </a:cubicBezTo>
                <a:cubicBezTo>
                  <a:pt x="673" y="1103"/>
                  <a:pt x="673" y="1103"/>
                  <a:pt x="673" y="1103"/>
                </a:cubicBezTo>
                <a:cubicBezTo>
                  <a:pt x="677" y="1102"/>
                  <a:pt x="680" y="1098"/>
                  <a:pt x="681" y="1094"/>
                </a:cubicBezTo>
                <a:cubicBezTo>
                  <a:pt x="681" y="1031"/>
                  <a:pt x="681" y="1031"/>
                  <a:pt x="681" y="1031"/>
                </a:cubicBezTo>
                <a:cubicBezTo>
                  <a:pt x="681" y="1028"/>
                  <a:pt x="678" y="1025"/>
                  <a:pt x="675" y="1025"/>
                </a:cubicBezTo>
                <a:cubicBezTo>
                  <a:pt x="675" y="1025"/>
                  <a:pt x="674" y="1025"/>
                  <a:pt x="673" y="1026"/>
                </a:cubicBezTo>
                <a:close/>
                <a:moveTo>
                  <a:pt x="1425" y="1725"/>
                </a:moveTo>
                <a:cubicBezTo>
                  <a:pt x="1064" y="1725"/>
                  <a:pt x="1064" y="1725"/>
                  <a:pt x="1064" y="1725"/>
                </a:cubicBezTo>
                <a:cubicBezTo>
                  <a:pt x="1060" y="1725"/>
                  <a:pt x="1057" y="1729"/>
                  <a:pt x="1057" y="1733"/>
                </a:cubicBezTo>
                <a:cubicBezTo>
                  <a:pt x="1057" y="1793"/>
                  <a:pt x="1057" y="1793"/>
                  <a:pt x="1057" y="1793"/>
                </a:cubicBezTo>
                <a:cubicBezTo>
                  <a:pt x="1057" y="1798"/>
                  <a:pt x="1060" y="1801"/>
                  <a:pt x="1064" y="1801"/>
                </a:cubicBezTo>
                <a:cubicBezTo>
                  <a:pt x="1425" y="1801"/>
                  <a:pt x="1425" y="1801"/>
                  <a:pt x="1425" y="1801"/>
                </a:cubicBezTo>
                <a:cubicBezTo>
                  <a:pt x="1430" y="1801"/>
                  <a:pt x="1433" y="1798"/>
                  <a:pt x="1433" y="1793"/>
                </a:cubicBezTo>
                <a:cubicBezTo>
                  <a:pt x="1433" y="1733"/>
                  <a:pt x="1433" y="1733"/>
                  <a:pt x="1433" y="1733"/>
                </a:cubicBezTo>
                <a:cubicBezTo>
                  <a:pt x="1433" y="1729"/>
                  <a:pt x="1430" y="1725"/>
                  <a:pt x="1425" y="1725"/>
                </a:cubicBezTo>
                <a:close/>
                <a:moveTo>
                  <a:pt x="2561" y="1018"/>
                </a:moveTo>
                <a:cubicBezTo>
                  <a:pt x="2561" y="2131"/>
                  <a:pt x="2561" y="2131"/>
                  <a:pt x="2561" y="2131"/>
                </a:cubicBezTo>
                <a:cubicBezTo>
                  <a:pt x="2561" y="2136"/>
                  <a:pt x="2558" y="2139"/>
                  <a:pt x="2553" y="2139"/>
                </a:cubicBezTo>
                <a:cubicBezTo>
                  <a:pt x="764" y="2139"/>
                  <a:pt x="764" y="2139"/>
                  <a:pt x="764" y="2139"/>
                </a:cubicBezTo>
                <a:cubicBezTo>
                  <a:pt x="760" y="2139"/>
                  <a:pt x="756" y="2136"/>
                  <a:pt x="756" y="2131"/>
                </a:cubicBezTo>
                <a:cubicBezTo>
                  <a:pt x="756" y="1018"/>
                  <a:pt x="756" y="1018"/>
                  <a:pt x="756" y="1018"/>
                </a:cubicBezTo>
                <a:cubicBezTo>
                  <a:pt x="756" y="1014"/>
                  <a:pt x="760" y="1011"/>
                  <a:pt x="764" y="1011"/>
                </a:cubicBezTo>
                <a:cubicBezTo>
                  <a:pt x="2553" y="1011"/>
                  <a:pt x="2553" y="1011"/>
                  <a:pt x="2553" y="1011"/>
                </a:cubicBezTo>
                <a:cubicBezTo>
                  <a:pt x="2558" y="1011"/>
                  <a:pt x="2561" y="1014"/>
                  <a:pt x="2561" y="1018"/>
                </a:cubicBezTo>
                <a:close/>
                <a:moveTo>
                  <a:pt x="2410" y="1470"/>
                </a:moveTo>
                <a:cubicBezTo>
                  <a:pt x="2410" y="1466"/>
                  <a:pt x="2406" y="1463"/>
                  <a:pt x="2402" y="1463"/>
                </a:cubicBezTo>
                <a:cubicBezTo>
                  <a:pt x="915" y="1463"/>
                  <a:pt x="915" y="1463"/>
                  <a:pt x="915" y="1463"/>
                </a:cubicBezTo>
                <a:cubicBezTo>
                  <a:pt x="911" y="1463"/>
                  <a:pt x="907" y="1466"/>
                  <a:pt x="907" y="1470"/>
                </a:cubicBezTo>
                <a:cubicBezTo>
                  <a:pt x="907" y="1980"/>
                  <a:pt x="907" y="1980"/>
                  <a:pt x="907" y="1980"/>
                </a:cubicBezTo>
                <a:cubicBezTo>
                  <a:pt x="907" y="1984"/>
                  <a:pt x="911" y="1988"/>
                  <a:pt x="915" y="1988"/>
                </a:cubicBezTo>
                <a:cubicBezTo>
                  <a:pt x="2402" y="1988"/>
                  <a:pt x="2402" y="1988"/>
                  <a:pt x="2402" y="1988"/>
                </a:cubicBezTo>
                <a:cubicBezTo>
                  <a:pt x="2406" y="1988"/>
                  <a:pt x="2410" y="1984"/>
                  <a:pt x="2410" y="1980"/>
                </a:cubicBezTo>
                <a:lnTo>
                  <a:pt x="2410" y="1470"/>
                </a:lnTo>
                <a:close/>
                <a:moveTo>
                  <a:pt x="2410" y="1170"/>
                </a:moveTo>
                <a:cubicBezTo>
                  <a:pt x="2410" y="1165"/>
                  <a:pt x="2406" y="1162"/>
                  <a:pt x="2402" y="1162"/>
                </a:cubicBezTo>
                <a:cubicBezTo>
                  <a:pt x="915" y="1162"/>
                  <a:pt x="915" y="1162"/>
                  <a:pt x="915" y="1162"/>
                </a:cubicBezTo>
                <a:cubicBezTo>
                  <a:pt x="911" y="1162"/>
                  <a:pt x="907" y="1165"/>
                  <a:pt x="907" y="1170"/>
                </a:cubicBezTo>
                <a:cubicBezTo>
                  <a:pt x="907" y="1304"/>
                  <a:pt x="907" y="1304"/>
                  <a:pt x="907" y="1304"/>
                </a:cubicBezTo>
                <a:cubicBezTo>
                  <a:pt x="907" y="1308"/>
                  <a:pt x="911" y="1312"/>
                  <a:pt x="915" y="1312"/>
                </a:cubicBezTo>
                <a:cubicBezTo>
                  <a:pt x="2402" y="1312"/>
                  <a:pt x="2402" y="1312"/>
                  <a:pt x="2402" y="1312"/>
                </a:cubicBezTo>
                <a:cubicBezTo>
                  <a:pt x="2406" y="1312"/>
                  <a:pt x="2410" y="1308"/>
                  <a:pt x="2410" y="1304"/>
                </a:cubicBezTo>
                <a:lnTo>
                  <a:pt x="2410" y="1170"/>
                </a:lnTo>
                <a:close/>
                <a:moveTo>
                  <a:pt x="673" y="1297"/>
                </a:moveTo>
                <a:cubicBezTo>
                  <a:pt x="405" y="1369"/>
                  <a:pt x="405" y="1369"/>
                  <a:pt x="405" y="1369"/>
                </a:cubicBezTo>
                <a:cubicBezTo>
                  <a:pt x="401" y="1370"/>
                  <a:pt x="397" y="1368"/>
                  <a:pt x="396" y="1364"/>
                </a:cubicBezTo>
                <a:cubicBezTo>
                  <a:pt x="186" y="581"/>
                  <a:pt x="186" y="581"/>
                  <a:pt x="186" y="581"/>
                </a:cubicBezTo>
                <a:cubicBezTo>
                  <a:pt x="185" y="577"/>
                  <a:pt x="188" y="573"/>
                  <a:pt x="192" y="571"/>
                </a:cubicBezTo>
                <a:cubicBezTo>
                  <a:pt x="1628" y="187"/>
                  <a:pt x="1628" y="187"/>
                  <a:pt x="1628" y="187"/>
                </a:cubicBezTo>
                <a:cubicBezTo>
                  <a:pt x="1632" y="185"/>
                  <a:pt x="1637" y="188"/>
                  <a:pt x="1638" y="192"/>
                </a:cubicBezTo>
                <a:cubicBezTo>
                  <a:pt x="1834" y="924"/>
                  <a:pt x="1834" y="924"/>
                  <a:pt x="1834" y="924"/>
                </a:cubicBezTo>
                <a:cubicBezTo>
                  <a:pt x="1835" y="928"/>
                  <a:pt x="1839" y="931"/>
                  <a:pt x="1843" y="931"/>
                </a:cubicBezTo>
                <a:cubicBezTo>
                  <a:pt x="1985" y="931"/>
                  <a:pt x="1985" y="931"/>
                  <a:pt x="1985" y="931"/>
                </a:cubicBezTo>
                <a:cubicBezTo>
                  <a:pt x="1988" y="932"/>
                  <a:pt x="1990" y="929"/>
                  <a:pt x="1991" y="926"/>
                </a:cubicBezTo>
                <a:cubicBezTo>
                  <a:pt x="1991" y="926"/>
                  <a:pt x="1991" y="925"/>
                  <a:pt x="1990" y="924"/>
                </a:cubicBezTo>
                <a:cubicBezTo>
                  <a:pt x="1745" y="7"/>
                  <a:pt x="1745" y="7"/>
                  <a:pt x="1745" y="7"/>
                </a:cubicBezTo>
                <a:cubicBezTo>
                  <a:pt x="1744" y="3"/>
                  <a:pt x="1739" y="0"/>
                  <a:pt x="1735" y="1"/>
                </a:cubicBezTo>
                <a:cubicBezTo>
                  <a:pt x="7" y="465"/>
                  <a:pt x="7" y="465"/>
                  <a:pt x="7" y="465"/>
                </a:cubicBezTo>
                <a:cubicBezTo>
                  <a:pt x="3" y="466"/>
                  <a:pt x="0" y="470"/>
                  <a:pt x="1" y="474"/>
                </a:cubicBezTo>
                <a:cubicBezTo>
                  <a:pt x="289" y="1549"/>
                  <a:pt x="289" y="1549"/>
                  <a:pt x="289" y="1549"/>
                </a:cubicBezTo>
                <a:cubicBezTo>
                  <a:pt x="290" y="1553"/>
                  <a:pt x="295" y="1555"/>
                  <a:pt x="299" y="1554"/>
                </a:cubicBezTo>
                <a:cubicBezTo>
                  <a:pt x="673" y="1454"/>
                  <a:pt x="673" y="1454"/>
                  <a:pt x="673" y="1454"/>
                </a:cubicBezTo>
                <a:cubicBezTo>
                  <a:pt x="677" y="1452"/>
                  <a:pt x="680" y="1449"/>
                  <a:pt x="681" y="1444"/>
                </a:cubicBezTo>
                <a:cubicBezTo>
                  <a:pt x="681" y="1303"/>
                  <a:pt x="681" y="1303"/>
                  <a:pt x="681" y="1303"/>
                </a:cubicBezTo>
                <a:cubicBezTo>
                  <a:pt x="681" y="1300"/>
                  <a:pt x="678" y="1297"/>
                  <a:pt x="675" y="1297"/>
                </a:cubicBezTo>
                <a:cubicBezTo>
                  <a:pt x="675" y="1297"/>
                  <a:pt x="674" y="1297"/>
                  <a:pt x="673" y="129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Oval 16">
            <a:extLst>
              <a:ext uri="{FF2B5EF4-FFF2-40B4-BE49-F238E27FC236}">
                <a16:creationId xmlns:a16="http://schemas.microsoft.com/office/drawing/2014/main" id="{B10B1A75-CA61-4F5E-6BC4-1CF88F1D78F9}"/>
              </a:ext>
            </a:extLst>
          </p:cNvPr>
          <p:cNvSpPr/>
          <p:nvPr/>
        </p:nvSpPr>
        <p:spPr>
          <a:xfrm>
            <a:off x="276857" y="2171738"/>
            <a:ext cx="414337" cy="414337"/>
          </a:xfrm>
          <a:prstGeom prst="ellipse">
            <a:avLst/>
          </a:prstGeom>
          <a:solidFill>
            <a:sysClr val="window" lastClr="FFFFFF"/>
          </a:solid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36" name="Freeform 9">
            <a:extLst>
              <a:ext uri="{FF2B5EF4-FFF2-40B4-BE49-F238E27FC236}">
                <a16:creationId xmlns:a16="http://schemas.microsoft.com/office/drawing/2014/main" id="{09F902B3-E4FB-84BB-9D8C-981C8E3B444D}"/>
              </a:ext>
            </a:extLst>
          </p:cNvPr>
          <p:cNvSpPr>
            <a:spLocks noEditPoints="1"/>
          </p:cNvSpPr>
          <p:nvPr/>
        </p:nvSpPr>
        <p:spPr bwMode="auto">
          <a:xfrm>
            <a:off x="348105" y="2289898"/>
            <a:ext cx="254000" cy="192087"/>
          </a:xfrm>
          <a:custGeom>
            <a:avLst/>
            <a:gdLst>
              <a:gd name="T0" fmla="*/ 0 w 2436"/>
              <a:gd name="T1" fmla="*/ 981 h 1845"/>
              <a:gd name="T2" fmla="*/ 509 w 2436"/>
              <a:gd name="T3" fmla="*/ 1845 h 1845"/>
              <a:gd name="T4" fmla="*/ 1019 w 2436"/>
              <a:gd name="T5" fmla="*/ 981 h 1845"/>
              <a:gd name="T6" fmla="*/ 875 w 2436"/>
              <a:gd name="T7" fmla="*/ 1598 h 1845"/>
              <a:gd name="T8" fmla="*/ 144 w 2436"/>
              <a:gd name="T9" fmla="*/ 1598 h 1845"/>
              <a:gd name="T10" fmla="*/ 509 w 2436"/>
              <a:gd name="T11" fmla="*/ 1639 h 1845"/>
              <a:gd name="T12" fmla="*/ 875 w 2436"/>
              <a:gd name="T13" fmla="*/ 1598 h 1845"/>
              <a:gd name="T14" fmla="*/ 509 w 2436"/>
              <a:gd name="T15" fmla="*/ 1495 h 1845"/>
              <a:gd name="T16" fmla="*/ 144 w 2436"/>
              <a:gd name="T17" fmla="*/ 1364 h 1845"/>
              <a:gd name="T18" fmla="*/ 875 w 2436"/>
              <a:gd name="T19" fmla="*/ 1364 h 1845"/>
              <a:gd name="T20" fmla="*/ 875 w 2436"/>
              <a:gd name="T21" fmla="*/ 1187 h 1845"/>
              <a:gd name="T22" fmla="*/ 144 w 2436"/>
              <a:gd name="T23" fmla="*/ 1187 h 1845"/>
              <a:gd name="T24" fmla="*/ 509 w 2436"/>
              <a:gd name="T25" fmla="*/ 1228 h 1845"/>
              <a:gd name="T26" fmla="*/ 875 w 2436"/>
              <a:gd name="T27" fmla="*/ 1187 h 1845"/>
              <a:gd name="T28" fmla="*/ 144 w 2436"/>
              <a:gd name="T29" fmla="*/ 981 h 1845"/>
              <a:gd name="T30" fmla="*/ 875 w 2436"/>
              <a:gd name="T31" fmla="*/ 981 h 1845"/>
              <a:gd name="T32" fmla="*/ 2429 w 2436"/>
              <a:gd name="T33" fmla="*/ 0 h 1845"/>
              <a:gd name="T34" fmla="*/ 287 w 2436"/>
              <a:gd name="T35" fmla="*/ 7 h 1845"/>
              <a:gd name="T36" fmla="*/ 293 w 2436"/>
              <a:gd name="T37" fmla="*/ 683 h 1845"/>
              <a:gd name="T38" fmla="*/ 424 w 2436"/>
              <a:gd name="T39" fmla="*/ 665 h 1845"/>
              <a:gd name="T40" fmla="*/ 431 w 2436"/>
              <a:gd name="T41" fmla="*/ 151 h 1845"/>
              <a:gd name="T42" fmla="*/ 1354 w 2436"/>
              <a:gd name="T43" fmla="*/ 144 h 1845"/>
              <a:gd name="T44" fmla="*/ 1361 w 2436"/>
              <a:gd name="T45" fmla="*/ 396 h 1845"/>
              <a:gd name="T46" fmla="*/ 1045 w 2436"/>
              <a:gd name="T47" fmla="*/ 714 h 1845"/>
              <a:gd name="T48" fmla="*/ 1361 w 2436"/>
              <a:gd name="T49" fmla="*/ 1030 h 1845"/>
              <a:gd name="T50" fmla="*/ 1361 w 2436"/>
              <a:gd name="T51" fmla="*/ 1281 h 1845"/>
              <a:gd name="T52" fmla="*/ 1098 w 2436"/>
              <a:gd name="T53" fmla="*/ 1289 h 1845"/>
              <a:gd name="T54" fmla="*/ 1091 w 2436"/>
              <a:gd name="T55" fmla="*/ 1426 h 1845"/>
              <a:gd name="T56" fmla="*/ 2429 w 2436"/>
              <a:gd name="T57" fmla="*/ 1433 h 1845"/>
              <a:gd name="T58" fmla="*/ 2436 w 2436"/>
              <a:gd name="T59" fmla="*/ 7 h 1845"/>
              <a:gd name="T60" fmla="*/ 2292 w 2436"/>
              <a:gd name="T61" fmla="*/ 1281 h 1845"/>
              <a:gd name="T62" fmla="*/ 1512 w 2436"/>
              <a:gd name="T63" fmla="*/ 1289 h 1845"/>
              <a:gd name="T64" fmla="*/ 1505 w 2436"/>
              <a:gd name="T65" fmla="*/ 893 h 1845"/>
              <a:gd name="T66" fmla="*/ 1361 w 2436"/>
              <a:gd name="T67" fmla="*/ 886 h 1845"/>
              <a:gd name="T68" fmla="*/ 1361 w 2436"/>
              <a:gd name="T69" fmla="*/ 546 h 1845"/>
              <a:gd name="T70" fmla="*/ 1505 w 2436"/>
              <a:gd name="T71" fmla="*/ 540 h 1845"/>
              <a:gd name="T72" fmla="*/ 1512 w 2436"/>
              <a:gd name="T73" fmla="*/ 144 h 1845"/>
              <a:gd name="T74" fmla="*/ 2292 w 2436"/>
              <a:gd name="T75" fmla="*/ 15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36" h="1845">
                <a:moveTo>
                  <a:pt x="509" y="734"/>
                </a:moveTo>
                <a:cubicBezTo>
                  <a:pt x="256" y="734"/>
                  <a:pt x="0" y="819"/>
                  <a:pt x="0" y="981"/>
                </a:cubicBezTo>
                <a:cubicBezTo>
                  <a:pt x="0" y="1598"/>
                  <a:pt x="0" y="1598"/>
                  <a:pt x="0" y="1598"/>
                </a:cubicBezTo>
                <a:cubicBezTo>
                  <a:pt x="0" y="1760"/>
                  <a:pt x="256" y="1845"/>
                  <a:pt x="509" y="1845"/>
                </a:cubicBezTo>
                <a:cubicBezTo>
                  <a:pt x="763" y="1845"/>
                  <a:pt x="1019" y="1760"/>
                  <a:pt x="1019" y="1598"/>
                </a:cubicBezTo>
                <a:cubicBezTo>
                  <a:pt x="1019" y="981"/>
                  <a:pt x="1019" y="981"/>
                  <a:pt x="1019" y="981"/>
                </a:cubicBezTo>
                <a:cubicBezTo>
                  <a:pt x="1019" y="819"/>
                  <a:pt x="763" y="734"/>
                  <a:pt x="509" y="734"/>
                </a:cubicBezTo>
                <a:close/>
                <a:moveTo>
                  <a:pt x="875" y="1598"/>
                </a:moveTo>
                <a:cubicBezTo>
                  <a:pt x="873" y="1622"/>
                  <a:pt x="754" y="1701"/>
                  <a:pt x="509" y="1701"/>
                </a:cubicBezTo>
                <a:cubicBezTo>
                  <a:pt x="265" y="1701"/>
                  <a:pt x="146" y="1622"/>
                  <a:pt x="144" y="1598"/>
                </a:cubicBezTo>
                <a:cubicBezTo>
                  <a:pt x="144" y="1570"/>
                  <a:pt x="144" y="1570"/>
                  <a:pt x="144" y="1570"/>
                </a:cubicBezTo>
                <a:cubicBezTo>
                  <a:pt x="241" y="1616"/>
                  <a:pt x="376" y="1639"/>
                  <a:pt x="509" y="1639"/>
                </a:cubicBezTo>
                <a:cubicBezTo>
                  <a:pt x="643" y="1639"/>
                  <a:pt x="778" y="1616"/>
                  <a:pt x="875" y="1570"/>
                </a:cubicBezTo>
                <a:lnTo>
                  <a:pt x="875" y="1598"/>
                </a:lnTo>
                <a:close/>
                <a:moveTo>
                  <a:pt x="875" y="1392"/>
                </a:moveTo>
                <a:cubicBezTo>
                  <a:pt x="873" y="1416"/>
                  <a:pt x="754" y="1495"/>
                  <a:pt x="509" y="1495"/>
                </a:cubicBezTo>
                <a:cubicBezTo>
                  <a:pt x="265" y="1495"/>
                  <a:pt x="146" y="1416"/>
                  <a:pt x="144" y="1392"/>
                </a:cubicBezTo>
                <a:cubicBezTo>
                  <a:pt x="144" y="1364"/>
                  <a:pt x="144" y="1364"/>
                  <a:pt x="144" y="1364"/>
                </a:cubicBezTo>
                <a:cubicBezTo>
                  <a:pt x="241" y="1410"/>
                  <a:pt x="376" y="1434"/>
                  <a:pt x="509" y="1434"/>
                </a:cubicBezTo>
                <a:cubicBezTo>
                  <a:pt x="643" y="1434"/>
                  <a:pt x="778" y="1410"/>
                  <a:pt x="875" y="1364"/>
                </a:cubicBezTo>
                <a:lnTo>
                  <a:pt x="875" y="1392"/>
                </a:lnTo>
                <a:close/>
                <a:moveTo>
                  <a:pt x="875" y="1187"/>
                </a:moveTo>
                <a:cubicBezTo>
                  <a:pt x="873" y="1211"/>
                  <a:pt x="754" y="1290"/>
                  <a:pt x="509" y="1290"/>
                </a:cubicBezTo>
                <a:cubicBezTo>
                  <a:pt x="265" y="1290"/>
                  <a:pt x="146" y="1211"/>
                  <a:pt x="144" y="1187"/>
                </a:cubicBezTo>
                <a:cubicBezTo>
                  <a:pt x="144" y="1159"/>
                  <a:pt x="144" y="1159"/>
                  <a:pt x="144" y="1159"/>
                </a:cubicBezTo>
                <a:cubicBezTo>
                  <a:pt x="241" y="1205"/>
                  <a:pt x="376" y="1228"/>
                  <a:pt x="509" y="1228"/>
                </a:cubicBezTo>
                <a:cubicBezTo>
                  <a:pt x="643" y="1228"/>
                  <a:pt x="778" y="1205"/>
                  <a:pt x="875" y="1159"/>
                </a:cubicBezTo>
                <a:lnTo>
                  <a:pt x="875" y="1187"/>
                </a:lnTo>
                <a:close/>
                <a:moveTo>
                  <a:pt x="509" y="1084"/>
                </a:moveTo>
                <a:cubicBezTo>
                  <a:pt x="265" y="1084"/>
                  <a:pt x="146" y="1005"/>
                  <a:pt x="144" y="981"/>
                </a:cubicBezTo>
                <a:cubicBezTo>
                  <a:pt x="146" y="957"/>
                  <a:pt x="265" y="878"/>
                  <a:pt x="509" y="878"/>
                </a:cubicBezTo>
                <a:cubicBezTo>
                  <a:pt x="754" y="878"/>
                  <a:pt x="873" y="957"/>
                  <a:pt x="875" y="981"/>
                </a:cubicBezTo>
                <a:cubicBezTo>
                  <a:pt x="873" y="1005"/>
                  <a:pt x="754" y="1084"/>
                  <a:pt x="509" y="1084"/>
                </a:cubicBezTo>
                <a:close/>
                <a:moveTo>
                  <a:pt x="2429" y="0"/>
                </a:moveTo>
                <a:cubicBezTo>
                  <a:pt x="294" y="0"/>
                  <a:pt x="294" y="0"/>
                  <a:pt x="294" y="0"/>
                </a:cubicBezTo>
                <a:cubicBezTo>
                  <a:pt x="290" y="0"/>
                  <a:pt x="287" y="3"/>
                  <a:pt x="287" y="7"/>
                </a:cubicBezTo>
                <a:cubicBezTo>
                  <a:pt x="287" y="676"/>
                  <a:pt x="287" y="676"/>
                  <a:pt x="287" y="676"/>
                </a:cubicBezTo>
                <a:cubicBezTo>
                  <a:pt x="287" y="680"/>
                  <a:pt x="289" y="682"/>
                  <a:pt x="293" y="683"/>
                </a:cubicBezTo>
                <a:cubicBezTo>
                  <a:pt x="293" y="683"/>
                  <a:pt x="294" y="683"/>
                  <a:pt x="294" y="682"/>
                </a:cubicBezTo>
                <a:cubicBezTo>
                  <a:pt x="424" y="665"/>
                  <a:pt x="424" y="665"/>
                  <a:pt x="424" y="665"/>
                </a:cubicBezTo>
                <a:cubicBezTo>
                  <a:pt x="428" y="665"/>
                  <a:pt x="431" y="661"/>
                  <a:pt x="431" y="657"/>
                </a:cubicBezTo>
                <a:cubicBezTo>
                  <a:pt x="431" y="151"/>
                  <a:pt x="431" y="151"/>
                  <a:pt x="431" y="151"/>
                </a:cubicBezTo>
                <a:cubicBezTo>
                  <a:pt x="431" y="147"/>
                  <a:pt x="434" y="144"/>
                  <a:pt x="438" y="144"/>
                </a:cubicBezTo>
                <a:cubicBezTo>
                  <a:pt x="1354" y="144"/>
                  <a:pt x="1354" y="144"/>
                  <a:pt x="1354" y="144"/>
                </a:cubicBezTo>
                <a:cubicBezTo>
                  <a:pt x="1358" y="144"/>
                  <a:pt x="1361" y="147"/>
                  <a:pt x="1361" y="151"/>
                </a:cubicBezTo>
                <a:cubicBezTo>
                  <a:pt x="1361" y="396"/>
                  <a:pt x="1361" y="396"/>
                  <a:pt x="1361" y="396"/>
                </a:cubicBezTo>
                <a:cubicBezTo>
                  <a:pt x="1361" y="400"/>
                  <a:pt x="1361" y="403"/>
                  <a:pt x="1361" y="403"/>
                </a:cubicBezTo>
                <a:cubicBezTo>
                  <a:pt x="1188" y="401"/>
                  <a:pt x="1047" y="540"/>
                  <a:pt x="1045" y="714"/>
                </a:cubicBezTo>
                <a:cubicBezTo>
                  <a:pt x="1044" y="887"/>
                  <a:pt x="1183" y="1028"/>
                  <a:pt x="1356" y="1030"/>
                </a:cubicBezTo>
                <a:cubicBezTo>
                  <a:pt x="1358" y="1030"/>
                  <a:pt x="1360" y="1030"/>
                  <a:pt x="1361" y="1030"/>
                </a:cubicBezTo>
                <a:cubicBezTo>
                  <a:pt x="1361" y="1030"/>
                  <a:pt x="1361" y="1033"/>
                  <a:pt x="1361" y="1037"/>
                </a:cubicBezTo>
                <a:cubicBezTo>
                  <a:pt x="1361" y="1281"/>
                  <a:pt x="1361" y="1281"/>
                  <a:pt x="1361" y="1281"/>
                </a:cubicBezTo>
                <a:cubicBezTo>
                  <a:pt x="1361" y="1285"/>
                  <a:pt x="1358" y="1289"/>
                  <a:pt x="1354" y="1289"/>
                </a:cubicBezTo>
                <a:cubicBezTo>
                  <a:pt x="1098" y="1289"/>
                  <a:pt x="1098" y="1289"/>
                  <a:pt x="1098" y="1289"/>
                </a:cubicBezTo>
                <a:cubicBezTo>
                  <a:pt x="1094" y="1289"/>
                  <a:pt x="1091" y="1292"/>
                  <a:pt x="1091" y="1296"/>
                </a:cubicBezTo>
                <a:cubicBezTo>
                  <a:pt x="1091" y="1426"/>
                  <a:pt x="1091" y="1426"/>
                  <a:pt x="1091" y="1426"/>
                </a:cubicBezTo>
                <a:cubicBezTo>
                  <a:pt x="1091" y="1429"/>
                  <a:pt x="1094" y="1433"/>
                  <a:pt x="1098" y="1433"/>
                </a:cubicBezTo>
                <a:cubicBezTo>
                  <a:pt x="2429" y="1433"/>
                  <a:pt x="2429" y="1433"/>
                  <a:pt x="2429" y="1433"/>
                </a:cubicBezTo>
                <a:cubicBezTo>
                  <a:pt x="2433" y="1433"/>
                  <a:pt x="2436" y="1429"/>
                  <a:pt x="2436" y="1426"/>
                </a:cubicBezTo>
                <a:cubicBezTo>
                  <a:pt x="2436" y="7"/>
                  <a:pt x="2436" y="7"/>
                  <a:pt x="2436" y="7"/>
                </a:cubicBezTo>
                <a:cubicBezTo>
                  <a:pt x="2436" y="3"/>
                  <a:pt x="2433" y="0"/>
                  <a:pt x="2429" y="0"/>
                </a:cubicBezTo>
                <a:close/>
                <a:moveTo>
                  <a:pt x="2292" y="1281"/>
                </a:moveTo>
                <a:cubicBezTo>
                  <a:pt x="2292" y="1285"/>
                  <a:pt x="2289" y="1289"/>
                  <a:pt x="2285" y="1289"/>
                </a:cubicBezTo>
                <a:cubicBezTo>
                  <a:pt x="1512" y="1289"/>
                  <a:pt x="1512" y="1289"/>
                  <a:pt x="1512" y="1289"/>
                </a:cubicBezTo>
                <a:cubicBezTo>
                  <a:pt x="1508" y="1289"/>
                  <a:pt x="1505" y="1285"/>
                  <a:pt x="1505" y="1281"/>
                </a:cubicBezTo>
                <a:cubicBezTo>
                  <a:pt x="1505" y="893"/>
                  <a:pt x="1505" y="893"/>
                  <a:pt x="1505" y="893"/>
                </a:cubicBezTo>
                <a:cubicBezTo>
                  <a:pt x="1505" y="889"/>
                  <a:pt x="1502" y="886"/>
                  <a:pt x="1498" y="886"/>
                </a:cubicBezTo>
                <a:cubicBezTo>
                  <a:pt x="1361" y="886"/>
                  <a:pt x="1361" y="886"/>
                  <a:pt x="1361" y="886"/>
                </a:cubicBezTo>
                <a:cubicBezTo>
                  <a:pt x="1268" y="886"/>
                  <a:pt x="1191" y="810"/>
                  <a:pt x="1191" y="716"/>
                </a:cubicBezTo>
                <a:cubicBezTo>
                  <a:pt x="1191" y="622"/>
                  <a:pt x="1268" y="546"/>
                  <a:pt x="1361" y="546"/>
                </a:cubicBezTo>
                <a:cubicBezTo>
                  <a:pt x="1498" y="547"/>
                  <a:pt x="1498" y="547"/>
                  <a:pt x="1498" y="547"/>
                </a:cubicBezTo>
                <a:cubicBezTo>
                  <a:pt x="1502" y="547"/>
                  <a:pt x="1505" y="544"/>
                  <a:pt x="1505" y="540"/>
                </a:cubicBezTo>
                <a:cubicBezTo>
                  <a:pt x="1505" y="151"/>
                  <a:pt x="1505" y="151"/>
                  <a:pt x="1505" y="151"/>
                </a:cubicBezTo>
                <a:cubicBezTo>
                  <a:pt x="1505" y="147"/>
                  <a:pt x="1508" y="144"/>
                  <a:pt x="1512" y="144"/>
                </a:cubicBezTo>
                <a:cubicBezTo>
                  <a:pt x="2285" y="144"/>
                  <a:pt x="2285" y="144"/>
                  <a:pt x="2285" y="144"/>
                </a:cubicBezTo>
                <a:cubicBezTo>
                  <a:pt x="2289" y="144"/>
                  <a:pt x="2292" y="147"/>
                  <a:pt x="2292" y="151"/>
                </a:cubicBezTo>
                <a:lnTo>
                  <a:pt x="2292" y="128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Oval 22">
            <a:extLst>
              <a:ext uri="{FF2B5EF4-FFF2-40B4-BE49-F238E27FC236}">
                <a16:creationId xmlns:a16="http://schemas.microsoft.com/office/drawing/2014/main" id="{978A9517-4074-4EF2-76A7-AA6DEC04D263}"/>
              </a:ext>
            </a:extLst>
          </p:cNvPr>
          <p:cNvSpPr/>
          <p:nvPr/>
        </p:nvSpPr>
        <p:spPr>
          <a:xfrm>
            <a:off x="281358" y="3592129"/>
            <a:ext cx="414337" cy="414337"/>
          </a:xfrm>
          <a:prstGeom prst="ellipse">
            <a:avLst/>
          </a:prstGeom>
          <a:solidFill>
            <a:sysClr val="window" lastClr="FFFFFF"/>
          </a:solid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39" name="Freeform 13">
            <a:extLst>
              <a:ext uri="{FF2B5EF4-FFF2-40B4-BE49-F238E27FC236}">
                <a16:creationId xmlns:a16="http://schemas.microsoft.com/office/drawing/2014/main" id="{0F91C335-70B3-4ECC-E93B-A2712A6EAB49}"/>
              </a:ext>
            </a:extLst>
          </p:cNvPr>
          <p:cNvSpPr>
            <a:spLocks noEditPoints="1"/>
          </p:cNvSpPr>
          <p:nvPr/>
        </p:nvSpPr>
        <p:spPr bwMode="auto">
          <a:xfrm>
            <a:off x="397757" y="3665449"/>
            <a:ext cx="176213" cy="273050"/>
          </a:xfrm>
          <a:custGeom>
            <a:avLst/>
            <a:gdLst>
              <a:gd name="T0" fmla="*/ 740 w 1302"/>
              <a:gd name="T1" fmla="*/ 1747 h 2013"/>
              <a:gd name="T2" fmla="*/ 651 w 1302"/>
              <a:gd name="T3" fmla="*/ 1836 h 2013"/>
              <a:gd name="T4" fmla="*/ 562 w 1302"/>
              <a:gd name="T5" fmla="*/ 1747 h 2013"/>
              <a:gd name="T6" fmla="*/ 651 w 1302"/>
              <a:gd name="T7" fmla="*/ 1658 h 2013"/>
              <a:gd name="T8" fmla="*/ 740 w 1302"/>
              <a:gd name="T9" fmla="*/ 1747 h 2013"/>
              <a:gd name="T10" fmla="*/ 740 w 1302"/>
              <a:gd name="T11" fmla="*/ 1747 h 2013"/>
              <a:gd name="T12" fmla="*/ 509 w 1302"/>
              <a:gd name="T13" fmla="*/ 237 h 2013"/>
              <a:gd name="T14" fmla="*/ 793 w 1302"/>
              <a:gd name="T15" fmla="*/ 237 h 2013"/>
              <a:gd name="T16" fmla="*/ 799 w 1302"/>
              <a:gd name="T17" fmla="*/ 231 h 2013"/>
              <a:gd name="T18" fmla="*/ 799 w 1302"/>
              <a:gd name="T19" fmla="*/ 184 h 2013"/>
              <a:gd name="T20" fmla="*/ 793 w 1302"/>
              <a:gd name="T21" fmla="*/ 178 h 2013"/>
              <a:gd name="T22" fmla="*/ 509 w 1302"/>
              <a:gd name="T23" fmla="*/ 178 h 2013"/>
              <a:gd name="T24" fmla="*/ 503 w 1302"/>
              <a:gd name="T25" fmla="*/ 184 h 2013"/>
              <a:gd name="T26" fmla="*/ 503 w 1302"/>
              <a:gd name="T27" fmla="*/ 231 h 2013"/>
              <a:gd name="T28" fmla="*/ 509 w 1302"/>
              <a:gd name="T29" fmla="*/ 237 h 2013"/>
              <a:gd name="T30" fmla="*/ 1302 w 1302"/>
              <a:gd name="T31" fmla="*/ 119 h 2013"/>
              <a:gd name="T32" fmla="*/ 1302 w 1302"/>
              <a:gd name="T33" fmla="*/ 1895 h 2013"/>
              <a:gd name="T34" fmla="*/ 1184 w 1302"/>
              <a:gd name="T35" fmla="*/ 2013 h 2013"/>
              <a:gd name="T36" fmla="*/ 118 w 1302"/>
              <a:gd name="T37" fmla="*/ 2013 h 2013"/>
              <a:gd name="T38" fmla="*/ 0 w 1302"/>
              <a:gd name="T39" fmla="*/ 1895 h 2013"/>
              <a:gd name="T40" fmla="*/ 0 w 1302"/>
              <a:gd name="T41" fmla="*/ 119 h 2013"/>
              <a:gd name="T42" fmla="*/ 118 w 1302"/>
              <a:gd name="T43" fmla="*/ 0 h 2013"/>
              <a:gd name="T44" fmla="*/ 1184 w 1302"/>
              <a:gd name="T45" fmla="*/ 0 h 2013"/>
              <a:gd name="T46" fmla="*/ 1302 w 1302"/>
              <a:gd name="T47" fmla="*/ 119 h 2013"/>
              <a:gd name="T48" fmla="*/ 1183 w 1302"/>
              <a:gd name="T49" fmla="*/ 125 h 2013"/>
              <a:gd name="T50" fmla="*/ 1177 w 1302"/>
              <a:gd name="T51" fmla="*/ 119 h 2013"/>
              <a:gd name="T52" fmla="*/ 125 w 1302"/>
              <a:gd name="T53" fmla="*/ 119 h 2013"/>
              <a:gd name="T54" fmla="*/ 119 w 1302"/>
              <a:gd name="T55" fmla="*/ 125 h 2013"/>
              <a:gd name="T56" fmla="*/ 119 w 1302"/>
              <a:gd name="T57" fmla="*/ 1888 h 2013"/>
              <a:gd name="T58" fmla="*/ 125 w 1302"/>
              <a:gd name="T59" fmla="*/ 1894 h 2013"/>
              <a:gd name="T60" fmla="*/ 1177 w 1302"/>
              <a:gd name="T61" fmla="*/ 1894 h 2013"/>
              <a:gd name="T62" fmla="*/ 1183 w 1302"/>
              <a:gd name="T63" fmla="*/ 1888 h 2013"/>
              <a:gd name="T64" fmla="*/ 1183 w 1302"/>
              <a:gd name="T65" fmla="*/ 125 h 2013"/>
              <a:gd name="T66" fmla="*/ 1106 w 1302"/>
              <a:gd name="T67" fmla="*/ 302 h 2013"/>
              <a:gd name="T68" fmla="*/ 1106 w 1302"/>
              <a:gd name="T69" fmla="*/ 1593 h 2013"/>
              <a:gd name="T70" fmla="*/ 1100 w 1302"/>
              <a:gd name="T71" fmla="*/ 1599 h 2013"/>
              <a:gd name="T72" fmla="*/ 202 w 1302"/>
              <a:gd name="T73" fmla="*/ 1599 h 2013"/>
              <a:gd name="T74" fmla="*/ 196 w 1302"/>
              <a:gd name="T75" fmla="*/ 1593 h 2013"/>
              <a:gd name="T76" fmla="*/ 196 w 1302"/>
              <a:gd name="T77" fmla="*/ 302 h 2013"/>
              <a:gd name="T78" fmla="*/ 202 w 1302"/>
              <a:gd name="T79" fmla="*/ 296 h 2013"/>
              <a:gd name="T80" fmla="*/ 1100 w 1302"/>
              <a:gd name="T81" fmla="*/ 296 h 2013"/>
              <a:gd name="T82" fmla="*/ 1106 w 1302"/>
              <a:gd name="T83" fmla="*/ 302 h 2013"/>
              <a:gd name="T84" fmla="*/ 1049 w 1302"/>
              <a:gd name="T85" fmla="*/ 359 h 2013"/>
              <a:gd name="T86" fmla="*/ 1044 w 1302"/>
              <a:gd name="T87" fmla="*/ 353 h 2013"/>
              <a:gd name="T88" fmla="*/ 258 w 1302"/>
              <a:gd name="T89" fmla="*/ 353 h 2013"/>
              <a:gd name="T90" fmla="*/ 253 w 1302"/>
              <a:gd name="T91" fmla="*/ 359 h 2013"/>
              <a:gd name="T92" fmla="*/ 253 w 1302"/>
              <a:gd name="T93" fmla="*/ 1537 h 2013"/>
              <a:gd name="T94" fmla="*/ 258 w 1302"/>
              <a:gd name="T95" fmla="*/ 1543 h 2013"/>
              <a:gd name="T96" fmla="*/ 1044 w 1302"/>
              <a:gd name="T97" fmla="*/ 1543 h 2013"/>
              <a:gd name="T98" fmla="*/ 1049 w 1302"/>
              <a:gd name="T99" fmla="*/ 1537 h 2013"/>
              <a:gd name="T100" fmla="*/ 1049 w 1302"/>
              <a:gd name="T101" fmla="*/ 359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2" h="2013">
                <a:moveTo>
                  <a:pt x="740" y="1747"/>
                </a:moveTo>
                <a:cubicBezTo>
                  <a:pt x="740" y="1796"/>
                  <a:pt x="700" y="1836"/>
                  <a:pt x="651" y="1836"/>
                </a:cubicBezTo>
                <a:cubicBezTo>
                  <a:pt x="602" y="1836"/>
                  <a:pt x="562" y="1796"/>
                  <a:pt x="562" y="1747"/>
                </a:cubicBezTo>
                <a:cubicBezTo>
                  <a:pt x="562" y="1698"/>
                  <a:pt x="602" y="1658"/>
                  <a:pt x="651" y="1658"/>
                </a:cubicBezTo>
                <a:cubicBezTo>
                  <a:pt x="700" y="1658"/>
                  <a:pt x="740" y="1698"/>
                  <a:pt x="740" y="1747"/>
                </a:cubicBezTo>
                <a:cubicBezTo>
                  <a:pt x="740" y="1747"/>
                  <a:pt x="740" y="1747"/>
                  <a:pt x="740" y="1747"/>
                </a:cubicBezTo>
                <a:close/>
                <a:moveTo>
                  <a:pt x="509" y="237"/>
                </a:moveTo>
                <a:cubicBezTo>
                  <a:pt x="793" y="237"/>
                  <a:pt x="793" y="237"/>
                  <a:pt x="793" y="237"/>
                </a:cubicBezTo>
                <a:cubicBezTo>
                  <a:pt x="796" y="237"/>
                  <a:pt x="799" y="235"/>
                  <a:pt x="799" y="231"/>
                </a:cubicBezTo>
                <a:cubicBezTo>
                  <a:pt x="799" y="184"/>
                  <a:pt x="799" y="184"/>
                  <a:pt x="799" y="184"/>
                </a:cubicBezTo>
                <a:cubicBezTo>
                  <a:pt x="799" y="180"/>
                  <a:pt x="796" y="178"/>
                  <a:pt x="793" y="178"/>
                </a:cubicBezTo>
                <a:cubicBezTo>
                  <a:pt x="509" y="178"/>
                  <a:pt x="509" y="178"/>
                  <a:pt x="509" y="178"/>
                </a:cubicBezTo>
                <a:cubicBezTo>
                  <a:pt x="506" y="178"/>
                  <a:pt x="503" y="180"/>
                  <a:pt x="503" y="184"/>
                </a:cubicBezTo>
                <a:cubicBezTo>
                  <a:pt x="503" y="231"/>
                  <a:pt x="503" y="231"/>
                  <a:pt x="503" y="231"/>
                </a:cubicBezTo>
                <a:cubicBezTo>
                  <a:pt x="503" y="235"/>
                  <a:pt x="506" y="237"/>
                  <a:pt x="509" y="237"/>
                </a:cubicBezTo>
                <a:close/>
                <a:moveTo>
                  <a:pt x="1302" y="119"/>
                </a:moveTo>
                <a:cubicBezTo>
                  <a:pt x="1302" y="1895"/>
                  <a:pt x="1302" y="1895"/>
                  <a:pt x="1302" y="1895"/>
                </a:cubicBezTo>
                <a:cubicBezTo>
                  <a:pt x="1302" y="1960"/>
                  <a:pt x="1249" y="2013"/>
                  <a:pt x="1184" y="2013"/>
                </a:cubicBezTo>
                <a:cubicBezTo>
                  <a:pt x="118" y="2013"/>
                  <a:pt x="118" y="2013"/>
                  <a:pt x="118" y="2013"/>
                </a:cubicBezTo>
                <a:cubicBezTo>
                  <a:pt x="53" y="2013"/>
                  <a:pt x="0" y="1960"/>
                  <a:pt x="0" y="1895"/>
                </a:cubicBezTo>
                <a:cubicBezTo>
                  <a:pt x="0" y="119"/>
                  <a:pt x="0" y="119"/>
                  <a:pt x="0" y="119"/>
                </a:cubicBezTo>
                <a:cubicBezTo>
                  <a:pt x="0" y="54"/>
                  <a:pt x="53" y="1"/>
                  <a:pt x="118" y="0"/>
                </a:cubicBezTo>
                <a:cubicBezTo>
                  <a:pt x="1184" y="0"/>
                  <a:pt x="1184" y="0"/>
                  <a:pt x="1184" y="0"/>
                </a:cubicBezTo>
                <a:cubicBezTo>
                  <a:pt x="1249" y="1"/>
                  <a:pt x="1302" y="54"/>
                  <a:pt x="1302" y="119"/>
                </a:cubicBezTo>
                <a:close/>
                <a:moveTo>
                  <a:pt x="1183" y="125"/>
                </a:moveTo>
                <a:cubicBezTo>
                  <a:pt x="1183" y="122"/>
                  <a:pt x="1181" y="119"/>
                  <a:pt x="1177" y="119"/>
                </a:cubicBezTo>
                <a:cubicBezTo>
                  <a:pt x="125" y="119"/>
                  <a:pt x="125" y="119"/>
                  <a:pt x="125" y="119"/>
                </a:cubicBezTo>
                <a:cubicBezTo>
                  <a:pt x="121" y="119"/>
                  <a:pt x="119" y="122"/>
                  <a:pt x="119" y="125"/>
                </a:cubicBezTo>
                <a:cubicBezTo>
                  <a:pt x="119" y="1888"/>
                  <a:pt x="119" y="1888"/>
                  <a:pt x="119" y="1888"/>
                </a:cubicBezTo>
                <a:cubicBezTo>
                  <a:pt x="119" y="1892"/>
                  <a:pt x="121" y="1894"/>
                  <a:pt x="125" y="1894"/>
                </a:cubicBezTo>
                <a:cubicBezTo>
                  <a:pt x="1177" y="1894"/>
                  <a:pt x="1177" y="1894"/>
                  <a:pt x="1177" y="1894"/>
                </a:cubicBezTo>
                <a:cubicBezTo>
                  <a:pt x="1181" y="1894"/>
                  <a:pt x="1183" y="1892"/>
                  <a:pt x="1183" y="1888"/>
                </a:cubicBezTo>
                <a:lnTo>
                  <a:pt x="1183" y="125"/>
                </a:lnTo>
                <a:close/>
                <a:moveTo>
                  <a:pt x="1106" y="302"/>
                </a:moveTo>
                <a:cubicBezTo>
                  <a:pt x="1106" y="1593"/>
                  <a:pt x="1106" y="1593"/>
                  <a:pt x="1106" y="1593"/>
                </a:cubicBezTo>
                <a:cubicBezTo>
                  <a:pt x="1106" y="1596"/>
                  <a:pt x="1103" y="1599"/>
                  <a:pt x="1100" y="1599"/>
                </a:cubicBezTo>
                <a:cubicBezTo>
                  <a:pt x="202" y="1599"/>
                  <a:pt x="202" y="1599"/>
                  <a:pt x="202" y="1599"/>
                </a:cubicBezTo>
                <a:cubicBezTo>
                  <a:pt x="199" y="1599"/>
                  <a:pt x="196" y="1596"/>
                  <a:pt x="196" y="1593"/>
                </a:cubicBezTo>
                <a:cubicBezTo>
                  <a:pt x="196" y="302"/>
                  <a:pt x="196" y="302"/>
                  <a:pt x="196" y="302"/>
                </a:cubicBezTo>
                <a:cubicBezTo>
                  <a:pt x="196" y="299"/>
                  <a:pt x="199" y="296"/>
                  <a:pt x="202" y="296"/>
                </a:cubicBezTo>
                <a:cubicBezTo>
                  <a:pt x="1100" y="296"/>
                  <a:pt x="1100" y="296"/>
                  <a:pt x="1100" y="296"/>
                </a:cubicBezTo>
                <a:cubicBezTo>
                  <a:pt x="1103" y="296"/>
                  <a:pt x="1106" y="299"/>
                  <a:pt x="1106" y="302"/>
                </a:cubicBezTo>
                <a:close/>
                <a:moveTo>
                  <a:pt x="1049" y="359"/>
                </a:moveTo>
                <a:cubicBezTo>
                  <a:pt x="1049" y="355"/>
                  <a:pt x="1047" y="353"/>
                  <a:pt x="1044" y="353"/>
                </a:cubicBezTo>
                <a:cubicBezTo>
                  <a:pt x="258" y="353"/>
                  <a:pt x="258" y="353"/>
                  <a:pt x="258" y="353"/>
                </a:cubicBezTo>
                <a:cubicBezTo>
                  <a:pt x="255" y="353"/>
                  <a:pt x="253" y="355"/>
                  <a:pt x="253" y="359"/>
                </a:cubicBezTo>
                <a:cubicBezTo>
                  <a:pt x="253" y="1537"/>
                  <a:pt x="253" y="1537"/>
                  <a:pt x="253" y="1537"/>
                </a:cubicBezTo>
                <a:cubicBezTo>
                  <a:pt x="253" y="1540"/>
                  <a:pt x="255" y="1543"/>
                  <a:pt x="258" y="1543"/>
                </a:cubicBezTo>
                <a:cubicBezTo>
                  <a:pt x="1044" y="1543"/>
                  <a:pt x="1044" y="1543"/>
                  <a:pt x="1044" y="1543"/>
                </a:cubicBezTo>
                <a:cubicBezTo>
                  <a:pt x="1047" y="1543"/>
                  <a:pt x="1049" y="1540"/>
                  <a:pt x="1049" y="1537"/>
                </a:cubicBezTo>
                <a:lnTo>
                  <a:pt x="1049" y="35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63" name="Group 62">
            <a:extLst>
              <a:ext uri="{FF2B5EF4-FFF2-40B4-BE49-F238E27FC236}">
                <a16:creationId xmlns:a16="http://schemas.microsoft.com/office/drawing/2014/main" id="{15972C7E-6F49-B7B9-67B3-6188A690598B}"/>
              </a:ext>
            </a:extLst>
          </p:cNvPr>
          <p:cNvGrpSpPr/>
          <p:nvPr/>
        </p:nvGrpSpPr>
        <p:grpSpPr>
          <a:xfrm>
            <a:off x="6095797" y="2163463"/>
            <a:ext cx="2766845" cy="1879146"/>
            <a:chOff x="6095797" y="2079219"/>
            <a:chExt cx="2766845" cy="1879146"/>
          </a:xfrm>
        </p:grpSpPr>
        <p:sp>
          <p:nvSpPr>
            <p:cNvPr id="10" name="TextBox 9">
              <a:extLst>
                <a:ext uri="{FF2B5EF4-FFF2-40B4-BE49-F238E27FC236}">
                  <a16:creationId xmlns:a16="http://schemas.microsoft.com/office/drawing/2014/main" id="{9CD2EFA0-9028-78DF-F600-2C16EF0B3ADE}"/>
                </a:ext>
              </a:extLst>
            </p:cNvPr>
            <p:cNvSpPr txBox="1"/>
            <p:nvPr/>
          </p:nvSpPr>
          <p:spPr>
            <a:xfrm>
              <a:off x="6358831" y="3527478"/>
              <a:ext cx="2006818" cy="430887"/>
            </a:xfrm>
            <a:prstGeom prst="rect">
              <a:avLst/>
            </a:prstGeom>
            <a:noFill/>
          </p:spPr>
          <p:txBody>
            <a:bodyPr wrap="square" rtlCol="0">
              <a:spAutoFit/>
            </a:bodyPr>
            <a:lstStyle/>
            <a:p>
              <a:pPr algn="r">
                <a:buClr>
                  <a:schemeClr val="accent5">
                    <a:lumMod val="75000"/>
                  </a:schemeClr>
                </a:buClr>
              </a:pPr>
              <a:r>
                <a:rPr lang="en-GB" sz="1100" dirty="0"/>
                <a:t>Ensuring the euro remains fit for purpose in the digital age</a:t>
              </a:r>
            </a:p>
          </p:txBody>
        </p:sp>
        <p:sp>
          <p:nvSpPr>
            <p:cNvPr id="14" name="Oval 13">
              <a:extLst>
                <a:ext uri="{FF2B5EF4-FFF2-40B4-BE49-F238E27FC236}">
                  <a16:creationId xmlns:a16="http://schemas.microsoft.com/office/drawing/2014/main" id="{52115FB2-7762-9106-0BB5-F056325110A8}"/>
                </a:ext>
              </a:extLst>
            </p:cNvPr>
            <p:cNvSpPr/>
            <p:nvPr/>
          </p:nvSpPr>
          <p:spPr>
            <a:xfrm>
              <a:off x="8448305" y="3518060"/>
              <a:ext cx="414337" cy="414337"/>
            </a:xfrm>
            <a:prstGeom prst="ellipse">
              <a:avLst/>
            </a:prstGeom>
            <a:solidFill>
              <a:sysClr val="window" lastClr="FFFFFF"/>
            </a:solid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C843E7B8-5CE8-9D01-E64B-E09E85EC1322}"/>
                </a:ext>
              </a:extLst>
            </p:cNvPr>
            <p:cNvSpPr/>
            <p:nvPr/>
          </p:nvSpPr>
          <p:spPr>
            <a:xfrm>
              <a:off x="8448305" y="2079219"/>
              <a:ext cx="414337" cy="414337"/>
            </a:xfrm>
            <a:prstGeom prst="ellipse">
              <a:avLst/>
            </a:prstGeom>
            <a:solidFill>
              <a:sysClr val="window" lastClr="FFFFFF"/>
            </a:solid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29" name="Oval 28">
              <a:extLst>
                <a:ext uri="{FF2B5EF4-FFF2-40B4-BE49-F238E27FC236}">
                  <a16:creationId xmlns:a16="http://schemas.microsoft.com/office/drawing/2014/main" id="{0EE33425-7451-4EB9-4FA2-F42957F0307A}"/>
                </a:ext>
              </a:extLst>
            </p:cNvPr>
            <p:cNvSpPr/>
            <p:nvPr/>
          </p:nvSpPr>
          <p:spPr>
            <a:xfrm>
              <a:off x="8448305" y="2792270"/>
              <a:ext cx="414337" cy="414337"/>
            </a:xfrm>
            <a:prstGeom prst="ellipse">
              <a:avLst/>
            </a:prstGeom>
            <a:solidFill>
              <a:sysClr val="window" lastClr="FFFFFF"/>
            </a:solid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grpSp>
          <p:nvGrpSpPr>
            <p:cNvPr id="43" name="Group 16">
              <a:extLst>
                <a:ext uri="{FF2B5EF4-FFF2-40B4-BE49-F238E27FC236}">
                  <a16:creationId xmlns:a16="http://schemas.microsoft.com/office/drawing/2014/main" id="{35FC9F9A-9551-F217-2033-E47127E48835}"/>
                </a:ext>
              </a:extLst>
            </p:cNvPr>
            <p:cNvGrpSpPr>
              <a:grpSpLocks noChangeAspect="1"/>
            </p:cNvGrpSpPr>
            <p:nvPr/>
          </p:nvGrpSpPr>
          <p:grpSpPr bwMode="auto">
            <a:xfrm>
              <a:off x="8527030" y="2187575"/>
              <a:ext cx="255588" cy="239713"/>
              <a:chOff x="4090" y="1378"/>
              <a:chExt cx="161" cy="151"/>
            </a:xfrm>
            <a:solidFill>
              <a:schemeClr val="accent2"/>
            </a:solidFill>
          </p:grpSpPr>
          <p:sp>
            <p:nvSpPr>
              <p:cNvPr id="45" name="Freeform 17">
                <a:extLst>
                  <a:ext uri="{FF2B5EF4-FFF2-40B4-BE49-F238E27FC236}">
                    <a16:creationId xmlns:a16="http://schemas.microsoft.com/office/drawing/2014/main" id="{2DC8DA42-A839-1119-00FB-1A15B0EF8A08}"/>
                  </a:ext>
                </a:extLst>
              </p:cNvPr>
              <p:cNvSpPr>
                <a:spLocks/>
              </p:cNvSpPr>
              <p:nvPr/>
            </p:nvSpPr>
            <p:spPr bwMode="auto">
              <a:xfrm>
                <a:off x="4150" y="1431"/>
                <a:ext cx="101" cy="98"/>
              </a:xfrm>
              <a:custGeom>
                <a:avLst/>
                <a:gdLst>
                  <a:gd name="T0" fmla="*/ 1106 w 1106"/>
                  <a:gd name="T1" fmla="*/ 970 h 1081"/>
                  <a:gd name="T2" fmla="*/ 1103 w 1106"/>
                  <a:gd name="T3" fmla="*/ 966 h 1081"/>
                  <a:gd name="T4" fmla="*/ 288 w 1106"/>
                  <a:gd name="T5" fmla="*/ 570 h 1081"/>
                  <a:gd name="T6" fmla="*/ 286 w 1106"/>
                  <a:gd name="T7" fmla="*/ 568 h 1081"/>
                  <a:gd name="T8" fmla="*/ 283 w 1106"/>
                  <a:gd name="T9" fmla="*/ 567 h 1081"/>
                  <a:gd name="T10" fmla="*/ 148 w 1106"/>
                  <a:gd name="T11" fmla="*/ 352 h 1081"/>
                  <a:gd name="T12" fmla="*/ 366 w 1106"/>
                  <a:gd name="T13" fmla="*/ 148 h 1081"/>
                  <a:gd name="T14" fmla="*/ 450 w 1106"/>
                  <a:gd name="T15" fmla="*/ 165 h 1081"/>
                  <a:gd name="T16" fmla="*/ 452 w 1106"/>
                  <a:gd name="T17" fmla="*/ 166 h 1081"/>
                  <a:gd name="T18" fmla="*/ 455 w 1106"/>
                  <a:gd name="T19" fmla="*/ 167 h 1081"/>
                  <a:gd name="T20" fmla="*/ 1099 w 1106"/>
                  <a:gd name="T21" fmla="*/ 388 h 1081"/>
                  <a:gd name="T22" fmla="*/ 1105 w 1106"/>
                  <a:gd name="T23" fmla="*/ 385 h 1081"/>
                  <a:gd name="T24" fmla="*/ 1106 w 1106"/>
                  <a:gd name="T25" fmla="*/ 383 h 1081"/>
                  <a:gd name="T26" fmla="*/ 1106 w 1106"/>
                  <a:gd name="T27" fmla="*/ 284 h 1081"/>
                  <a:gd name="T28" fmla="*/ 1102 w 1106"/>
                  <a:gd name="T29" fmla="*/ 279 h 1081"/>
                  <a:gd name="T30" fmla="*/ 489 w 1106"/>
                  <a:gd name="T31" fmla="*/ 68 h 1081"/>
                  <a:gd name="T32" fmla="*/ 68 w 1106"/>
                  <a:gd name="T33" fmla="*/ 243 h 1081"/>
                  <a:gd name="T34" fmla="*/ 243 w 1106"/>
                  <a:gd name="T35" fmla="*/ 664 h 1081"/>
                  <a:gd name="T36" fmla="*/ 1098 w 1106"/>
                  <a:gd name="T37" fmla="*/ 1079 h 1081"/>
                  <a:gd name="T38" fmla="*/ 1105 w 1106"/>
                  <a:gd name="T39" fmla="*/ 1077 h 1081"/>
                  <a:gd name="T40" fmla="*/ 1106 w 1106"/>
                  <a:gd name="T41" fmla="*/ 1075 h 1081"/>
                  <a:gd name="T42" fmla="*/ 1106 w 1106"/>
                  <a:gd name="T43" fmla="*/ 97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6" h="1081">
                    <a:moveTo>
                      <a:pt x="1106" y="970"/>
                    </a:moveTo>
                    <a:cubicBezTo>
                      <a:pt x="1106" y="968"/>
                      <a:pt x="1104" y="967"/>
                      <a:pt x="1103" y="966"/>
                    </a:cubicBezTo>
                    <a:cubicBezTo>
                      <a:pt x="288" y="570"/>
                      <a:pt x="288" y="570"/>
                      <a:pt x="288" y="570"/>
                    </a:cubicBezTo>
                    <a:cubicBezTo>
                      <a:pt x="286" y="568"/>
                      <a:pt x="286" y="568"/>
                      <a:pt x="286" y="568"/>
                    </a:cubicBezTo>
                    <a:cubicBezTo>
                      <a:pt x="283" y="567"/>
                      <a:pt x="283" y="567"/>
                      <a:pt x="283" y="567"/>
                    </a:cubicBezTo>
                    <a:cubicBezTo>
                      <a:pt x="197" y="532"/>
                      <a:pt x="141" y="445"/>
                      <a:pt x="148" y="352"/>
                    </a:cubicBezTo>
                    <a:cubicBezTo>
                      <a:pt x="158" y="232"/>
                      <a:pt x="255" y="148"/>
                      <a:pt x="366" y="148"/>
                    </a:cubicBezTo>
                    <a:cubicBezTo>
                      <a:pt x="395" y="148"/>
                      <a:pt x="423" y="154"/>
                      <a:pt x="450" y="165"/>
                    </a:cubicBezTo>
                    <a:cubicBezTo>
                      <a:pt x="452" y="166"/>
                      <a:pt x="452" y="166"/>
                      <a:pt x="452" y="166"/>
                    </a:cubicBezTo>
                    <a:cubicBezTo>
                      <a:pt x="455" y="167"/>
                      <a:pt x="455" y="167"/>
                      <a:pt x="455" y="167"/>
                    </a:cubicBezTo>
                    <a:cubicBezTo>
                      <a:pt x="1099" y="388"/>
                      <a:pt x="1099" y="388"/>
                      <a:pt x="1099" y="388"/>
                    </a:cubicBezTo>
                    <a:cubicBezTo>
                      <a:pt x="1101" y="389"/>
                      <a:pt x="1104" y="388"/>
                      <a:pt x="1105" y="385"/>
                    </a:cubicBezTo>
                    <a:cubicBezTo>
                      <a:pt x="1106" y="385"/>
                      <a:pt x="1106" y="384"/>
                      <a:pt x="1106" y="383"/>
                    </a:cubicBezTo>
                    <a:cubicBezTo>
                      <a:pt x="1106" y="284"/>
                      <a:pt x="1106" y="284"/>
                      <a:pt x="1106" y="284"/>
                    </a:cubicBezTo>
                    <a:cubicBezTo>
                      <a:pt x="1106" y="282"/>
                      <a:pt x="1104" y="280"/>
                      <a:pt x="1102" y="279"/>
                    </a:cubicBezTo>
                    <a:cubicBezTo>
                      <a:pt x="489" y="68"/>
                      <a:pt x="489" y="68"/>
                      <a:pt x="489" y="68"/>
                    </a:cubicBezTo>
                    <a:cubicBezTo>
                      <a:pt x="325" y="0"/>
                      <a:pt x="137" y="78"/>
                      <a:pt x="68" y="243"/>
                    </a:cubicBezTo>
                    <a:cubicBezTo>
                      <a:pt x="0" y="407"/>
                      <a:pt x="78" y="595"/>
                      <a:pt x="243" y="664"/>
                    </a:cubicBezTo>
                    <a:cubicBezTo>
                      <a:pt x="1098" y="1079"/>
                      <a:pt x="1098" y="1079"/>
                      <a:pt x="1098" y="1079"/>
                    </a:cubicBezTo>
                    <a:cubicBezTo>
                      <a:pt x="1101" y="1081"/>
                      <a:pt x="1104" y="1080"/>
                      <a:pt x="1105" y="1077"/>
                    </a:cubicBezTo>
                    <a:cubicBezTo>
                      <a:pt x="1105" y="1076"/>
                      <a:pt x="1106" y="1076"/>
                      <a:pt x="1106" y="1075"/>
                    </a:cubicBezTo>
                    <a:lnTo>
                      <a:pt x="1106" y="9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8">
                <a:extLst>
                  <a:ext uri="{FF2B5EF4-FFF2-40B4-BE49-F238E27FC236}">
                    <a16:creationId xmlns:a16="http://schemas.microsoft.com/office/drawing/2014/main" id="{EFD5AF12-B405-0732-BD2E-432B2E4BE6AE}"/>
                  </a:ext>
                </a:extLst>
              </p:cNvPr>
              <p:cNvSpPr>
                <a:spLocks/>
              </p:cNvSpPr>
              <p:nvPr/>
            </p:nvSpPr>
            <p:spPr bwMode="auto">
              <a:xfrm>
                <a:off x="4090" y="1378"/>
                <a:ext cx="161" cy="107"/>
              </a:xfrm>
              <a:custGeom>
                <a:avLst/>
                <a:gdLst>
                  <a:gd name="T0" fmla="*/ 116 w 1764"/>
                  <a:gd name="T1" fmla="*/ 1066 h 1176"/>
                  <a:gd name="T2" fmla="*/ 107 w 1764"/>
                  <a:gd name="T3" fmla="*/ 1064 h 1176"/>
                  <a:gd name="T4" fmla="*/ 104 w 1764"/>
                  <a:gd name="T5" fmla="*/ 1056 h 1176"/>
                  <a:gd name="T6" fmla="*/ 104 w 1764"/>
                  <a:gd name="T7" fmla="*/ 116 h 1176"/>
                  <a:gd name="T8" fmla="*/ 110 w 1764"/>
                  <a:gd name="T9" fmla="*/ 110 h 1176"/>
                  <a:gd name="T10" fmla="*/ 1654 w 1764"/>
                  <a:gd name="T11" fmla="*/ 110 h 1176"/>
                  <a:gd name="T12" fmla="*/ 1660 w 1764"/>
                  <a:gd name="T13" fmla="*/ 116 h 1176"/>
                  <a:gd name="T14" fmla="*/ 1660 w 1764"/>
                  <a:gd name="T15" fmla="*/ 766 h 1176"/>
                  <a:gd name="T16" fmla="*/ 1663 w 1764"/>
                  <a:gd name="T17" fmla="*/ 771 h 1176"/>
                  <a:gd name="T18" fmla="*/ 1757 w 1764"/>
                  <a:gd name="T19" fmla="*/ 803 h 1176"/>
                  <a:gd name="T20" fmla="*/ 1763 w 1764"/>
                  <a:gd name="T21" fmla="*/ 800 h 1176"/>
                  <a:gd name="T22" fmla="*/ 1764 w 1764"/>
                  <a:gd name="T23" fmla="*/ 798 h 1176"/>
                  <a:gd name="T24" fmla="*/ 1764 w 1764"/>
                  <a:gd name="T25" fmla="*/ 6 h 1176"/>
                  <a:gd name="T26" fmla="*/ 1758 w 1764"/>
                  <a:gd name="T27" fmla="*/ 0 h 1176"/>
                  <a:gd name="T28" fmla="*/ 6 w 1764"/>
                  <a:gd name="T29" fmla="*/ 0 h 1176"/>
                  <a:gd name="T30" fmla="*/ 0 w 1764"/>
                  <a:gd name="T31" fmla="*/ 6 h 1176"/>
                  <a:gd name="T32" fmla="*/ 0 w 1764"/>
                  <a:gd name="T33" fmla="*/ 1164 h 1176"/>
                  <a:gd name="T34" fmla="*/ 3 w 1764"/>
                  <a:gd name="T35" fmla="*/ 1173 h 1176"/>
                  <a:gd name="T36" fmla="*/ 12 w 1764"/>
                  <a:gd name="T37" fmla="*/ 1176 h 1176"/>
                  <a:gd name="T38" fmla="*/ 721 w 1764"/>
                  <a:gd name="T39" fmla="*/ 1176 h 1176"/>
                  <a:gd name="T40" fmla="*/ 726 w 1764"/>
                  <a:gd name="T41" fmla="*/ 1171 h 1176"/>
                  <a:gd name="T42" fmla="*/ 725 w 1764"/>
                  <a:gd name="T43" fmla="*/ 1168 h 1176"/>
                  <a:gd name="T44" fmla="*/ 673 w 1764"/>
                  <a:gd name="T45" fmla="*/ 1070 h 1176"/>
                  <a:gd name="T46" fmla="*/ 668 w 1764"/>
                  <a:gd name="T47" fmla="*/ 1066 h 1176"/>
                  <a:gd name="T48" fmla="*/ 116 w 1764"/>
                  <a:gd name="T49" fmla="*/ 106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4" h="1176">
                    <a:moveTo>
                      <a:pt x="116" y="1066"/>
                    </a:moveTo>
                    <a:cubicBezTo>
                      <a:pt x="113" y="1067"/>
                      <a:pt x="109" y="1066"/>
                      <a:pt x="107" y="1064"/>
                    </a:cubicBezTo>
                    <a:cubicBezTo>
                      <a:pt x="105" y="1062"/>
                      <a:pt x="104" y="1059"/>
                      <a:pt x="104" y="1056"/>
                    </a:cubicBezTo>
                    <a:cubicBezTo>
                      <a:pt x="104" y="116"/>
                      <a:pt x="104" y="116"/>
                      <a:pt x="104" y="116"/>
                    </a:cubicBezTo>
                    <a:cubicBezTo>
                      <a:pt x="104" y="112"/>
                      <a:pt x="107" y="110"/>
                      <a:pt x="110" y="110"/>
                    </a:cubicBezTo>
                    <a:cubicBezTo>
                      <a:pt x="1654" y="110"/>
                      <a:pt x="1654" y="110"/>
                      <a:pt x="1654" y="110"/>
                    </a:cubicBezTo>
                    <a:cubicBezTo>
                      <a:pt x="1657" y="110"/>
                      <a:pt x="1660" y="112"/>
                      <a:pt x="1660" y="116"/>
                    </a:cubicBezTo>
                    <a:cubicBezTo>
                      <a:pt x="1660" y="766"/>
                      <a:pt x="1660" y="766"/>
                      <a:pt x="1660" y="766"/>
                    </a:cubicBezTo>
                    <a:cubicBezTo>
                      <a:pt x="1660" y="768"/>
                      <a:pt x="1661" y="770"/>
                      <a:pt x="1663" y="771"/>
                    </a:cubicBezTo>
                    <a:cubicBezTo>
                      <a:pt x="1757" y="803"/>
                      <a:pt x="1757" y="803"/>
                      <a:pt x="1757" y="803"/>
                    </a:cubicBezTo>
                    <a:cubicBezTo>
                      <a:pt x="1759" y="804"/>
                      <a:pt x="1762" y="802"/>
                      <a:pt x="1763" y="800"/>
                    </a:cubicBezTo>
                    <a:cubicBezTo>
                      <a:pt x="1764" y="799"/>
                      <a:pt x="1764" y="799"/>
                      <a:pt x="1764" y="798"/>
                    </a:cubicBezTo>
                    <a:cubicBezTo>
                      <a:pt x="1764" y="6"/>
                      <a:pt x="1764" y="6"/>
                      <a:pt x="1764" y="6"/>
                    </a:cubicBezTo>
                    <a:cubicBezTo>
                      <a:pt x="1764" y="3"/>
                      <a:pt x="1761" y="0"/>
                      <a:pt x="1758" y="0"/>
                    </a:cubicBezTo>
                    <a:cubicBezTo>
                      <a:pt x="6" y="0"/>
                      <a:pt x="6" y="0"/>
                      <a:pt x="6" y="0"/>
                    </a:cubicBezTo>
                    <a:cubicBezTo>
                      <a:pt x="3" y="0"/>
                      <a:pt x="0" y="3"/>
                      <a:pt x="0" y="6"/>
                    </a:cubicBezTo>
                    <a:cubicBezTo>
                      <a:pt x="0" y="1164"/>
                      <a:pt x="0" y="1164"/>
                      <a:pt x="0" y="1164"/>
                    </a:cubicBezTo>
                    <a:cubicBezTo>
                      <a:pt x="0" y="1167"/>
                      <a:pt x="1" y="1171"/>
                      <a:pt x="3" y="1173"/>
                    </a:cubicBezTo>
                    <a:cubicBezTo>
                      <a:pt x="6" y="1175"/>
                      <a:pt x="9" y="1176"/>
                      <a:pt x="12" y="1176"/>
                    </a:cubicBezTo>
                    <a:cubicBezTo>
                      <a:pt x="721" y="1176"/>
                      <a:pt x="721" y="1176"/>
                      <a:pt x="721" y="1176"/>
                    </a:cubicBezTo>
                    <a:cubicBezTo>
                      <a:pt x="724" y="1176"/>
                      <a:pt x="726" y="1174"/>
                      <a:pt x="726" y="1171"/>
                    </a:cubicBezTo>
                    <a:cubicBezTo>
                      <a:pt x="726" y="1170"/>
                      <a:pt x="726" y="1169"/>
                      <a:pt x="725" y="1168"/>
                    </a:cubicBezTo>
                    <a:cubicBezTo>
                      <a:pt x="703" y="1138"/>
                      <a:pt x="685" y="1105"/>
                      <a:pt x="673" y="1070"/>
                    </a:cubicBezTo>
                    <a:cubicBezTo>
                      <a:pt x="672" y="1068"/>
                      <a:pt x="670" y="1066"/>
                      <a:pt x="668" y="1066"/>
                    </a:cubicBezTo>
                    <a:lnTo>
                      <a:pt x="116" y="10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9">
                <a:extLst>
                  <a:ext uri="{FF2B5EF4-FFF2-40B4-BE49-F238E27FC236}">
                    <a16:creationId xmlns:a16="http://schemas.microsoft.com/office/drawing/2014/main" id="{4A2CBE89-664E-117B-E889-04942784B359}"/>
                  </a:ext>
                </a:extLst>
              </p:cNvPr>
              <p:cNvSpPr>
                <a:spLocks/>
              </p:cNvSpPr>
              <p:nvPr/>
            </p:nvSpPr>
            <p:spPr bwMode="auto">
              <a:xfrm>
                <a:off x="4223" y="1472"/>
                <a:ext cx="11" cy="21"/>
              </a:xfrm>
              <a:custGeom>
                <a:avLst/>
                <a:gdLst>
                  <a:gd name="T0" fmla="*/ 1 w 116"/>
                  <a:gd name="T1" fmla="*/ 221 h 235"/>
                  <a:gd name="T2" fmla="*/ 91 w 116"/>
                  <a:gd name="T3" fmla="*/ 4 h 235"/>
                  <a:gd name="T4" fmla="*/ 98 w 116"/>
                  <a:gd name="T5" fmla="*/ 1 h 235"/>
                  <a:gd name="T6" fmla="*/ 112 w 116"/>
                  <a:gd name="T7" fmla="*/ 7 h 235"/>
                  <a:gd name="T8" fmla="*/ 115 w 116"/>
                  <a:gd name="T9" fmla="*/ 14 h 235"/>
                  <a:gd name="T10" fmla="*/ 25 w 116"/>
                  <a:gd name="T11" fmla="*/ 231 h 235"/>
                  <a:gd name="T12" fmla="*/ 18 w 116"/>
                  <a:gd name="T13" fmla="*/ 234 h 235"/>
                  <a:gd name="T14" fmla="*/ 4 w 116"/>
                  <a:gd name="T15" fmla="*/ 228 h 235"/>
                  <a:gd name="T16" fmla="*/ 1 w 116"/>
                  <a:gd name="T17" fmla="*/ 2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235">
                    <a:moveTo>
                      <a:pt x="1" y="221"/>
                    </a:moveTo>
                    <a:cubicBezTo>
                      <a:pt x="91" y="4"/>
                      <a:pt x="91" y="4"/>
                      <a:pt x="91" y="4"/>
                    </a:cubicBezTo>
                    <a:cubicBezTo>
                      <a:pt x="92" y="2"/>
                      <a:pt x="95" y="0"/>
                      <a:pt x="98" y="1"/>
                    </a:cubicBezTo>
                    <a:cubicBezTo>
                      <a:pt x="112" y="7"/>
                      <a:pt x="112" y="7"/>
                      <a:pt x="112" y="7"/>
                    </a:cubicBezTo>
                    <a:cubicBezTo>
                      <a:pt x="114" y="8"/>
                      <a:pt x="116" y="11"/>
                      <a:pt x="115" y="14"/>
                    </a:cubicBezTo>
                    <a:cubicBezTo>
                      <a:pt x="25" y="231"/>
                      <a:pt x="25" y="231"/>
                      <a:pt x="25" y="231"/>
                    </a:cubicBezTo>
                    <a:cubicBezTo>
                      <a:pt x="24" y="234"/>
                      <a:pt x="21" y="235"/>
                      <a:pt x="18" y="234"/>
                    </a:cubicBezTo>
                    <a:cubicBezTo>
                      <a:pt x="4" y="228"/>
                      <a:pt x="4" y="228"/>
                      <a:pt x="4" y="228"/>
                    </a:cubicBezTo>
                    <a:cubicBezTo>
                      <a:pt x="1" y="227"/>
                      <a:pt x="0" y="224"/>
                      <a:pt x="1" y="2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0">
                <a:extLst>
                  <a:ext uri="{FF2B5EF4-FFF2-40B4-BE49-F238E27FC236}">
                    <a16:creationId xmlns:a16="http://schemas.microsoft.com/office/drawing/2014/main" id="{29FA072A-1202-ECBC-9A8A-0ED61477DC8F}"/>
                  </a:ext>
                </a:extLst>
              </p:cNvPr>
              <p:cNvSpPr>
                <a:spLocks/>
              </p:cNvSpPr>
              <p:nvPr/>
            </p:nvSpPr>
            <p:spPr bwMode="auto">
              <a:xfrm>
                <a:off x="4146" y="1393"/>
                <a:ext cx="91" cy="55"/>
              </a:xfrm>
              <a:custGeom>
                <a:avLst/>
                <a:gdLst>
                  <a:gd name="T0" fmla="*/ 271 w 991"/>
                  <a:gd name="T1" fmla="*/ 0 h 608"/>
                  <a:gd name="T2" fmla="*/ 265 w 991"/>
                  <a:gd name="T3" fmla="*/ 6 h 608"/>
                  <a:gd name="T4" fmla="*/ 265 w 991"/>
                  <a:gd name="T5" fmla="*/ 158 h 608"/>
                  <a:gd name="T6" fmla="*/ 0 w 991"/>
                  <a:gd name="T7" fmla="*/ 423 h 608"/>
                  <a:gd name="T8" fmla="*/ 76 w 991"/>
                  <a:gd name="T9" fmla="*/ 608 h 608"/>
                  <a:gd name="T10" fmla="*/ 549 w 991"/>
                  <a:gd name="T11" fmla="*/ 434 h 608"/>
                  <a:gd name="T12" fmla="*/ 984 w 991"/>
                  <a:gd name="T13" fmla="*/ 584 h 608"/>
                  <a:gd name="T14" fmla="*/ 991 w 991"/>
                  <a:gd name="T15" fmla="*/ 581 h 608"/>
                  <a:gd name="T16" fmla="*/ 991 w 991"/>
                  <a:gd name="T17" fmla="*/ 580 h 608"/>
                  <a:gd name="T18" fmla="*/ 991 w 991"/>
                  <a:gd name="T19" fmla="*/ 6 h 608"/>
                  <a:gd name="T20" fmla="*/ 985 w 991"/>
                  <a:gd name="T21" fmla="*/ 0 h 608"/>
                  <a:gd name="T22" fmla="*/ 271 w 991"/>
                  <a:gd name="T23"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1" h="608">
                    <a:moveTo>
                      <a:pt x="271" y="0"/>
                    </a:moveTo>
                    <a:cubicBezTo>
                      <a:pt x="268" y="0"/>
                      <a:pt x="265" y="3"/>
                      <a:pt x="265" y="6"/>
                    </a:cubicBezTo>
                    <a:cubicBezTo>
                      <a:pt x="265" y="158"/>
                      <a:pt x="265" y="158"/>
                      <a:pt x="265" y="158"/>
                    </a:cubicBezTo>
                    <a:cubicBezTo>
                      <a:pt x="119" y="158"/>
                      <a:pt x="0" y="276"/>
                      <a:pt x="0" y="423"/>
                    </a:cubicBezTo>
                    <a:cubicBezTo>
                      <a:pt x="0" y="492"/>
                      <a:pt x="27" y="559"/>
                      <a:pt x="76" y="608"/>
                    </a:cubicBezTo>
                    <a:cubicBezTo>
                      <a:pt x="164" y="436"/>
                      <a:pt x="370" y="361"/>
                      <a:pt x="549" y="434"/>
                    </a:cubicBezTo>
                    <a:cubicBezTo>
                      <a:pt x="984" y="584"/>
                      <a:pt x="984" y="584"/>
                      <a:pt x="984" y="584"/>
                    </a:cubicBezTo>
                    <a:cubicBezTo>
                      <a:pt x="987" y="585"/>
                      <a:pt x="990" y="584"/>
                      <a:pt x="991" y="581"/>
                    </a:cubicBezTo>
                    <a:cubicBezTo>
                      <a:pt x="991" y="581"/>
                      <a:pt x="991" y="580"/>
                      <a:pt x="991" y="580"/>
                    </a:cubicBezTo>
                    <a:cubicBezTo>
                      <a:pt x="991" y="6"/>
                      <a:pt x="991" y="6"/>
                      <a:pt x="991" y="6"/>
                    </a:cubicBezTo>
                    <a:cubicBezTo>
                      <a:pt x="991" y="3"/>
                      <a:pt x="988" y="0"/>
                      <a:pt x="985" y="0"/>
                    </a:cubicBezTo>
                    <a:lnTo>
                      <a:pt x="2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1">
                <a:extLst>
                  <a:ext uri="{FF2B5EF4-FFF2-40B4-BE49-F238E27FC236}">
                    <a16:creationId xmlns:a16="http://schemas.microsoft.com/office/drawing/2014/main" id="{75CFAF56-AEE1-0DEE-7C02-FFEE29EB46AA}"/>
                  </a:ext>
                </a:extLst>
              </p:cNvPr>
              <p:cNvSpPr>
                <a:spLocks/>
              </p:cNvSpPr>
              <p:nvPr/>
            </p:nvSpPr>
            <p:spPr bwMode="auto">
              <a:xfrm>
                <a:off x="4213" y="1465"/>
                <a:ext cx="13" cy="28"/>
              </a:xfrm>
              <a:custGeom>
                <a:avLst/>
                <a:gdLst>
                  <a:gd name="T0" fmla="*/ 1 w 147"/>
                  <a:gd name="T1" fmla="*/ 296 h 310"/>
                  <a:gd name="T2" fmla="*/ 122 w 147"/>
                  <a:gd name="T3" fmla="*/ 4 h 310"/>
                  <a:gd name="T4" fmla="*/ 129 w 147"/>
                  <a:gd name="T5" fmla="*/ 1 h 310"/>
                  <a:gd name="T6" fmla="*/ 143 w 147"/>
                  <a:gd name="T7" fmla="*/ 7 h 310"/>
                  <a:gd name="T8" fmla="*/ 145 w 147"/>
                  <a:gd name="T9" fmla="*/ 14 h 310"/>
                  <a:gd name="T10" fmla="*/ 24 w 147"/>
                  <a:gd name="T11" fmla="*/ 306 h 310"/>
                  <a:gd name="T12" fmla="*/ 18 w 147"/>
                  <a:gd name="T13" fmla="*/ 309 h 310"/>
                  <a:gd name="T14" fmla="*/ 4 w 147"/>
                  <a:gd name="T15" fmla="*/ 303 h 310"/>
                  <a:gd name="T16" fmla="*/ 1 w 147"/>
                  <a:gd name="T17" fmla="*/ 29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10">
                    <a:moveTo>
                      <a:pt x="1" y="296"/>
                    </a:moveTo>
                    <a:cubicBezTo>
                      <a:pt x="122" y="4"/>
                      <a:pt x="122" y="4"/>
                      <a:pt x="122" y="4"/>
                    </a:cubicBezTo>
                    <a:cubicBezTo>
                      <a:pt x="123" y="1"/>
                      <a:pt x="126" y="0"/>
                      <a:pt x="129" y="1"/>
                    </a:cubicBezTo>
                    <a:cubicBezTo>
                      <a:pt x="143" y="7"/>
                      <a:pt x="143" y="7"/>
                      <a:pt x="143" y="7"/>
                    </a:cubicBezTo>
                    <a:cubicBezTo>
                      <a:pt x="145" y="8"/>
                      <a:pt x="147" y="11"/>
                      <a:pt x="145" y="14"/>
                    </a:cubicBezTo>
                    <a:cubicBezTo>
                      <a:pt x="24" y="306"/>
                      <a:pt x="24" y="306"/>
                      <a:pt x="24" y="306"/>
                    </a:cubicBezTo>
                    <a:cubicBezTo>
                      <a:pt x="23" y="309"/>
                      <a:pt x="20" y="310"/>
                      <a:pt x="18" y="309"/>
                    </a:cubicBezTo>
                    <a:cubicBezTo>
                      <a:pt x="4" y="303"/>
                      <a:pt x="4" y="303"/>
                      <a:pt x="4" y="303"/>
                    </a:cubicBezTo>
                    <a:cubicBezTo>
                      <a:pt x="1" y="302"/>
                      <a:pt x="0" y="299"/>
                      <a:pt x="1" y="2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22">
                <a:extLst>
                  <a:ext uri="{FF2B5EF4-FFF2-40B4-BE49-F238E27FC236}">
                    <a16:creationId xmlns:a16="http://schemas.microsoft.com/office/drawing/2014/main" id="{D31637AD-C5D1-1678-1B2E-3165B29A85F0}"/>
                  </a:ext>
                </a:extLst>
              </p:cNvPr>
              <p:cNvSpPr>
                <a:spLocks noEditPoints="1"/>
              </p:cNvSpPr>
              <p:nvPr/>
            </p:nvSpPr>
            <p:spPr bwMode="auto">
              <a:xfrm>
                <a:off x="4167" y="1450"/>
                <a:ext cx="41" cy="36"/>
              </a:xfrm>
              <a:custGeom>
                <a:avLst/>
                <a:gdLst>
                  <a:gd name="T0" fmla="*/ 285 w 458"/>
                  <a:gd name="T1" fmla="*/ 18 h 397"/>
                  <a:gd name="T2" fmla="*/ 198 w 458"/>
                  <a:gd name="T3" fmla="*/ 0 h 397"/>
                  <a:gd name="T4" fmla="*/ 38 w 458"/>
                  <a:gd name="T5" fmla="*/ 93 h 397"/>
                  <a:gd name="T6" fmla="*/ 151 w 458"/>
                  <a:gd name="T7" fmla="*/ 325 h 397"/>
                  <a:gd name="T8" fmla="*/ 251 w 458"/>
                  <a:gd name="T9" fmla="*/ 375 h 397"/>
                  <a:gd name="T10" fmla="*/ 369 w 458"/>
                  <a:gd name="T11" fmla="*/ 336 h 397"/>
                  <a:gd name="T12" fmla="*/ 372 w 458"/>
                  <a:gd name="T13" fmla="*/ 330 h 397"/>
                  <a:gd name="T14" fmla="*/ 440 w 458"/>
                  <a:gd name="T15" fmla="*/ 166 h 397"/>
                  <a:gd name="T16" fmla="*/ 392 w 458"/>
                  <a:gd name="T17" fmla="*/ 51 h 397"/>
                  <a:gd name="T18" fmla="*/ 384 w 458"/>
                  <a:gd name="T19" fmla="*/ 49 h 397"/>
                  <a:gd name="T20" fmla="*/ 285 w 458"/>
                  <a:gd name="T21" fmla="*/ 18 h 397"/>
                  <a:gd name="T22" fmla="*/ 392 w 458"/>
                  <a:gd name="T23" fmla="*/ 117 h 397"/>
                  <a:gd name="T24" fmla="*/ 392 w 458"/>
                  <a:gd name="T25" fmla="*/ 147 h 397"/>
                  <a:gd name="T26" fmla="*/ 325 w 458"/>
                  <a:gd name="T27" fmla="*/ 311 h 397"/>
                  <a:gd name="T28" fmla="*/ 291 w 458"/>
                  <a:gd name="T29" fmla="*/ 333 h 397"/>
                  <a:gd name="T30" fmla="*/ 274 w 458"/>
                  <a:gd name="T31" fmla="*/ 329 h 397"/>
                  <a:gd name="T32" fmla="*/ 174 w 458"/>
                  <a:gd name="T33" fmla="*/ 279 h 397"/>
                  <a:gd name="T34" fmla="*/ 172 w 458"/>
                  <a:gd name="T35" fmla="*/ 278 h 397"/>
                  <a:gd name="T36" fmla="*/ 171 w 458"/>
                  <a:gd name="T37" fmla="*/ 277 h 397"/>
                  <a:gd name="T38" fmla="*/ 85 w 458"/>
                  <a:gd name="T39" fmla="*/ 195 h 397"/>
                  <a:gd name="T40" fmla="*/ 85 w 458"/>
                  <a:gd name="T41" fmla="*/ 114 h 397"/>
                  <a:gd name="T42" fmla="*/ 198 w 458"/>
                  <a:gd name="T43" fmla="*/ 52 h 397"/>
                  <a:gd name="T44" fmla="*/ 265 w 458"/>
                  <a:gd name="T45" fmla="*/ 65 h 397"/>
                  <a:gd name="T46" fmla="*/ 268 w 458"/>
                  <a:gd name="T47" fmla="*/ 66 h 397"/>
                  <a:gd name="T48" fmla="*/ 270 w 458"/>
                  <a:gd name="T49" fmla="*/ 67 h 397"/>
                  <a:gd name="T50" fmla="*/ 369 w 458"/>
                  <a:gd name="T51" fmla="*/ 98 h 397"/>
                  <a:gd name="T52" fmla="*/ 392 w 458"/>
                  <a:gd name="T53" fmla="*/ 11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8" h="397">
                    <a:moveTo>
                      <a:pt x="285" y="18"/>
                    </a:moveTo>
                    <a:cubicBezTo>
                      <a:pt x="257" y="6"/>
                      <a:pt x="228" y="0"/>
                      <a:pt x="198" y="0"/>
                    </a:cubicBezTo>
                    <a:cubicBezTo>
                      <a:pt x="128" y="0"/>
                      <a:pt x="64" y="34"/>
                      <a:pt x="38" y="93"/>
                    </a:cubicBezTo>
                    <a:cubicBezTo>
                      <a:pt x="0" y="179"/>
                      <a:pt x="51" y="283"/>
                      <a:pt x="151" y="325"/>
                    </a:cubicBezTo>
                    <a:cubicBezTo>
                      <a:pt x="251" y="375"/>
                      <a:pt x="251" y="375"/>
                      <a:pt x="251" y="375"/>
                    </a:cubicBezTo>
                    <a:cubicBezTo>
                      <a:pt x="294" y="397"/>
                      <a:pt x="347" y="380"/>
                      <a:pt x="369" y="336"/>
                    </a:cubicBezTo>
                    <a:cubicBezTo>
                      <a:pt x="370" y="334"/>
                      <a:pt x="371" y="332"/>
                      <a:pt x="372" y="330"/>
                    </a:cubicBezTo>
                    <a:cubicBezTo>
                      <a:pt x="440" y="166"/>
                      <a:pt x="440" y="166"/>
                      <a:pt x="440" y="166"/>
                    </a:cubicBezTo>
                    <a:cubicBezTo>
                      <a:pt x="458" y="121"/>
                      <a:pt x="437" y="70"/>
                      <a:pt x="392" y="51"/>
                    </a:cubicBezTo>
                    <a:cubicBezTo>
                      <a:pt x="390" y="50"/>
                      <a:pt x="387" y="49"/>
                      <a:pt x="384" y="49"/>
                    </a:cubicBezTo>
                    <a:lnTo>
                      <a:pt x="285" y="18"/>
                    </a:lnTo>
                    <a:close/>
                    <a:moveTo>
                      <a:pt x="392" y="117"/>
                    </a:moveTo>
                    <a:cubicBezTo>
                      <a:pt x="396" y="126"/>
                      <a:pt x="396" y="137"/>
                      <a:pt x="392" y="147"/>
                    </a:cubicBezTo>
                    <a:cubicBezTo>
                      <a:pt x="325" y="311"/>
                      <a:pt x="325" y="311"/>
                      <a:pt x="325" y="311"/>
                    </a:cubicBezTo>
                    <a:cubicBezTo>
                      <a:pt x="319" y="324"/>
                      <a:pt x="305" y="333"/>
                      <a:pt x="291" y="333"/>
                    </a:cubicBezTo>
                    <a:cubicBezTo>
                      <a:pt x="285" y="333"/>
                      <a:pt x="279" y="332"/>
                      <a:pt x="274" y="329"/>
                    </a:cubicBezTo>
                    <a:cubicBezTo>
                      <a:pt x="174" y="279"/>
                      <a:pt x="174" y="279"/>
                      <a:pt x="174" y="279"/>
                    </a:cubicBezTo>
                    <a:cubicBezTo>
                      <a:pt x="172" y="278"/>
                      <a:pt x="172" y="278"/>
                      <a:pt x="172" y="278"/>
                    </a:cubicBezTo>
                    <a:cubicBezTo>
                      <a:pt x="171" y="277"/>
                      <a:pt x="171" y="277"/>
                      <a:pt x="171" y="277"/>
                    </a:cubicBezTo>
                    <a:cubicBezTo>
                      <a:pt x="131" y="261"/>
                      <a:pt x="100" y="231"/>
                      <a:pt x="85" y="195"/>
                    </a:cubicBezTo>
                    <a:cubicBezTo>
                      <a:pt x="74" y="169"/>
                      <a:pt x="74" y="140"/>
                      <a:pt x="85" y="114"/>
                    </a:cubicBezTo>
                    <a:cubicBezTo>
                      <a:pt x="102" y="75"/>
                      <a:pt x="145" y="52"/>
                      <a:pt x="198" y="52"/>
                    </a:cubicBezTo>
                    <a:cubicBezTo>
                      <a:pt x="221" y="52"/>
                      <a:pt x="244" y="56"/>
                      <a:pt x="265" y="65"/>
                    </a:cubicBezTo>
                    <a:cubicBezTo>
                      <a:pt x="268" y="66"/>
                      <a:pt x="268" y="66"/>
                      <a:pt x="268" y="66"/>
                    </a:cubicBezTo>
                    <a:cubicBezTo>
                      <a:pt x="270" y="67"/>
                      <a:pt x="270" y="67"/>
                      <a:pt x="270" y="67"/>
                    </a:cubicBezTo>
                    <a:cubicBezTo>
                      <a:pt x="369" y="98"/>
                      <a:pt x="369" y="98"/>
                      <a:pt x="369" y="98"/>
                    </a:cubicBezTo>
                    <a:cubicBezTo>
                      <a:pt x="379" y="101"/>
                      <a:pt x="387" y="108"/>
                      <a:pt x="392"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3">
                <a:extLst>
                  <a:ext uri="{FF2B5EF4-FFF2-40B4-BE49-F238E27FC236}">
                    <a16:creationId xmlns:a16="http://schemas.microsoft.com/office/drawing/2014/main" id="{9DD5CB01-ECF3-CF86-591F-69BDB5803DDE}"/>
                  </a:ext>
                </a:extLst>
              </p:cNvPr>
              <p:cNvSpPr>
                <a:spLocks/>
              </p:cNvSpPr>
              <p:nvPr/>
            </p:nvSpPr>
            <p:spPr bwMode="auto">
              <a:xfrm>
                <a:off x="4230" y="1472"/>
                <a:ext cx="14" cy="28"/>
              </a:xfrm>
              <a:custGeom>
                <a:avLst/>
                <a:gdLst>
                  <a:gd name="T0" fmla="*/ 1 w 147"/>
                  <a:gd name="T1" fmla="*/ 297 h 310"/>
                  <a:gd name="T2" fmla="*/ 122 w 147"/>
                  <a:gd name="T3" fmla="*/ 4 h 310"/>
                  <a:gd name="T4" fmla="*/ 129 w 147"/>
                  <a:gd name="T5" fmla="*/ 1 h 310"/>
                  <a:gd name="T6" fmla="*/ 143 w 147"/>
                  <a:gd name="T7" fmla="*/ 7 h 310"/>
                  <a:gd name="T8" fmla="*/ 146 w 147"/>
                  <a:gd name="T9" fmla="*/ 14 h 310"/>
                  <a:gd name="T10" fmla="*/ 25 w 147"/>
                  <a:gd name="T11" fmla="*/ 306 h 310"/>
                  <a:gd name="T12" fmla="*/ 18 w 147"/>
                  <a:gd name="T13" fmla="*/ 309 h 310"/>
                  <a:gd name="T14" fmla="*/ 4 w 147"/>
                  <a:gd name="T15" fmla="*/ 303 h 310"/>
                  <a:gd name="T16" fmla="*/ 1 w 147"/>
                  <a:gd name="T17" fmla="*/ 29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10">
                    <a:moveTo>
                      <a:pt x="1" y="297"/>
                    </a:moveTo>
                    <a:cubicBezTo>
                      <a:pt x="122" y="4"/>
                      <a:pt x="122" y="4"/>
                      <a:pt x="122" y="4"/>
                    </a:cubicBezTo>
                    <a:cubicBezTo>
                      <a:pt x="123" y="2"/>
                      <a:pt x="126" y="0"/>
                      <a:pt x="129" y="1"/>
                    </a:cubicBezTo>
                    <a:cubicBezTo>
                      <a:pt x="143" y="7"/>
                      <a:pt x="143" y="7"/>
                      <a:pt x="143" y="7"/>
                    </a:cubicBezTo>
                    <a:cubicBezTo>
                      <a:pt x="146" y="8"/>
                      <a:pt x="147" y="11"/>
                      <a:pt x="146" y="14"/>
                    </a:cubicBezTo>
                    <a:cubicBezTo>
                      <a:pt x="25" y="306"/>
                      <a:pt x="25" y="306"/>
                      <a:pt x="25" y="306"/>
                    </a:cubicBezTo>
                    <a:cubicBezTo>
                      <a:pt x="24" y="309"/>
                      <a:pt x="21" y="310"/>
                      <a:pt x="18" y="309"/>
                    </a:cubicBezTo>
                    <a:cubicBezTo>
                      <a:pt x="4" y="303"/>
                      <a:pt x="4" y="303"/>
                      <a:pt x="4" y="303"/>
                    </a:cubicBezTo>
                    <a:cubicBezTo>
                      <a:pt x="1" y="302"/>
                      <a:pt x="0" y="299"/>
                      <a:pt x="1" y="2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4" name="Freeform 27">
              <a:extLst>
                <a:ext uri="{FF2B5EF4-FFF2-40B4-BE49-F238E27FC236}">
                  <a16:creationId xmlns:a16="http://schemas.microsoft.com/office/drawing/2014/main" id="{3B62BBCF-0161-5D5C-E501-B1D16FC1DC6C}"/>
                </a:ext>
              </a:extLst>
            </p:cNvPr>
            <p:cNvSpPr>
              <a:spLocks noEditPoints="1"/>
            </p:cNvSpPr>
            <p:nvPr/>
          </p:nvSpPr>
          <p:spPr bwMode="auto">
            <a:xfrm>
              <a:off x="8523866" y="2867030"/>
              <a:ext cx="269876" cy="274638"/>
            </a:xfrm>
            <a:custGeom>
              <a:avLst/>
              <a:gdLst>
                <a:gd name="T0" fmla="*/ 1053 w 2002"/>
                <a:gd name="T1" fmla="*/ 906 h 2028"/>
                <a:gd name="T2" fmla="*/ 1086 w 2002"/>
                <a:gd name="T3" fmla="*/ 947 h 2028"/>
                <a:gd name="T4" fmla="*/ 1005 w 2002"/>
                <a:gd name="T5" fmla="*/ 1219 h 2028"/>
                <a:gd name="T6" fmla="*/ 600 w 2002"/>
                <a:gd name="T7" fmla="*/ 1210 h 2028"/>
                <a:gd name="T8" fmla="*/ 329 w 2002"/>
                <a:gd name="T9" fmla="*/ 321 h 2028"/>
                <a:gd name="T10" fmla="*/ 735 w 2002"/>
                <a:gd name="T11" fmla="*/ 330 h 2028"/>
                <a:gd name="T12" fmla="*/ 898 w 2002"/>
                <a:gd name="T13" fmla="*/ 619 h 2028"/>
                <a:gd name="T14" fmla="*/ 801 w 2002"/>
                <a:gd name="T15" fmla="*/ 670 h 2028"/>
                <a:gd name="T16" fmla="*/ 504 w 2002"/>
                <a:gd name="T17" fmla="*/ 350 h 2028"/>
                <a:gd name="T18" fmla="*/ 386 w 2002"/>
                <a:gd name="T19" fmla="*/ 419 h 2028"/>
                <a:gd name="T20" fmla="*/ 697 w 2002"/>
                <a:gd name="T21" fmla="*/ 1154 h 2028"/>
                <a:gd name="T22" fmla="*/ 949 w 2002"/>
                <a:gd name="T23" fmla="*/ 1122 h 2028"/>
                <a:gd name="T24" fmla="*/ 915 w 2002"/>
                <a:gd name="T25" fmla="*/ 1078 h 2028"/>
                <a:gd name="T26" fmla="*/ 997 w 2002"/>
                <a:gd name="T27" fmla="*/ 809 h 2028"/>
                <a:gd name="T28" fmla="*/ 1402 w 2002"/>
                <a:gd name="T29" fmla="*/ 817 h 2028"/>
                <a:gd name="T30" fmla="*/ 1673 w 2002"/>
                <a:gd name="T31" fmla="*/ 1707 h 2028"/>
                <a:gd name="T32" fmla="*/ 1267 w 2002"/>
                <a:gd name="T33" fmla="*/ 1698 h 2028"/>
                <a:gd name="T34" fmla="*/ 1110 w 2002"/>
                <a:gd name="T35" fmla="*/ 1420 h 2028"/>
                <a:gd name="T36" fmla="*/ 1207 w 2002"/>
                <a:gd name="T37" fmla="*/ 1368 h 2028"/>
                <a:gd name="T38" fmla="*/ 1498 w 2002"/>
                <a:gd name="T39" fmla="*/ 1678 h 2028"/>
                <a:gd name="T40" fmla="*/ 1616 w 2002"/>
                <a:gd name="T41" fmla="*/ 1609 h 2028"/>
                <a:gd name="T42" fmla="*/ 1652 w 2002"/>
                <a:gd name="T43" fmla="*/ 1476 h 2028"/>
                <a:gd name="T44" fmla="*/ 1171 w 2002"/>
                <a:gd name="T45" fmla="*/ 838 h 2028"/>
                <a:gd name="T46" fmla="*/ 769 w 2002"/>
                <a:gd name="T47" fmla="*/ 1162 h 2028"/>
                <a:gd name="T48" fmla="*/ 862 w 2002"/>
                <a:gd name="T49" fmla="*/ 1105 h 2028"/>
                <a:gd name="T50" fmla="*/ 1094 w 2002"/>
                <a:gd name="T51" fmla="*/ 688 h 2028"/>
                <a:gd name="T52" fmla="*/ 1802 w 2002"/>
                <a:gd name="T53" fmla="*/ 1401 h 2028"/>
                <a:gd name="T54" fmla="*/ 1576 w 2002"/>
                <a:gd name="T55" fmla="*/ 1828 h 2028"/>
                <a:gd name="T56" fmla="*/ 1061 w 2002"/>
                <a:gd name="T57" fmla="*/ 1451 h 2028"/>
                <a:gd name="T58" fmla="*/ 965 w 2002"/>
                <a:gd name="T59" fmla="*/ 1503 h 2028"/>
                <a:gd name="T60" fmla="*/ 1127 w 2002"/>
                <a:gd name="T61" fmla="*/ 1790 h 2028"/>
                <a:gd name="T62" fmla="*/ 1632 w 2002"/>
                <a:gd name="T63" fmla="*/ 1926 h 2028"/>
                <a:gd name="T64" fmla="*/ 1900 w 2002"/>
                <a:gd name="T65" fmla="*/ 1344 h 2028"/>
                <a:gd name="T66" fmla="*/ 1542 w 2002"/>
                <a:gd name="T67" fmla="*/ 725 h 2028"/>
                <a:gd name="T68" fmla="*/ 1037 w 2002"/>
                <a:gd name="T69" fmla="*/ 590 h 2028"/>
                <a:gd name="T70" fmla="*/ 764 w 2002"/>
                <a:gd name="T71" fmla="*/ 1161 h 2028"/>
                <a:gd name="T72" fmla="*/ 769 w 2002"/>
                <a:gd name="T73" fmla="*/ 1162 h 2028"/>
                <a:gd name="T74" fmla="*/ 460 w 2002"/>
                <a:gd name="T75" fmla="*/ 1303 h 2028"/>
                <a:gd name="T76" fmla="*/ 965 w 2002"/>
                <a:gd name="T77" fmla="*/ 1438 h 2028"/>
                <a:gd name="T78" fmla="*/ 1236 w 2002"/>
                <a:gd name="T79" fmla="*/ 864 h 2028"/>
                <a:gd name="T80" fmla="*/ 1140 w 2002"/>
                <a:gd name="T81" fmla="*/ 916 h 2028"/>
                <a:gd name="T82" fmla="*/ 1041 w 2002"/>
                <a:gd name="T83" fmla="*/ 1264 h 2028"/>
                <a:gd name="T84" fmla="*/ 557 w 2002"/>
                <a:gd name="T85" fmla="*/ 1246 h 2028"/>
                <a:gd name="T86" fmla="*/ 294 w 2002"/>
                <a:gd name="T87" fmla="*/ 276 h 2028"/>
                <a:gd name="T88" fmla="*/ 777 w 2002"/>
                <a:gd name="T89" fmla="*/ 294 h 2028"/>
                <a:gd name="T90" fmla="*/ 952 w 2002"/>
                <a:gd name="T91" fmla="*/ 588 h 2028"/>
                <a:gd name="T92" fmla="*/ 1045 w 2002"/>
                <a:gd name="T93" fmla="*/ 531 h 2028"/>
                <a:gd name="T94" fmla="*/ 370 w 2002"/>
                <a:gd name="T95" fmla="*/ 102 h 2028"/>
                <a:gd name="T96" fmla="*/ 237 w 2002"/>
                <a:gd name="T97" fmla="*/ 179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2" h="2028">
                  <a:moveTo>
                    <a:pt x="1171" y="838"/>
                  </a:moveTo>
                  <a:cubicBezTo>
                    <a:pt x="1053" y="906"/>
                    <a:pt x="1053" y="906"/>
                    <a:pt x="1053" y="906"/>
                  </a:cubicBezTo>
                  <a:cubicBezTo>
                    <a:pt x="1022" y="924"/>
                    <a:pt x="1003" y="958"/>
                    <a:pt x="1005" y="994"/>
                  </a:cubicBezTo>
                  <a:cubicBezTo>
                    <a:pt x="1086" y="947"/>
                    <a:pt x="1086" y="947"/>
                    <a:pt x="1086" y="947"/>
                  </a:cubicBezTo>
                  <a:cubicBezTo>
                    <a:pt x="1089" y="945"/>
                    <a:pt x="1090" y="948"/>
                    <a:pt x="1091" y="949"/>
                  </a:cubicBezTo>
                  <a:cubicBezTo>
                    <a:pt x="1136" y="1047"/>
                    <a:pt x="1099" y="1165"/>
                    <a:pt x="1005" y="1219"/>
                  </a:cubicBezTo>
                  <a:cubicBezTo>
                    <a:pt x="887" y="1287"/>
                    <a:pt x="887" y="1287"/>
                    <a:pt x="887" y="1287"/>
                  </a:cubicBezTo>
                  <a:cubicBezTo>
                    <a:pt x="787" y="1345"/>
                    <a:pt x="658" y="1311"/>
                    <a:pt x="600" y="1210"/>
                  </a:cubicBezTo>
                  <a:cubicBezTo>
                    <a:pt x="252" y="608"/>
                    <a:pt x="252" y="608"/>
                    <a:pt x="252" y="608"/>
                  </a:cubicBezTo>
                  <a:cubicBezTo>
                    <a:pt x="194" y="508"/>
                    <a:pt x="229" y="379"/>
                    <a:pt x="329" y="321"/>
                  </a:cubicBezTo>
                  <a:cubicBezTo>
                    <a:pt x="447" y="253"/>
                    <a:pt x="447" y="253"/>
                    <a:pt x="447" y="253"/>
                  </a:cubicBezTo>
                  <a:cubicBezTo>
                    <a:pt x="548" y="195"/>
                    <a:pt x="676" y="229"/>
                    <a:pt x="735" y="330"/>
                  </a:cubicBezTo>
                  <a:cubicBezTo>
                    <a:pt x="899" y="615"/>
                    <a:pt x="899" y="615"/>
                    <a:pt x="899" y="615"/>
                  </a:cubicBezTo>
                  <a:cubicBezTo>
                    <a:pt x="900" y="617"/>
                    <a:pt x="901" y="618"/>
                    <a:pt x="898" y="619"/>
                  </a:cubicBezTo>
                  <a:cubicBezTo>
                    <a:pt x="807" y="672"/>
                    <a:pt x="807" y="672"/>
                    <a:pt x="807" y="672"/>
                  </a:cubicBezTo>
                  <a:cubicBezTo>
                    <a:pt x="803" y="674"/>
                    <a:pt x="802" y="673"/>
                    <a:pt x="801" y="670"/>
                  </a:cubicBezTo>
                  <a:cubicBezTo>
                    <a:pt x="637" y="386"/>
                    <a:pt x="637" y="386"/>
                    <a:pt x="637" y="386"/>
                  </a:cubicBezTo>
                  <a:cubicBezTo>
                    <a:pt x="610" y="339"/>
                    <a:pt x="550" y="323"/>
                    <a:pt x="504" y="350"/>
                  </a:cubicBezTo>
                  <a:cubicBezTo>
                    <a:pt x="504" y="350"/>
                    <a:pt x="504" y="350"/>
                    <a:pt x="504" y="350"/>
                  </a:cubicBezTo>
                  <a:cubicBezTo>
                    <a:pt x="386" y="419"/>
                    <a:pt x="386" y="419"/>
                    <a:pt x="386" y="419"/>
                  </a:cubicBezTo>
                  <a:cubicBezTo>
                    <a:pt x="339" y="445"/>
                    <a:pt x="323" y="505"/>
                    <a:pt x="350" y="552"/>
                  </a:cubicBezTo>
                  <a:cubicBezTo>
                    <a:pt x="697" y="1154"/>
                    <a:pt x="697" y="1154"/>
                    <a:pt x="697" y="1154"/>
                  </a:cubicBezTo>
                  <a:cubicBezTo>
                    <a:pt x="724" y="1201"/>
                    <a:pt x="784" y="1217"/>
                    <a:pt x="831" y="1190"/>
                  </a:cubicBezTo>
                  <a:cubicBezTo>
                    <a:pt x="949" y="1122"/>
                    <a:pt x="949" y="1122"/>
                    <a:pt x="949" y="1122"/>
                  </a:cubicBezTo>
                  <a:cubicBezTo>
                    <a:pt x="981" y="1103"/>
                    <a:pt x="1000" y="1068"/>
                    <a:pt x="997" y="1031"/>
                  </a:cubicBezTo>
                  <a:cubicBezTo>
                    <a:pt x="915" y="1078"/>
                    <a:pt x="915" y="1078"/>
                    <a:pt x="915" y="1078"/>
                  </a:cubicBezTo>
                  <a:cubicBezTo>
                    <a:pt x="911" y="1080"/>
                    <a:pt x="911" y="1078"/>
                    <a:pt x="910" y="1077"/>
                  </a:cubicBezTo>
                  <a:cubicBezTo>
                    <a:pt x="866" y="978"/>
                    <a:pt x="903" y="863"/>
                    <a:pt x="997" y="809"/>
                  </a:cubicBezTo>
                  <a:cubicBezTo>
                    <a:pt x="1115" y="740"/>
                    <a:pt x="1115" y="740"/>
                    <a:pt x="1115" y="740"/>
                  </a:cubicBezTo>
                  <a:cubicBezTo>
                    <a:pt x="1215" y="683"/>
                    <a:pt x="1344" y="717"/>
                    <a:pt x="1402" y="817"/>
                  </a:cubicBezTo>
                  <a:cubicBezTo>
                    <a:pt x="1750" y="1420"/>
                    <a:pt x="1750" y="1420"/>
                    <a:pt x="1750" y="1420"/>
                  </a:cubicBezTo>
                  <a:cubicBezTo>
                    <a:pt x="1808" y="1520"/>
                    <a:pt x="1773" y="1649"/>
                    <a:pt x="1673" y="1707"/>
                  </a:cubicBezTo>
                  <a:cubicBezTo>
                    <a:pt x="1555" y="1775"/>
                    <a:pt x="1555" y="1775"/>
                    <a:pt x="1555" y="1775"/>
                  </a:cubicBezTo>
                  <a:cubicBezTo>
                    <a:pt x="1454" y="1833"/>
                    <a:pt x="1326" y="1799"/>
                    <a:pt x="1267" y="1698"/>
                  </a:cubicBezTo>
                  <a:cubicBezTo>
                    <a:pt x="1109" y="1424"/>
                    <a:pt x="1109" y="1424"/>
                    <a:pt x="1109" y="1424"/>
                  </a:cubicBezTo>
                  <a:cubicBezTo>
                    <a:pt x="1108" y="1421"/>
                    <a:pt x="1107" y="1421"/>
                    <a:pt x="1110" y="1420"/>
                  </a:cubicBezTo>
                  <a:cubicBezTo>
                    <a:pt x="1201" y="1367"/>
                    <a:pt x="1201" y="1367"/>
                    <a:pt x="1201" y="1367"/>
                  </a:cubicBezTo>
                  <a:cubicBezTo>
                    <a:pt x="1205" y="1365"/>
                    <a:pt x="1206" y="1366"/>
                    <a:pt x="1207" y="1368"/>
                  </a:cubicBezTo>
                  <a:cubicBezTo>
                    <a:pt x="1365" y="1642"/>
                    <a:pt x="1365" y="1642"/>
                    <a:pt x="1365" y="1642"/>
                  </a:cubicBezTo>
                  <a:cubicBezTo>
                    <a:pt x="1392" y="1689"/>
                    <a:pt x="1452" y="1705"/>
                    <a:pt x="1498" y="1678"/>
                  </a:cubicBezTo>
                  <a:cubicBezTo>
                    <a:pt x="1498" y="1678"/>
                    <a:pt x="1498" y="1678"/>
                    <a:pt x="1498" y="1678"/>
                  </a:cubicBezTo>
                  <a:cubicBezTo>
                    <a:pt x="1616" y="1609"/>
                    <a:pt x="1616" y="1609"/>
                    <a:pt x="1616" y="1609"/>
                  </a:cubicBezTo>
                  <a:cubicBezTo>
                    <a:pt x="1663" y="1583"/>
                    <a:pt x="1679" y="1523"/>
                    <a:pt x="1652" y="1476"/>
                  </a:cubicBezTo>
                  <a:cubicBezTo>
                    <a:pt x="1652" y="1476"/>
                    <a:pt x="1652" y="1476"/>
                    <a:pt x="1652" y="1476"/>
                  </a:cubicBezTo>
                  <a:cubicBezTo>
                    <a:pt x="1305" y="874"/>
                    <a:pt x="1305" y="874"/>
                    <a:pt x="1305" y="874"/>
                  </a:cubicBezTo>
                  <a:cubicBezTo>
                    <a:pt x="1278" y="827"/>
                    <a:pt x="1218" y="811"/>
                    <a:pt x="1171" y="838"/>
                  </a:cubicBezTo>
                  <a:cubicBezTo>
                    <a:pt x="1171" y="838"/>
                    <a:pt x="1171" y="838"/>
                    <a:pt x="1171" y="838"/>
                  </a:cubicBezTo>
                  <a:close/>
                  <a:moveTo>
                    <a:pt x="769" y="1162"/>
                  </a:moveTo>
                  <a:cubicBezTo>
                    <a:pt x="860" y="1110"/>
                    <a:pt x="860" y="1110"/>
                    <a:pt x="860" y="1110"/>
                  </a:cubicBezTo>
                  <a:cubicBezTo>
                    <a:pt x="864" y="1108"/>
                    <a:pt x="862" y="1106"/>
                    <a:pt x="862" y="1105"/>
                  </a:cubicBezTo>
                  <a:cubicBezTo>
                    <a:pt x="799" y="983"/>
                    <a:pt x="843" y="833"/>
                    <a:pt x="961" y="764"/>
                  </a:cubicBezTo>
                  <a:cubicBezTo>
                    <a:pt x="1094" y="688"/>
                    <a:pt x="1094" y="688"/>
                    <a:pt x="1094" y="688"/>
                  </a:cubicBezTo>
                  <a:cubicBezTo>
                    <a:pt x="1217" y="617"/>
                    <a:pt x="1374" y="659"/>
                    <a:pt x="1445" y="782"/>
                  </a:cubicBezTo>
                  <a:cubicBezTo>
                    <a:pt x="1802" y="1401"/>
                    <a:pt x="1802" y="1401"/>
                    <a:pt x="1802" y="1401"/>
                  </a:cubicBezTo>
                  <a:cubicBezTo>
                    <a:pt x="1873" y="1524"/>
                    <a:pt x="1831" y="1681"/>
                    <a:pt x="1708" y="1752"/>
                  </a:cubicBezTo>
                  <a:cubicBezTo>
                    <a:pt x="1576" y="1828"/>
                    <a:pt x="1576" y="1828"/>
                    <a:pt x="1576" y="1828"/>
                  </a:cubicBezTo>
                  <a:cubicBezTo>
                    <a:pt x="1453" y="1899"/>
                    <a:pt x="1296" y="1857"/>
                    <a:pt x="1225" y="1734"/>
                  </a:cubicBezTo>
                  <a:cubicBezTo>
                    <a:pt x="1061" y="1451"/>
                    <a:pt x="1061" y="1451"/>
                    <a:pt x="1061" y="1451"/>
                  </a:cubicBezTo>
                  <a:cubicBezTo>
                    <a:pt x="1060" y="1449"/>
                    <a:pt x="1060" y="1448"/>
                    <a:pt x="1058" y="1450"/>
                  </a:cubicBezTo>
                  <a:cubicBezTo>
                    <a:pt x="965" y="1503"/>
                    <a:pt x="965" y="1503"/>
                    <a:pt x="965" y="1503"/>
                  </a:cubicBezTo>
                  <a:cubicBezTo>
                    <a:pt x="963" y="1505"/>
                    <a:pt x="962" y="1505"/>
                    <a:pt x="964" y="1508"/>
                  </a:cubicBezTo>
                  <a:cubicBezTo>
                    <a:pt x="1127" y="1790"/>
                    <a:pt x="1127" y="1790"/>
                    <a:pt x="1127" y="1790"/>
                  </a:cubicBezTo>
                  <a:cubicBezTo>
                    <a:pt x="1229" y="1967"/>
                    <a:pt x="1455" y="2028"/>
                    <a:pt x="1632" y="1926"/>
                  </a:cubicBezTo>
                  <a:cubicBezTo>
                    <a:pt x="1632" y="1926"/>
                    <a:pt x="1632" y="1926"/>
                    <a:pt x="1632" y="1926"/>
                  </a:cubicBezTo>
                  <a:cubicBezTo>
                    <a:pt x="1765" y="1849"/>
                    <a:pt x="1765" y="1849"/>
                    <a:pt x="1765" y="1849"/>
                  </a:cubicBezTo>
                  <a:cubicBezTo>
                    <a:pt x="1941" y="1747"/>
                    <a:pt x="2002" y="1521"/>
                    <a:pt x="1900" y="1344"/>
                  </a:cubicBezTo>
                  <a:cubicBezTo>
                    <a:pt x="1900" y="1344"/>
                    <a:pt x="1900" y="1344"/>
                    <a:pt x="1900" y="1344"/>
                  </a:cubicBezTo>
                  <a:cubicBezTo>
                    <a:pt x="1542" y="725"/>
                    <a:pt x="1542" y="725"/>
                    <a:pt x="1542" y="725"/>
                  </a:cubicBezTo>
                  <a:cubicBezTo>
                    <a:pt x="1440" y="548"/>
                    <a:pt x="1214" y="488"/>
                    <a:pt x="1037" y="590"/>
                  </a:cubicBezTo>
                  <a:cubicBezTo>
                    <a:pt x="1037" y="590"/>
                    <a:pt x="1037" y="590"/>
                    <a:pt x="1037" y="590"/>
                  </a:cubicBezTo>
                  <a:cubicBezTo>
                    <a:pt x="905" y="666"/>
                    <a:pt x="905" y="666"/>
                    <a:pt x="905" y="666"/>
                  </a:cubicBezTo>
                  <a:cubicBezTo>
                    <a:pt x="732" y="766"/>
                    <a:pt x="670" y="985"/>
                    <a:pt x="764" y="1161"/>
                  </a:cubicBezTo>
                  <a:cubicBezTo>
                    <a:pt x="765" y="1162"/>
                    <a:pt x="767" y="1163"/>
                    <a:pt x="768" y="1163"/>
                  </a:cubicBezTo>
                  <a:cubicBezTo>
                    <a:pt x="769" y="1163"/>
                    <a:pt x="769" y="1163"/>
                    <a:pt x="769" y="1162"/>
                  </a:cubicBezTo>
                  <a:close/>
                  <a:moveTo>
                    <a:pt x="102" y="684"/>
                  </a:moveTo>
                  <a:cubicBezTo>
                    <a:pt x="460" y="1303"/>
                    <a:pt x="460" y="1303"/>
                    <a:pt x="460" y="1303"/>
                  </a:cubicBezTo>
                  <a:cubicBezTo>
                    <a:pt x="562" y="1480"/>
                    <a:pt x="788" y="1540"/>
                    <a:pt x="965" y="1438"/>
                  </a:cubicBezTo>
                  <a:cubicBezTo>
                    <a:pt x="965" y="1438"/>
                    <a:pt x="965" y="1438"/>
                    <a:pt x="965" y="1438"/>
                  </a:cubicBezTo>
                  <a:cubicBezTo>
                    <a:pt x="1097" y="1362"/>
                    <a:pt x="1097" y="1362"/>
                    <a:pt x="1097" y="1362"/>
                  </a:cubicBezTo>
                  <a:cubicBezTo>
                    <a:pt x="1271" y="1261"/>
                    <a:pt x="1333" y="1040"/>
                    <a:pt x="1236" y="864"/>
                  </a:cubicBezTo>
                  <a:cubicBezTo>
                    <a:pt x="1236" y="863"/>
                    <a:pt x="1235" y="861"/>
                    <a:pt x="1233" y="862"/>
                  </a:cubicBezTo>
                  <a:cubicBezTo>
                    <a:pt x="1140" y="916"/>
                    <a:pt x="1140" y="916"/>
                    <a:pt x="1140" y="916"/>
                  </a:cubicBezTo>
                  <a:cubicBezTo>
                    <a:pt x="1137" y="918"/>
                    <a:pt x="1138" y="920"/>
                    <a:pt x="1139" y="921"/>
                  </a:cubicBezTo>
                  <a:cubicBezTo>
                    <a:pt x="1204" y="1043"/>
                    <a:pt x="1160" y="1195"/>
                    <a:pt x="1041" y="1264"/>
                  </a:cubicBezTo>
                  <a:cubicBezTo>
                    <a:pt x="908" y="1340"/>
                    <a:pt x="908" y="1340"/>
                    <a:pt x="908" y="1340"/>
                  </a:cubicBezTo>
                  <a:cubicBezTo>
                    <a:pt x="785" y="1411"/>
                    <a:pt x="628" y="1369"/>
                    <a:pt x="557" y="1246"/>
                  </a:cubicBezTo>
                  <a:cubicBezTo>
                    <a:pt x="200" y="627"/>
                    <a:pt x="200" y="627"/>
                    <a:pt x="200" y="627"/>
                  </a:cubicBezTo>
                  <a:cubicBezTo>
                    <a:pt x="129" y="504"/>
                    <a:pt x="171" y="347"/>
                    <a:pt x="294" y="276"/>
                  </a:cubicBezTo>
                  <a:cubicBezTo>
                    <a:pt x="426" y="200"/>
                    <a:pt x="426" y="200"/>
                    <a:pt x="426" y="200"/>
                  </a:cubicBezTo>
                  <a:cubicBezTo>
                    <a:pt x="549" y="129"/>
                    <a:pt x="706" y="171"/>
                    <a:pt x="777" y="294"/>
                  </a:cubicBezTo>
                  <a:cubicBezTo>
                    <a:pt x="946" y="585"/>
                    <a:pt x="946" y="585"/>
                    <a:pt x="946" y="585"/>
                  </a:cubicBezTo>
                  <a:cubicBezTo>
                    <a:pt x="948" y="589"/>
                    <a:pt x="948" y="590"/>
                    <a:pt x="952" y="588"/>
                  </a:cubicBezTo>
                  <a:cubicBezTo>
                    <a:pt x="1044" y="535"/>
                    <a:pt x="1044" y="535"/>
                    <a:pt x="1044" y="535"/>
                  </a:cubicBezTo>
                  <a:cubicBezTo>
                    <a:pt x="1046" y="534"/>
                    <a:pt x="1045" y="533"/>
                    <a:pt x="1045" y="531"/>
                  </a:cubicBezTo>
                  <a:cubicBezTo>
                    <a:pt x="875" y="238"/>
                    <a:pt x="875" y="238"/>
                    <a:pt x="875" y="238"/>
                  </a:cubicBezTo>
                  <a:cubicBezTo>
                    <a:pt x="773" y="61"/>
                    <a:pt x="547" y="0"/>
                    <a:pt x="370" y="102"/>
                  </a:cubicBezTo>
                  <a:cubicBezTo>
                    <a:pt x="370" y="102"/>
                    <a:pt x="370" y="102"/>
                    <a:pt x="370" y="102"/>
                  </a:cubicBezTo>
                  <a:cubicBezTo>
                    <a:pt x="237" y="179"/>
                    <a:pt x="237" y="179"/>
                    <a:pt x="237" y="179"/>
                  </a:cubicBezTo>
                  <a:cubicBezTo>
                    <a:pt x="61" y="281"/>
                    <a:pt x="0" y="507"/>
                    <a:pt x="102" y="68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31">
              <a:extLst>
                <a:ext uri="{FF2B5EF4-FFF2-40B4-BE49-F238E27FC236}">
                  <a16:creationId xmlns:a16="http://schemas.microsoft.com/office/drawing/2014/main" id="{288F5603-C3B8-5DDB-7C48-C8104DD6844B}"/>
                </a:ext>
              </a:extLst>
            </p:cNvPr>
            <p:cNvSpPr>
              <a:spLocks noEditPoints="1"/>
            </p:cNvSpPr>
            <p:nvPr/>
          </p:nvSpPr>
          <p:spPr bwMode="auto">
            <a:xfrm>
              <a:off x="8547668" y="3557588"/>
              <a:ext cx="223837" cy="334962"/>
            </a:xfrm>
            <a:custGeom>
              <a:avLst/>
              <a:gdLst>
                <a:gd name="T0" fmla="*/ 1619 w 1704"/>
                <a:gd name="T1" fmla="*/ 846 h 2561"/>
                <a:gd name="T2" fmla="*/ 1020 w 1704"/>
                <a:gd name="T3" fmla="*/ 0 h 2561"/>
                <a:gd name="T4" fmla="*/ 143 w 1704"/>
                <a:gd name="T5" fmla="*/ 553 h 2561"/>
                <a:gd name="T6" fmla="*/ 373 w 1704"/>
                <a:gd name="T7" fmla="*/ 1564 h 2561"/>
                <a:gd name="T8" fmla="*/ 852 w 1704"/>
                <a:gd name="T9" fmla="*/ 1452 h 2561"/>
                <a:gd name="T10" fmla="*/ 447 w 1704"/>
                <a:gd name="T11" fmla="*/ 1339 h 2561"/>
                <a:gd name="T12" fmla="*/ 184 w 1704"/>
                <a:gd name="T13" fmla="*/ 979 h 2561"/>
                <a:gd name="T14" fmla="*/ 290 w 1704"/>
                <a:gd name="T15" fmla="*/ 546 h 2561"/>
                <a:gd name="T16" fmla="*/ 620 w 1704"/>
                <a:gd name="T17" fmla="*/ 287 h 2561"/>
                <a:gd name="T18" fmla="*/ 1037 w 1704"/>
                <a:gd name="T19" fmla="*/ 236 h 2561"/>
                <a:gd name="T20" fmla="*/ 1418 w 1704"/>
                <a:gd name="T21" fmla="*/ 468 h 2561"/>
                <a:gd name="T22" fmla="*/ 1487 w 1704"/>
                <a:gd name="T23" fmla="*/ 909 h 2561"/>
                <a:gd name="T24" fmla="*/ 1280 w 1704"/>
                <a:gd name="T25" fmla="*/ 1274 h 2561"/>
                <a:gd name="T26" fmla="*/ 914 w 1704"/>
                <a:gd name="T27" fmla="*/ 1481 h 2561"/>
                <a:gd name="T28" fmla="*/ 6 w 1704"/>
                <a:gd name="T29" fmla="*/ 2415 h 2561"/>
                <a:gd name="T30" fmla="*/ 363 w 1704"/>
                <a:gd name="T31" fmla="*/ 1636 h 2561"/>
                <a:gd name="T32" fmla="*/ 463 w 1704"/>
                <a:gd name="T33" fmla="*/ 2166 h 2561"/>
                <a:gd name="T34" fmla="*/ 673 w 1704"/>
                <a:gd name="T35" fmla="*/ 1777 h 2561"/>
                <a:gd name="T36" fmla="*/ 1145 w 1704"/>
                <a:gd name="T37" fmla="*/ 2558 h 2561"/>
                <a:gd name="T38" fmla="*/ 1069 w 1704"/>
                <a:gd name="T39" fmla="*/ 1746 h 2561"/>
                <a:gd name="T40" fmla="*/ 1314 w 1704"/>
                <a:gd name="T41" fmla="*/ 2075 h 2561"/>
                <a:gd name="T42" fmla="*/ 1384 w 1704"/>
                <a:gd name="T43" fmla="*/ 1631 h 2561"/>
                <a:gd name="T44" fmla="*/ 883 w 1704"/>
                <a:gd name="T45" fmla="*/ 1270 h 2561"/>
                <a:gd name="T46" fmla="*/ 806 w 1704"/>
                <a:gd name="T47" fmla="*/ 1320 h 2561"/>
                <a:gd name="T48" fmla="*/ 854 w 1704"/>
                <a:gd name="T49" fmla="*/ 1186 h 2561"/>
                <a:gd name="T50" fmla="*/ 883 w 1704"/>
                <a:gd name="T51" fmla="*/ 455 h 2561"/>
                <a:gd name="T52" fmla="*/ 806 w 1704"/>
                <a:gd name="T53" fmla="*/ 505 h 2561"/>
                <a:gd name="T54" fmla="*/ 854 w 1704"/>
                <a:gd name="T55" fmla="*/ 371 h 2561"/>
                <a:gd name="T56" fmla="*/ 1013 w 1704"/>
                <a:gd name="T57" fmla="*/ 1246 h 2561"/>
                <a:gd name="T58" fmla="*/ 1061 w 1704"/>
                <a:gd name="T59" fmla="*/ 1112 h 2561"/>
                <a:gd name="T60" fmla="*/ 1089 w 1704"/>
                <a:gd name="T61" fmla="*/ 1201 h 2561"/>
                <a:gd name="T62" fmla="*/ 1178 w 1704"/>
                <a:gd name="T63" fmla="*/ 618 h 2561"/>
                <a:gd name="T64" fmla="*/ 1270 w 1704"/>
                <a:gd name="T65" fmla="*/ 622 h 2561"/>
                <a:gd name="T66" fmla="*/ 1154 w 1704"/>
                <a:gd name="T67" fmla="*/ 701 h 2561"/>
                <a:gd name="T68" fmla="*/ 1280 w 1704"/>
                <a:gd name="T69" fmla="*/ 831 h 2561"/>
                <a:gd name="T70" fmla="*/ 1262 w 1704"/>
                <a:gd name="T71" fmla="*/ 885 h 2561"/>
                <a:gd name="T72" fmla="*/ 1189 w 1704"/>
                <a:gd name="T73" fmla="*/ 829 h 2561"/>
                <a:gd name="T74" fmla="*/ 1221 w 1704"/>
                <a:gd name="T75" fmla="*/ 1053 h 2561"/>
                <a:gd name="T76" fmla="*/ 1144 w 1704"/>
                <a:gd name="T77" fmla="*/ 1103 h 2561"/>
                <a:gd name="T78" fmla="*/ 1192 w 1704"/>
                <a:gd name="T79" fmla="*/ 968 h 2561"/>
                <a:gd name="T80" fmla="*/ 980 w 1704"/>
                <a:gd name="T81" fmla="*/ 476 h 2561"/>
                <a:gd name="T82" fmla="*/ 1120 w 1704"/>
                <a:gd name="T83" fmla="*/ 479 h 2561"/>
                <a:gd name="T84" fmla="*/ 1048 w 1704"/>
                <a:gd name="T85" fmla="*/ 532 h 2561"/>
                <a:gd name="T86" fmla="*/ 486 w 1704"/>
                <a:gd name="T87" fmla="*/ 618 h 2561"/>
                <a:gd name="T88" fmla="*/ 578 w 1704"/>
                <a:gd name="T89" fmla="*/ 621 h 2561"/>
                <a:gd name="T90" fmla="*/ 462 w 1704"/>
                <a:gd name="T91" fmla="*/ 701 h 2561"/>
                <a:gd name="T92" fmla="*/ 398 w 1704"/>
                <a:gd name="T93" fmla="*/ 912 h 2561"/>
                <a:gd name="T94" fmla="*/ 446 w 1704"/>
                <a:gd name="T95" fmla="*/ 778 h 2561"/>
                <a:gd name="T96" fmla="*/ 474 w 1704"/>
                <a:gd name="T97" fmla="*/ 867 h 2561"/>
                <a:gd name="T98" fmla="*/ 555 w 1704"/>
                <a:gd name="T99" fmla="*/ 1109 h 2561"/>
                <a:gd name="T100" fmla="*/ 443 w 1704"/>
                <a:gd name="T101" fmla="*/ 1025 h 2561"/>
                <a:gd name="T102" fmla="*/ 534 w 1704"/>
                <a:gd name="T103" fmla="*/ 1025 h 2561"/>
                <a:gd name="T104" fmla="*/ 684 w 1704"/>
                <a:gd name="T105" fmla="*/ 511 h 2561"/>
                <a:gd name="T106" fmla="*/ 607 w 1704"/>
                <a:gd name="T107" fmla="*/ 560 h 2561"/>
                <a:gd name="T108" fmla="*/ 655 w 1704"/>
                <a:gd name="T109" fmla="*/ 426 h 2561"/>
                <a:gd name="T110" fmla="*/ 678 w 1704"/>
                <a:gd name="T111" fmla="*/ 1193 h 2561"/>
                <a:gd name="T112" fmla="*/ 601 w 1704"/>
                <a:gd name="T113" fmla="*/ 1243 h 2561"/>
                <a:gd name="T114" fmla="*/ 649 w 1704"/>
                <a:gd name="T115" fmla="*/ 1109 h 2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04" h="2561">
                  <a:moveTo>
                    <a:pt x="1146" y="1555"/>
                  </a:moveTo>
                  <a:cubicBezTo>
                    <a:pt x="1331" y="1564"/>
                    <a:pt x="1331" y="1564"/>
                    <a:pt x="1331" y="1564"/>
                  </a:cubicBezTo>
                  <a:cubicBezTo>
                    <a:pt x="1394" y="1389"/>
                    <a:pt x="1394" y="1389"/>
                    <a:pt x="1394" y="1389"/>
                  </a:cubicBezTo>
                  <a:cubicBezTo>
                    <a:pt x="1570" y="1326"/>
                    <a:pt x="1570" y="1326"/>
                    <a:pt x="1570" y="1326"/>
                  </a:cubicBezTo>
                  <a:cubicBezTo>
                    <a:pt x="1561" y="1140"/>
                    <a:pt x="1561" y="1140"/>
                    <a:pt x="1561" y="1140"/>
                  </a:cubicBezTo>
                  <a:cubicBezTo>
                    <a:pt x="1698" y="1015"/>
                    <a:pt x="1698" y="1015"/>
                    <a:pt x="1698" y="1015"/>
                  </a:cubicBezTo>
                  <a:cubicBezTo>
                    <a:pt x="1619" y="846"/>
                    <a:pt x="1619" y="846"/>
                    <a:pt x="1619" y="846"/>
                  </a:cubicBezTo>
                  <a:cubicBezTo>
                    <a:pt x="1698" y="678"/>
                    <a:pt x="1698" y="678"/>
                    <a:pt x="1698" y="678"/>
                  </a:cubicBezTo>
                  <a:cubicBezTo>
                    <a:pt x="1561" y="553"/>
                    <a:pt x="1561" y="553"/>
                    <a:pt x="1561" y="553"/>
                  </a:cubicBezTo>
                  <a:cubicBezTo>
                    <a:pt x="1570" y="367"/>
                    <a:pt x="1570" y="367"/>
                    <a:pt x="1570" y="367"/>
                  </a:cubicBezTo>
                  <a:cubicBezTo>
                    <a:pt x="1394" y="304"/>
                    <a:pt x="1394" y="304"/>
                    <a:pt x="1394" y="304"/>
                  </a:cubicBezTo>
                  <a:cubicBezTo>
                    <a:pt x="1331" y="129"/>
                    <a:pt x="1331" y="129"/>
                    <a:pt x="1331" y="129"/>
                  </a:cubicBezTo>
                  <a:cubicBezTo>
                    <a:pt x="1146" y="138"/>
                    <a:pt x="1146" y="138"/>
                    <a:pt x="1146" y="138"/>
                  </a:cubicBezTo>
                  <a:cubicBezTo>
                    <a:pt x="1020" y="0"/>
                    <a:pt x="1020" y="0"/>
                    <a:pt x="1020" y="0"/>
                  </a:cubicBezTo>
                  <a:cubicBezTo>
                    <a:pt x="852" y="79"/>
                    <a:pt x="852" y="79"/>
                    <a:pt x="852" y="79"/>
                  </a:cubicBezTo>
                  <a:cubicBezTo>
                    <a:pt x="684" y="0"/>
                    <a:pt x="684" y="0"/>
                    <a:pt x="684" y="0"/>
                  </a:cubicBezTo>
                  <a:cubicBezTo>
                    <a:pt x="558" y="138"/>
                    <a:pt x="558" y="138"/>
                    <a:pt x="558" y="138"/>
                  </a:cubicBezTo>
                  <a:cubicBezTo>
                    <a:pt x="373" y="129"/>
                    <a:pt x="373" y="129"/>
                    <a:pt x="373" y="129"/>
                  </a:cubicBezTo>
                  <a:cubicBezTo>
                    <a:pt x="310" y="304"/>
                    <a:pt x="310" y="304"/>
                    <a:pt x="310" y="304"/>
                  </a:cubicBezTo>
                  <a:cubicBezTo>
                    <a:pt x="134" y="367"/>
                    <a:pt x="134" y="367"/>
                    <a:pt x="134" y="367"/>
                  </a:cubicBezTo>
                  <a:cubicBezTo>
                    <a:pt x="143" y="553"/>
                    <a:pt x="143" y="553"/>
                    <a:pt x="143" y="553"/>
                  </a:cubicBezTo>
                  <a:cubicBezTo>
                    <a:pt x="6" y="678"/>
                    <a:pt x="6" y="678"/>
                    <a:pt x="6" y="678"/>
                  </a:cubicBezTo>
                  <a:cubicBezTo>
                    <a:pt x="85" y="846"/>
                    <a:pt x="85" y="846"/>
                    <a:pt x="85" y="846"/>
                  </a:cubicBezTo>
                  <a:cubicBezTo>
                    <a:pt x="6" y="1015"/>
                    <a:pt x="6" y="1015"/>
                    <a:pt x="6" y="1015"/>
                  </a:cubicBezTo>
                  <a:cubicBezTo>
                    <a:pt x="143" y="1140"/>
                    <a:pt x="143" y="1140"/>
                    <a:pt x="143" y="1140"/>
                  </a:cubicBezTo>
                  <a:cubicBezTo>
                    <a:pt x="134" y="1326"/>
                    <a:pt x="134" y="1326"/>
                    <a:pt x="134" y="1326"/>
                  </a:cubicBezTo>
                  <a:cubicBezTo>
                    <a:pt x="310" y="1389"/>
                    <a:pt x="310" y="1389"/>
                    <a:pt x="310" y="1389"/>
                  </a:cubicBezTo>
                  <a:cubicBezTo>
                    <a:pt x="373" y="1564"/>
                    <a:pt x="373" y="1564"/>
                    <a:pt x="373" y="1564"/>
                  </a:cubicBezTo>
                  <a:cubicBezTo>
                    <a:pt x="558" y="1555"/>
                    <a:pt x="558" y="1555"/>
                    <a:pt x="558" y="1555"/>
                  </a:cubicBezTo>
                  <a:cubicBezTo>
                    <a:pt x="684" y="1693"/>
                    <a:pt x="684" y="1693"/>
                    <a:pt x="684" y="1693"/>
                  </a:cubicBezTo>
                  <a:cubicBezTo>
                    <a:pt x="852" y="1613"/>
                    <a:pt x="852" y="1613"/>
                    <a:pt x="852" y="1613"/>
                  </a:cubicBezTo>
                  <a:cubicBezTo>
                    <a:pt x="1020" y="1693"/>
                    <a:pt x="1020" y="1693"/>
                    <a:pt x="1020" y="1693"/>
                  </a:cubicBezTo>
                  <a:lnTo>
                    <a:pt x="1146" y="1555"/>
                  </a:lnTo>
                  <a:close/>
                  <a:moveTo>
                    <a:pt x="914" y="1481"/>
                  </a:moveTo>
                  <a:cubicBezTo>
                    <a:pt x="852" y="1452"/>
                    <a:pt x="852" y="1452"/>
                    <a:pt x="852" y="1452"/>
                  </a:cubicBezTo>
                  <a:cubicBezTo>
                    <a:pt x="790" y="1481"/>
                    <a:pt x="790" y="1481"/>
                    <a:pt x="790" y="1481"/>
                  </a:cubicBezTo>
                  <a:cubicBezTo>
                    <a:pt x="719" y="1514"/>
                    <a:pt x="719" y="1514"/>
                    <a:pt x="719" y="1514"/>
                  </a:cubicBezTo>
                  <a:cubicBezTo>
                    <a:pt x="667" y="1457"/>
                    <a:pt x="667" y="1457"/>
                    <a:pt x="667" y="1457"/>
                  </a:cubicBezTo>
                  <a:cubicBezTo>
                    <a:pt x="620" y="1406"/>
                    <a:pt x="620" y="1406"/>
                    <a:pt x="620" y="1406"/>
                  </a:cubicBezTo>
                  <a:cubicBezTo>
                    <a:pt x="552" y="1409"/>
                    <a:pt x="552" y="1409"/>
                    <a:pt x="552" y="1409"/>
                  </a:cubicBezTo>
                  <a:cubicBezTo>
                    <a:pt x="474" y="1413"/>
                    <a:pt x="474" y="1413"/>
                    <a:pt x="474" y="1413"/>
                  </a:cubicBezTo>
                  <a:cubicBezTo>
                    <a:pt x="447" y="1339"/>
                    <a:pt x="447" y="1339"/>
                    <a:pt x="447" y="1339"/>
                  </a:cubicBezTo>
                  <a:cubicBezTo>
                    <a:pt x="424" y="1274"/>
                    <a:pt x="424" y="1274"/>
                    <a:pt x="424" y="1274"/>
                  </a:cubicBezTo>
                  <a:cubicBezTo>
                    <a:pt x="359" y="1251"/>
                    <a:pt x="359" y="1251"/>
                    <a:pt x="359" y="1251"/>
                  </a:cubicBezTo>
                  <a:cubicBezTo>
                    <a:pt x="286" y="1225"/>
                    <a:pt x="286" y="1225"/>
                    <a:pt x="286" y="1225"/>
                  </a:cubicBezTo>
                  <a:cubicBezTo>
                    <a:pt x="290" y="1147"/>
                    <a:pt x="290" y="1147"/>
                    <a:pt x="290" y="1147"/>
                  </a:cubicBezTo>
                  <a:cubicBezTo>
                    <a:pt x="293" y="1078"/>
                    <a:pt x="293" y="1078"/>
                    <a:pt x="293" y="1078"/>
                  </a:cubicBezTo>
                  <a:cubicBezTo>
                    <a:pt x="242" y="1032"/>
                    <a:pt x="242" y="1032"/>
                    <a:pt x="242" y="1032"/>
                  </a:cubicBezTo>
                  <a:cubicBezTo>
                    <a:pt x="184" y="979"/>
                    <a:pt x="184" y="979"/>
                    <a:pt x="184" y="979"/>
                  </a:cubicBezTo>
                  <a:cubicBezTo>
                    <a:pt x="217" y="909"/>
                    <a:pt x="217" y="909"/>
                    <a:pt x="217" y="909"/>
                  </a:cubicBezTo>
                  <a:cubicBezTo>
                    <a:pt x="247" y="846"/>
                    <a:pt x="247" y="846"/>
                    <a:pt x="247" y="846"/>
                  </a:cubicBezTo>
                  <a:cubicBezTo>
                    <a:pt x="217" y="784"/>
                    <a:pt x="217" y="784"/>
                    <a:pt x="217" y="784"/>
                  </a:cubicBezTo>
                  <a:cubicBezTo>
                    <a:pt x="184" y="714"/>
                    <a:pt x="184" y="714"/>
                    <a:pt x="184" y="714"/>
                  </a:cubicBezTo>
                  <a:cubicBezTo>
                    <a:pt x="242" y="661"/>
                    <a:pt x="242" y="661"/>
                    <a:pt x="242" y="661"/>
                  </a:cubicBezTo>
                  <a:cubicBezTo>
                    <a:pt x="293" y="615"/>
                    <a:pt x="293" y="615"/>
                    <a:pt x="293" y="615"/>
                  </a:cubicBezTo>
                  <a:cubicBezTo>
                    <a:pt x="290" y="546"/>
                    <a:pt x="290" y="546"/>
                    <a:pt x="290" y="546"/>
                  </a:cubicBezTo>
                  <a:cubicBezTo>
                    <a:pt x="286" y="468"/>
                    <a:pt x="286" y="468"/>
                    <a:pt x="286" y="468"/>
                  </a:cubicBezTo>
                  <a:cubicBezTo>
                    <a:pt x="359" y="442"/>
                    <a:pt x="359" y="442"/>
                    <a:pt x="359" y="442"/>
                  </a:cubicBezTo>
                  <a:cubicBezTo>
                    <a:pt x="424" y="418"/>
                    <a:pt x="424" y="418"/>
                    <a:pt x="424" y="418"/>
                  </a:cubicBezTo>
                  <a:cubicBezTo>
                    <a:pt x="447" y="354"/>
                    <a:pt x="447" y="354"/>
                    <a:pt x="447" y="354"/>
                  </a:cubicBezTo>
                  <a:cubicBezTo>
                    <a:pt x="474" y="280"/>
                    <a:pt x="474" y="280"/>
                    <a:pt x="474" y="280"/>
                  </a:cubicBezTo>
                  <a:cubicBezTo>
                    <a:pt x="551" y="284"/>
                    <a:pt x="551" y="284"/>
                    <a:pt x="551" y="284"/>
                  </a:cubicBezTo>
                  <a:cubicBezTo>
                    <a:pt x="620" y="287"/>
                    <a:pt x="620" y="287"/>
                    <a:pt x="620" y="287"/>
                  </a:cubicBezTo>
                  <a:cubicBezTo>
                    <a:pt x="667" y="236"/>
                    <a:pt x="667" y="236"/>
                    <a:pt x="667" y="236"/>
                  </a:cubicBezTo>
                  <a:cubicBezTo>
                    <a:pt x="719" y="179"/>
                    <a:pt x="719" y="179"/>
                    <a:pt x="719" y="179"/>
                  </a:cubicBezTo>
                  <a:cubicBezTo>
                    <a:pt x="790" y="212"/>
                    <a:pt x="790" y="212"/>
                    <a:pt x="790" y="212"/>
                  </a:cubicBezTo>
                  <a:cubicBezTo>
                    <a:pt x="852" y="241"/>
                    <a:pt x="852" y="241"/>
                    <a:pt x="852" y="241"/>
                  </a:cubicBezTo>
                  <a:cubicBezTo>
                    <a:pt x="914" y="212"/>
                    <a:pt x="914" y="212"/>
                    <a:pt x="914" y="212"/>
                  </a:cubicBezTo>
                  <a:cubicBezTo>
                    <a:pt x="985" y="179"/>
                    <a:pt x="985" y="179"/>
                    <a:pt x="985" y="179"/>
                  </a:cubicBezTo>
                  <a:cubicBezTo>
                    <a:pt x="1037" y="236"/>
                    <a:pt x="1037" y="236"/>
                    <a:pt x="1037" y="236"/>
                  </a:cubicBezTo>
                  <a:cubicBezTo>
                    <a:pt x="1084" y="287"/>
                    <a:pt x="1084" y="287"/>
                    <a:pt x="1084" y="287"/>
                  </a:cubicBezTo>
                  <a:cubicBezTo>
                    <a:pt x="1152" y="284"/>
                    <a:pt x="1152" y="284"/>
                    <a:pt x="1152" y="284"/>
                  </a:cubicBezTo>
                  <a:cubicBezTo>
                    <a:pt x="1230" y="280"/>
                    <a:pt x="1230" y="280"/>
                    <a:pt x="1230" y="280"/>
                  </a:cubicBezTo>
                  <a:cubicBezTo>
                    <a:pt x="1257" y="354"/>
                    <a:pt x="1257" y="354"/>
                    <a:pt x="1257" y="354"/>
                  </a:cubicBezTo>
                  <a:cubicBezTo>
                    <a:pt x="1280" y="418"/>
                    <a:pt x="1280" y="418"/>
                    <a:pt x="1280" y="418"/>
                  </a:cubicBezTo>
                  <a:cubicBezTo>
                    <a:pt x="1345" y="442"/>
                    <a:pt x="1345" y="442"/>
                    <a:pt x="1345" y="442"/>
                  </a:cubicBezTo>
                  <a:cubicBezTo>
                    <a:pt x="1418" y="468"/>
                    <a:pt x="1418" y="468"/>
                    <a:pt x="1418" y="468"/>
                  </a:cubicBezTo>
                  <a:cubicBezTo>
                    <a:pt x="1414" y="546"/>
                    <a:pt x="1414" y="546"/>
                    <a:pt x="1414" y="546"/>
                  </a:cubicBezTo>
                  <a:cubicBezTo>
                    <a:pt x="1411" y="615"/>
                    <a:pt x="1411" y="615"/>
                    <a:pt x="1411" y="615"/>
                  </a:cubicBezTo>
                  <a:cubicBezTo>
                    <a:pt x="1462" y="661"/>
                    <a:pt x="1462" y="661"/>
                    <a:pt x="1462" y="661"/>
                  </a:cubicBezTo>
                  <a:cubicBezTo>
                    <a:pt x="1520" y="714"/>
                    <a:pt x="1520" y="714"/>
                    <a:pt x="1520" y="714"/>
                  </a:cubicBezTo>
                  <a:cubicBezTo>
                    <a:pt x="1487" y="784"/>
                    <a:pt x="1487" y="784"/>
                    <a:pt x="1487" y="784"/>
                  </a:cubicBezTo>
                  <a:cubicBezTo>
                    <a:pt x="1457" y="846"/>
                    <a:pt x="1457" y="846"/>
                    <a:pt x="1457" y="846"/>
                  </a:cubicBezTo>
                  <a:cubicBezTo>
                    <a:pt x="1487" y="909"/>
                    <a:pt x="1487" y="909"/>
                    <a:pt x="1487" y="909"/>
                  </a:cubicBezTo>
                  <a:cubicBezTo>
                    <a:pt x="1520" y="979"/>
                    <a:pt x="1520" y="979"/>
                    <a:pt x="1520" y="979"/>
                  </a:cubicBezTo>
                  <a:cubicBezTo>
                    <a:pt x="1462" y="1031"/>
                    <a:pt x="1462" y="1031"/>
                    <a:pt x="1462" y="1031"/>
                  </a:cubicBezTo>
                  <a:cubicBezTo>
                    <a:pt x="1411" y="1078"/>
                    <a:pt x="1411" y="1078"/>
                    <a:pt x="1411" y="1078"/>
                  </a:cubicBezTo>
                  <a:cubicBezTo>
                    <a:pt x="1414" y="1147"/>
                    <a:pt x="1414" y="1147"/>
                    <a:pt x="1414" y="1147"/>
                  </a:cubicBezTo>
                  <a:cubicBezTo>
                    <a:pt x="1418" y="1225"/>
                    <a:pt x="1418" y="1225"/>
                    <a:pt x="1418" y="1225"/>
                  </a:cubicBezTo>
                  <a:cubicBezTo>
                    <a:pt x="1345" y="1251"/>
                    <a:pt x="1345" y="1251"/>
                    <a:pt x="1345" y="1251"/>
                  </a:cubicBezTo>
                  <a:cubicBezTo>
                    <a:pt x="1280" y="1274"/>
                    <a:pt x="1280" y="1274"/>
                    <a:pt x="1280" y="1274"/>
                  </a:cubicBezTo>
                  <a:cubicBezTo>
                    <a:pt x="1257" y="1339"/>
                    <a:pt x="1257" y="1339"/>
                    <a:pt x="1257" y="1339"/>
                  </a:cubicBezTo>
                  <a:cubicBezTo>
                    <a:pt x="1230" y="1412"/>
                    <a:pt x="1230" y="1412"/>
                    <a:pt x="1230" y="1412"/>
                  </a:cubicBezTo>
                  <a:cubicBezTo>
                    <a:pt x="1152" y="1409"/>
                    <a:pt x="1152" y="1409"/>
                    <a:pt x="1152" y="1409"/>
                  </a:cubicBezTo>
                  <a:cubicBezTo>
                    <a:pt x="1084" y="1405"/>
                    <a:pt x="1084" y="1405"/>
                    <a:pt x="1084" y="1405"/>
                  </a:cubicBezTo>
                  <a:cubicBezTo>
                    <a:pt x="1037" y="1457"/>
                    <a:pt x="1037" y="1457"/>
                    <a:pt x="1037" y="1457"/>
                  </a:cubicBezTo>
                  <a:cubicBezTo>
                    <a:pt x="985" y="1514"/>
                    <a:pt x="985" y="1514"/>
                    <a:pt x="985" y="1514"/>
                  </a:cubicBezTo>
                  <a:lnTo>
                    <a:pt x="914" y="1481"/>
                  </a:lnTo>
                  <a:close/>
                  <a:moveTo>
                    <a:pt x="721" y="1755"/>
                  </a:moveTo>
                  <a:cubicBezTo>
                    <a:pt x="788" y="1723"/>
                    <a:pt x="788" y="1723"/>
                    <a:pt x="788" y="1723"/>
                  </a:cubicBezTo>
                  <a:cubicBezTo>
                    <a:pt x="565" y="2557"/>
                    <a:pt x="565" y="2557"/>
                    <a:pt x="565" y="2557"/>
                  </a:cubicBezTo>
                  <a:cubicBezTo>
                    <a:pt x="564" y="2561"/>
                    <a:pt x="561" y="2561"/>
                    <a:pt x="559" y="2558"/>
                  </a:cubicBezTo>
                  <a:cubicBezTo>
                    <a:pt x="351" y="2262"/>
                    <a:pt x="351" y="2262"/>
                    <a:pt x="351" y="2262"/>
                  </a:cubicBezTo>
                  <a:cubicBezTo>
                    <a:pt x="349" y="2259"/>
                    <a:pt x="344" y="2258"/>
                    <a:pt x="340" y="2259"/>
                  </a:cubicBezTo>
                  <a:cubicBezTo>
                    <a:pt x="6" y="2415"/>
                    <a:pt x="6" y="2415"/>
                    <a:pt x="6" y="2415"/>
                  </a:cubicBezTo>
                  <a:cubicBezTo>
                    <a:pt x="2" y="2416"/>
                    <a:pt x="0" y="2415"/>
                    <a:pt x="1" y="2411"/>
                  </a:cubicBezTo>
                  <a:cubicBezTo>
                    <a:pt x="257" y="1455"/>
                    <a:pt x="257" y="1455"/>
                    <a:pt x="257" y="1455"/>
                  </a:cubicBezTo>
                  <a:cubicBezTo>
                    <a:pt x="302" y="1581"/>
                    <a:pt x="302" y="1581"/>
                    <a:pt x="302" y="1581"/>
                  </a:cubicBezTo>
                  <a:cubicBezTo>
                    <a:pt x="307" y="1595"/>
                    <a:pt x="307" y="1595"/>
                    <a:pt x="307" y="1595"/>
                  </a:cubicBezTo>
                  <a:cubicBezTo>
                    <a:pt x="320" y="1631"/>
                    <a:pt x="320" y="1631"/>
                    <a:pt x="320" y="1631"/>
                  </a:cubicBezTo>
                  <a:cubicBezTo>
                    <a:pt x="322" y="1635"/>
                    <a:pt x="326" y="1638"/>
                    <a:pt x="330" y="1638"/>
                  </a:cubicBezTo>
                  <a:cubicBezTo>
                    <a:pt x="363" y="1636"/>
                    <a:pt x="363" y="1636"/>
                    <a:pt x="363" y="1636"/>
                  </a:cubicBezTo>
                  <a:cubicBezTo>
                    <a:pt x="299" y="1874"/>
                    <a:pt x="225" y="2145"/>
                    <a:pt x="225" y="2145"/>
                  </a:cubicBezTo>
                  <a:cubicBezTo>
                    <a:pt x="224" y="2149"/>
                    <a:pt x="227" y="2151"/>
                    <a:pt x="230" y="2149"/>
                  </a:cubicBezTo>
                  <a:cubicBezTo>
                    <a:pt x="279" y="2127"/>
                    <a:pt x="279" y="2127"/>
                    <a:pt x="279" y="2127"/>
                  </a:cubicBezTo>
                  <a:cubicBezTo>
                    <a:pt x="292" y="2120"/>
                    <a:pt x="292" y="2120"/>
                    <a:pt x="292" y="2120"/>
                  </a:cubicBezTo>
                  <a:cubicBezTo>
                    <a:pt x="390" y="2075"/>
                    <a:pt x="390" y="2075"/>
                    <a:pt x="390" y="2075"/>
                  </a:cubicBezTo>
                  <a:cubicBezTo>
                    <a:pt x="394" y="2073"/>
                    <a:pt x="398" y="2075"/>
                    <a:pt x="401" y="2078"/>
                  </a:cubicBezTo>
                  <a:cubicBezTo>
                    <a:pt x="463" y="2166"/>
                    <a:pt x="463" y="2166"/>
                    <a:pt x="463" y="2166"/>
                  </a:cubicBezTo>
                  <a:cubicBezTo>
                    <a:pt x="465" y="2169"/>
                    <a:pt x="469" y="2175"/>
                    <a:pt x="471" y="2178"/>
                  </a:cubicBezTo>
                  <a:cubicBezTo>
                    <a:pt x="499" y="2217"/>
                    <a:pt x="499" y="2217"/>
                    <a:pt x="499" y="2217"/>
                  </a:cubicBezTo>
                  <a:cubicBezTo>
                    <a:pt x="501" y="2221"/>
                    <a:pt x="504" y="2220"/>
                    <a:pt x="505" y="2216"/>
                  </a:cubicBezTo>
                  <a:cubicBezTo>
                    <a:pt x="632" y="1742"/>
                    <a:pt x="632" y="1742"/>
                    <a:pt x="632" y="1742"/>
                  </a:cubicBezTo>
                  <a:cubicBezTo>
                    <a:pt x="633" y="1744"/>
                    <a:pt x="634" y="1745"/>
                    <a:pt x="635" y="1746"/>
                  </a:cubicBezTo>
                  <a:cubicBezTo>
                    <a:pt x="661" y="1775"/>
                    <a:pt x="661" y="1775"/>
                    <a:pt x="661" y="1775"/>
                  </a:cubicBezTo>
                  <a:cubicBezTo>
                    <a:pt x="664" y="1778"/>
                    <a:pt x="669" y="1779"/>
                    <a:pt x="673" y="1777"/>
                  </a:cubicBezTo>
                  <a:cubicBezTo>
                    <a:pt x="708" y="1761"/>
                    <a:pt x="708" y="1761"/>
                    <a:pt x="708" y="1761"/>
                  </a:cubicBezTo>
                  <a:lnTo>
                    <a:pt x="721" y="1755"/>
                  </a:lnTo>
                  <a:close/>
                  <a:moveTo>
                    <a:pt x="1703" y="2411"/>
                  </a:moveTo>
                  <a:cubicBezTo>
                    <a:pt x="1704" y="2415"/>
                    <a:pt x="1702" y="2416"/>
                    <a:pt x="1698" y="2415"/>
                  </a:cubicBezTo>
                  <a:cubicBezTo>
                    <a:pt x="1364" y="2259"/>
                    <a:pt x="1364" y="2259"/>
                    <a:pt x="1364" y="2259"/>
                  </a:cubicBezTo>
                  <a:cubicBezTo>
                    <a:pt x="1360" y="2258"/>
                    <a:pt x="1355" y="2259"/>
                    <a:pt x="1353" y="2262"/>
                  </a:cubicBezTo>
                  <a:cubicBezTo>
                    <a:pt x="1145" y="2558"/>
                    <a:pt x="1145" y="2558"/>
                    <a:pt x="1145" y="2558"/>
                  </a:cubicBezTo>
                  <a:cubicBezTo>
                    <a:pt x="1143" y="2561"/>
                    <a:pt x="1140" y="2561"/>
                    <a:pt x="1139" y="2557"/>
                  </a:cubicBezTo>
                  <a:cubicBezTo>
                    <a:pt x="916" y="1723"/>
                    <a:pt x="916" y="1723"/>
                    <a:pt x="916" y="1723"/>
                  </a:cubicBezTo>
                  <a:cubicBezTo>
                    <a:pt x="983" y="1755"/>
                    <a:pt x="983" y="1755"/>
                    <a:pt x="983" y="1755"/>
                  </a:cubicBezTo>
                  <a:cubicBezTo>
                    <a:pt x="996" y="1761"/>
                    <a:pt x="996" y="1761"/>
                    <a:pt x="996" y="1761"/>
                  </a:cubicBezTo>
                  <a:cubicBezTo>
                    <a:pt x="1031" y="1777"/>
                    <a:pt x="1031" y="1777"/>
                    <a:pt x="1031" y="1777"/>
                  </a:cubicBezTo>
                  <a:cubicBezTo>
                    <a:pt x="1035" y="1779"/>
                    <a:pt x="1040" y="1778"/>
                    <a:pt x="1043" y="1775"/>
                  </a:cubicBezTo>
                  <a:cubicBezTo>
                    <a:pt x="1069" y="1746"/>
                    <a:pt x="1069" y="1746"/>
                    <a:pt x="1069" y="1746"/>
                  </a:cubicBezTo>
                  <a:cubicBezTo>
                    <a:pt x="1070" y="1745"/>
                    <a:pt x="1071" y="1744"/>
                    <a:pt x="1072" y="1742"/>
                  </a:cubicBezTo>
                  <a:cubicBezTo>
                    <a:pt x="1199" y="2216"/>
                    <a:pt x="1199" y="2216"/>
                    <a:pt x="1199" y="2216"/>
                  </a:cubicBezTo>
                  <a:cubicBezTo>
                    <a:pt x="1200" y="2220"/>
                    <a:pt x="1203" y="2221"/>
                    <a:pt x="1205" y="2217"/>
                  </a:cubicBezTo>
                  <a:cubicBezTo>
                    <a:pt x="1233" y="2178"/>
                    <a:pt x="1233" y="2178"/>
                    <a:pt x="1233" y="2178"/>
                  </a:cubicBezTo>
                  <a:cubicBezTo>
                    <a:pt x="1235" y="2175"/>
                    <a:pt x="1239" y="2169"/>
                    <a:pt x="1241" y="2166"/>
                  </a:cubicBezTo>
                  <a:cubicBezTo>
                    <a:pt x="1303" y="2078"/>
                    <a:pt x="1303" y="2078"/>
                    <a:pt x="1303" y="2078"/>
                  </a:cubicBezTo>
                  <a:cubicBezTo>
                    <a:pt x="1306" y="2075"/>
                    <a:pt x="1310" y="2073"/>
                    <a:pt x="1314" y="2075"/>
                  </a:cubicBezTo>
                  <a:cubicBezTo>
                    <a:pt x="1412" y="2120"/>
                    <a:pt x="1412" y="2120"/>
                    <a:pt x="1412" y="2120"/>
                  </a:cubicBezTo>
                  <a:cubicBezTo>
                    <a:pt x="1425" y="2127"/>
                    <a:pt x="1425" y="2127"/>
                    <a:pt x="1425" y="2127"/>
                  </a:cubicBezTo>
                  <a:cubicBezTo>
                    <a:pt x="1474" y="2149"/>
                    <a:pt x="1474" y="2149"/>
                    <a:pt x="1474" y="2149"/>
                  </a:cubicBezTo>
                  <a:cubicBezTo>
                    <a:pt x="1477" y="2151"/>
                    <a:pt x="1480" y="2149"/>
                    <a:pt x="1478" y="2145"/>
                  </a:cubicBezTo>
                  <a:cubicBezTo>
                    <a:pt x="1478" y="2145"/>
                    <a:pt x="1404" y="1874"/>
                    <a:pt x="1340" y="1636"/>
                  </a:cubicBezTo>
                  <a:cubicBezTo>
                    <a:pt x="1374" y="1638"/>
                    <a:pt x="1374" y="1638"/>
                    <a:pt x="1374" y="1638"/>
                  </a:cubicBezTo>
                  <a:cubicBezTo>
                    <a:pt x="1378" y="1638"/>
                    <a:pt x="1382" y="1635"/>
                    <a:pt x="1384" y="1631"/>
                  </a:cubicBezTo>
                  <a:cubicBezTo>
                    <a:pt x="1397" y="1595"/>
                    <a:pt x="1397" y="1595"/>
                    <a:pt x="1397" y="1595"/>
                  </a:cubicBezTo>
                  <a:cubicBezTo>
                    <a:pt x="1402" y="1581"/>
                    <a:pt x="1402" y="1581"/>
                    <a:pt x="1402" y="1581"/>
                  </a:cubicBezTo>
                  <a:cubicBezTo>
                    <a:pt x="1447" y="1455"/>
                    <a:pt x="1447" y="1455"/>
                    <a:pt x="1447" y="1455"/>
                  </a:cubicBezTo>
                  <a:lnTo>
                    <a:pt x="1703" y="2411"/>
                  </a:lnTo>
                  <a:close/>
                  <a:moveTo>
                    <a:pt x="922" y="1240"/>
                  </a:moveTo>
                  <a:cubicBezTo>
                    <a:pt x="924" y="1240"/>
                    <a:pt x="924" y="1240"/>
                    <a:pt x="923" y="1241"/>
                  </a:cubicBezTo>
                  <a:cubicBezTo>
                    <a:pt x="883" y="1270"/>
                    <a:pt x="883" y="1270"/>
                    <a:pt x="883" y="1270"/>
                  </a:cubicBezTo>
                  <a:cubicBezTo>
                    <a:pt x="881" y="1271"/>
                    <a:pt x="881" y="1273"/>
                    <a:pt x="881" y="1275"/>
                  </a:cubicBezTo>
                  <a:cubicBezTo>
                    <a:pt x="895" y="1322"/>
                    <a:pt x="895" y="1322"/>
                    <a:pt x="895" y="1322"/>
                  </a:cubicBezTo>
                  <a:cubicBezTo>
                    <a:pt x="895" y="1323"/>
                    <a:pt x="895" y="1324"/>
                    <a:pt x="893" y="1323"/>
                  </a:cubicBezTo>
                  <a:cubicBezTo>
                    <a:pt x="855" y="1292"/>
                    <a:pt x="855" y="1292"/>
                    <a:pt x="855" y="1292"/>
                  </a:cubicBezTo>
                  <a:cubicBezTo>
                    <a:pt x="853" y="1291"/>
                    <a:pt x="851" y="1291"/>
                    <a:pt x="850" y="1292"/>
                  </a:cubicBezTo>
                  <a:cubicBezTo>
                    <a:pt x="807" y="1321"/>
                    <a:pt x="807" y="1321"/>
                    <a:pt x="807" y="1321"/>
                  </a:cubicBezTo>
                  <a:cubicBezTo>
                    <a:pt x="806" y="1322"/>
                    <a:pt x="805" y="1321"/>
                    <a:pt x="806" y="1320"/>
                  </a:cubicBezTo>
                  <a:cubicBezTo>
                    <a:pt x="821" y="1273"/>
                    <a:pt x="821" y="1273"/>
                    <a:pt x="821" y="1273"/>
                  </a:cubicBezTo>
                  <a:cubicBezTo>
                    <a:pt x="822" y="1272"/>
                    <a:pt x="821" y="1270"/>
                    <a:pt x="820" y="1269"/>
                  </a:cubicBezTo>
                  <a:cubicBezTo>
                    <a:pt x="781" y="1238"/>
                    <a:pt x="781" y="1238"/>
                    <a:pt x="781" y="1238"/>
                  </a:cubicBezTo>
                  <a:cubicBezTo>
                    <a:pt x="780" y="1237"/>
                    <a:pt x="780" y="1237"/>
                    <a:pt x="782" y="1237"/>
                  </a:cubicBezTo>
                  <a:cubicBezTo>
                    <a:pt x="831" y="1238"/>
                    <a:pt x="831" y="1238"/>
                    <a:pt x="831" y="1238"/>
                  </a:cubicBezTo>
                  <a:cubicBezTo>
                    <a:pt x="833" y="1238"/>
                    <a:pt x="834" y="1237"/>
                    <a:pt x="835" y="1235"/>
                  </a:cubicBezTo>
                  <a:cubicBezTo>
                    <a:pt x="854" y="1186"/>
                    <a:pt x="854" y="1186"/>
                    <a:pt x="854" y="1186"/>
                  </a:cubicBezTo>
                  <a:cubicBezTo>
                    <a:pt x="854" y="1184"/>
                    <a:pt x="855" y="1184"/>
                    <a:pt x="855" y="1186"/>
                  </a:cubicBezTo>
                  <a:cubicBezTo>
                    <a:pt x="869" y="1236"/>
                    <a:pt x="869" y="1236"/>
                    <a:pt x="869" y="1236"/>
                  </a:cubicBezTo>
                  <a:cubicBezTo>
                    <a:pt x="870" y="1237"/>
                    <a:pt x="871" y="1238"/>
                    <a:pt x="873" y="1238"/>
                  </a:cubicBezTo>
                  <a:lnTo>
                    <a:pt x="922" y="1240"/>
                  </a:lnTo>
                  <a:close/>
                  <a:moveTo>
                    <a:pt x="922" y="424"/>
                  </a:moveTo>
                  <a:cubicBezTo>
                    <a:pt x="924" y="424"/>
                    <a:pt x="924" y="425"/>
                    <a:pt x="923" y="426"/>
                  </a:cubicBezTo>
                  <a:cubicBezTo>
                    <a:pt x="883" y="455"/>
                    <a:pt x="883" y="455"/>
                    <a:pt x="883" y="455"/>
                  </a:cubicBezTo>
                  <a:cubicBezTo>
                    <a:pt x="881" y="456"/>
                    <a:pt x="881" y="458"/>
                    <a:pt x="881" y="459"/>
                  </a:cubicBezTo>
                  <a:cubicBezTo>
                    <a:pt x="895" y="507"/>
                    <a:pt x="895" y="507"/>
                    <a:pt x="895" y="507"/>
                  </a:cubicBezTo>
                  <a:cubicBezTo>
                    <a:pt x="895" y="508"/>
                    <a:pt x="895" y="509"/>
                    <a:pt x="893" y="508"/>
                  </a:cubicBezTo>
                  <a:cubicBezTo>
                    <a:pt x="855" y="477"/>
                    <a:pt x="855" y="477"/>
                    <a:pt x="855" y="477"/>
                  </a:cubicBezTo>
                  <a:cubicBezTo>
                    <a:pt x="853" y="476"/>
                    <a:pt x="851" y="476"/>
                    <a:pt x="850" y="477"/>
                  </a:cubicBezTo>
                  <a:cubicBezTo>
                    <a:pt x="807" y="506"/>
                    <a:pt x="807" y="506"/>
                    <a:pt x="807" y="506"/>
                  </a:cubicBezTo>
                  <a:cubicBezTo>
                    <a:pt x="806" y="507"/>
                    <a:pt x="805" y="506"/>
                    <a:pt x="806" y="505"/>
                  </a:cubicBezTo>
                  <a:cubicBezTo>
                    <a:pt x="821" y="458"/>
                    <a:pt x="821" y="458"/>
                    <a:pt x="821" y="458"/>
                  </a:cubicBezTo>
                  <a:cubicBezTo>
                    <a:pt x="822" y="457"/>
                    <a:pt x="821" y="455"/>
                    <a:pt x="820" y="454"/>
                  </a:cubicBezTo>
                  <a:cubicBezTo>
                    <a:pt x="781" y="423"/>
                    <a:pt x="781" y="423"/>
                    <a:pt x="781" y="423"/>
                  </a:cubicBezTo>
                  <a:cubicBezTo>
                    <a:pt x="780" y="422"/>
                    <a:pt x="780" y="421"/>
                    <a:pt x="782" y="422"/>
                  </a:cubicBezTo>
                  <a:cubicBezTo>
                    <a:pt x="831" y="423"/>
                    <a:pt x="831" y="423"/>
                    <a:pt x="831" y="423"/>
                  </a:cubicBezTo>
                  <a:cubicBezTo>
                    <a:pt x="833" y="422"/>
                    <a:pt x="834" y="421"/>
                    <a:pt x="835" y="420"/>
                  </a:cubicBezTo>
                  <a:cubicBezTo>
                    <a:pt x="854" y="371"/>
                    <a:pt x="854" y="371"/>
                    <a:pt x="854" y="371"/>
                  </a:cubicBezTo>
                  <a:cubicBezTo>
                    <a:pt x="854" y="369"/>
                    <a:pt x="855" y="369"/>
                    <a:pt x="855" y="371"/>
                  </a:cubicBezTo>
                  <a:cubicBezTo>
                    <a:pt x="869" y="421"/>
                    <a:pt x="869" y="421"/>
                    <a:pt x="869" y="421"/>
                  </a:cubicBezTo>
                  <a:cubicBezTo>
                    <a:pt x="870" y="422"/>
                    <a:pt x="871" y="423"/>
                    <a:pt x="873" y="423"/>
                  </a:cubicBezTo>
                  <a:lnTo>
                    <a:pt x="922" y="424"/>
                  </a:lnTo>
                  <a:close/>
                  <a:moveTo>
                    <a:pt x="1057" y="1218"/>
                  </a:moveTo>
                  <a:cubicBezTo>
                    <a:pt x="1015" y="1247"/>
                    <a:pt x="1015" y="1247"/>
                    <a:pt x="1015" y="1247"/>
                  </a:cubicBezTo>
                  <a:cubicBezTo>
                    <a:pt x="1013" y="1248"/>
                    <a:pt x="1013" y="1248"/>
                    <a:pt x="1013" y="1246"/>
                  </a:cubicBezTo>
                  <a:cubicBezTo>
                    <a:pt x="1029" y="1200"/>
                    <a:pt x="1029" y="1200"/>
                    <a:pt x="1029" y="1200"/>
                  </a:cubicBezTo>
                  <a:cubicBezTo>
                    <a:pt x="1029" y="1198"/>
                    <a:pt x="1029" y="1196"/>
                    <a:pt x="1028" y="1195"/>
                  </a:cubicBezTo>
                  <a:cubicBezTo>
                    <a:pt x="989" y="1165"/>
                    <a:pt x="989" y="1165"/>
                    <a:pt x="989" y="1165"/>
                  </a:cubicBezTo>
                  <a:cubicBezTo>
                    <a:pt x="987" y="1164"/>
                    <a:pt x="988" y="1163"/>
                    <a:pt x="989" y="1163"/>
                  </a:cubicBezTo>
                  <a:cubicBezTo>
                    <a:pt x="1039" y="1164"/>
                    <a:pt x="1039" y="1164"/>
                    <a:pt x="1039" y="1164"/>
                  </a:cubicBezTo>
                  <a:cubicBezTo>
                    <a:pt x="1040" y="1164"/>
                    <a:pt x="1042" y="1163"/>
                    <a:pt x="1043" y="1161"/>
                  </a:cubicBezTo>
                  <a:cubicBezTo>
                    <a:pt x="1061" y="1112"/>
                    <a:pt x="1061" y="1112"/>
                    <a:pt x="1061" y="1112"/>
                  </a:cubicBezTo>
                  <a:cubicBezTo>
                    <a:pt x="1062" y="1110"/>
                    <a:pt x="1062" y="1110"/>
                    <a:pt x="1063" y="1112"/>
                  </a:cubicBezTo>
                  <a:cubicBezTo>
                    <a:pt x="1077" y="1162"/>
                    <a:pt x="1077" y="1162"/>
                    <a:pt x="1077" y="1162"/>
                  </a:cubicBezTo>
                  <a:cubicBezTo>
                    <a:pt x="1077" y="1163"/>
                    <a:pt x="1079" y="1165"/>
                    <a:pt x="1080" y="1165"/>
                  </a:cubicBezTo>
                  <a:cubicBezTo>
                    <a:pt x="1130" y="1166"/>
                    <a:pt x="1130" y="1166"/>
                    <a:pt x="1130" y="1166"/>
                  </a:cubicBezTo>
                  <a:cubicBezTo>
                    <a:pt x="1131" y="1166"/>
                    <a:pt x="1132" y="1167"/>
                    <a:pt x="1130" y="1167"/>
                  </a:cubicBezTo>
                  <a:cubicBezTo>
                    <a:pt x="1090" y="1196"/>
                    <a:pt x="1090" y="1196"/>
                    <a:pt x="1090" y="1196"/>
                  </a:cubicBezTo>
                  <a:cubicBezTo>
                    <a:pt x="1089" y="1197"/>
                    <a:pt x="1088" y="1199"/>
                    <a:pt x="1089" y="1201"/>
                  </a:cubicBezTo>
                  <a:cubicBezTo>
                    <a:pt x="1102" y="1248"/>
                    <a:pt x="1102" y="1248"/>
                    <a:pt x="1102" y="1248"/>
                  </a:cubicBezTo>
                  <a:cubicBezTo>
                    <a:pt x="1103" y="1249"/>
                    <a:pt x="1102" y="1250"/>
                    <a:pt x="1101" y="1249"/>
                  </a:cubicBezTo>
                  <a:cubicBezTo>
                    <a:pt x="1062" y="1218"/>
                    <a:pt x="1062" y="1218"/>
                    <a:pt x="1062" y="1218"/>
                  </a:cubicBezTo>
                  <a:cubicBezTo>
                    <a:pt x="1061" y="1217"/>
                    <a:pt x="1059" y="1217"/>
                    <a:pt x="1057" y="1218"/>
                  </a:cubicBezTo>
                  <a:close/>
                  <a:moveTo>
                    <a:pt x="1129" y="619"/>
                  </a:moveTo>
                  <a:cubicBezTo>
                    <a:pt x="1127" y="618"/>
                    <a:pt x="1128" y="617"/>
                    <a:pt x="1129" y="617"/>
                  </a:cubicBezTo>
                  <a:cubicBezTo>
                    <a:pt x="1178" y="618"/>
                    <a:pt x="1178" y="618"/>
                    <a:pt x="1178" y="618"/>
                  </a:cubicBezTo>
                  <a:cubicBezTo>
                    <a:pt x="1180" y="618"/>
                    <a:pt x="1182" y="617"/>
                    <a:pt x="1182" y="615"/>
                  </a:cubicBezTo>
                  <a:cubicBezTo>
                    <a:pt x="1201" y="566"/>
                    <a:pt x="1201" y="566"/>
                    <a:pt x="1201" y="566"/>
                  </a:cubicBezTo>
                  <a:cubicBezTo>
                    <a:pt x="1201" y="564"/>
                    <a:pt x="1202" y="564"/>
                    <a:pt x="1203" y="566"/>
                  </a:cubicBezTo>
                  <a:cubicBezTo>
                    <a:pt x="1216" y="616"/>
                    <a:pt x="1216" y="616"/>
                    <a:pt x="1216" y="616"/>
                  </a:cubicBezTo>
                  <a:cubicBezTo>
                    <a:pt x="1217" y="618"/>
                    <a:pt x="1218" y="619"/>
                    <a:pt x="1220" y="619"/>
                  </a:cubicBezTo>
                  <a:cubicBezTo>
                    <a:pt x="1269" y="620"/>
                    <a:pt x="1269" y="620"/>
                    <a:pt x="1269" y="620"/>
                  </a:cubicBezTo>
                  <a:cubicBezTo>
                    <a:pt x="1271" y="620"/>
                    <a:pt x="1271" y="621"/>
                    <a:pt x="1270" y="622"/>
                  </a:cubicBezTo>
                  <a:cubicBezTo>
                    <a:pt x="1230" y="650"/>
                    <a:pt x="1230" y="650"/>
                    <a:pt x="1230" y="650"/>
                  </a:cubicBezTo>
                  <a:cubicBezTo>
                    <a:pt x="1229" y="651"/>
                    <a:pt x="1228" y="653"/>
                    <a:pt x="1228" y="655"/>
                  </a:cubicBezTo>
                  <a:cubicBezTo>
                    <a:pt x="1242" y="702"/>
                    <a:pt x="1242" y="702"/>
                    <a:pt x="1242" y="702"/>
                  </a:cubicBezTo>
                  <a:cubicBezTo>
                    <a:pt x="1243" y="704"/>
                    <a:pt x="1242" y="704"/>
                    <a:pt x="1241" y="703"/>
                  </a:cubicBezTo>
                  <a:cubicBezTo>
                    <a:pt x="1202" y="673"/>
                    <a:pt x="1202" y="673"/>
                    <a:pt x="1202" y="673"/>
                  </a:cubicBezTo>
                  <a:cubicBezTo>
                    <a:pt x="1200" y="672"/>
                    <a:pt x="1199" y="672"/>
                    <a:pt x="1197" y="672"/>
                  </a:cubicBezTo>
                  <a:cubicBezTo>
                    <a:pt x="1154" y="701"/>
                    <a:pt x="1154" y="701"/>
                    <a:pt x="1154" y="701"/>
                  </a:cubicBezTo>
                  <a:cubicBezTo>
                    <a:pt x="1153" y="702"/>
                    <a:pt x="1152" y="702"/>
                    <a:pt x="1153" y="700"/>
                  </a:cubicBezTo>
                  <a:cubicBezTo>
                    <a:pt x="1169" y="654"/>
                    <a:pt x="1169" y="654"/>
                    <a:pt x="1169" y="654"/>
                  </a:cubicBezTo>
                  <a:cubicBezTo>
                    <a:pt x="1169" y="652"/>
                    <a:pt x="1169" y="650"/>
                    <a:pt x="1167" y="649"/>
                  </a:cubicBezTo>
                  <a:lnTo>
                    <a:pt x="1129" y="619"/>
                  </a:lnTo>
                  <a:close/>
                  <a:moveTo>
                    <a:pt x="1263" y="778"/>
                  </a:moveTo>
                  <a:cubicBezTo>
                    <a:pt x="1277" y="828"/>
                    <a:pt x="1277" y="828"/>
                    <a:pt x="1277" y="828"/>
                  </a:cubicBezTo>
                  <a:cubicBezTo>
                    <a:pt x="1277" y="830"/>
                    <a:pt x="1279" y="831"/>
                    <a:pt x="1280" y="831"/>
                  </a:cubicBezTo>
                  <a:cubicBezTo>
                    <a:pt x="1330" y="832"/>
                    <a:pt x="1330" y="832"/>
                    <a:pt x="1330" y="832"/>
                  </a:cubicBezTo>
                  <a:cubicBezTo>
                    <a:pt x="1331" y="832"/>
                    <a:pt x="1332" y="833"/>
                    <a:pt x="1330" y="834"/>
                  </a:cubicBezTo>
                  <a:cubicBezTo>
                    <a:pt x="1290" y="863"/>
                    <a:pt x="1290" y="863"/>
                    <a:pt x="1290" y="863"/>
                  </a:cubicBezTo>
                  <a:cubicBezTo>
                    <a:pt x="1289" y="864"/>
                    <a:pt x="1288" y="865"/>
                    <a:pt x="1289" y="867"/>
                  </a:cubicBezTo>
                  <a:cubicBezTo>
                    <a:pt x="1302" y="914"/>
                    <a:pt x="1302" y="914"/>
                    <a:pt x="1302" y="914"/>
                  </a:cubicBezTo>
                  <a:cubicBezTo>
                    <a:pt x="1303" y="916"/>
                    <a:pt x="1302" y="916"/>
                    <a:pt x="1301" y="915"/>
                  </a:cubicBezTo>
                  <a:cubicBezTo>
                    <a:pt x="1262" y="885"/>
                    <a:pt x="1262" y="885"/>
                    <a:pt x="1262" y="885"/>
                  </a:cubicBezTo>
                  <a:cubicBezTo>
                    <a:pt x="1261" y="884"/>
                    <a:pt x="1259" y="884"/>
                    <a:pt x="1257" y="885"/>
                  </a:cubicBezTo>
                  <a:cubicBezTo>
                    <a:pt x="1215" y="913"/>
                    <a:pt x="1215" y="913"/>
                    <a:pt x="1215" y="913"/>
                  </a:cubicBezTo>
                  <a:cubicBezTo>
                    <a:pt x="1213" y="914"/>
                    <a:pt x="1213" y="914"/>
                    <a:pt x="1213" y="912"/>
                  </a:cubicBezTo>
                  <a:cubicBezTo>
                    <a:pt x="1229" y="866"/>
                    <a:pt x="1229" y="866"/>
                    <a:pt x="1229" y="866"/>
                  </a:cubicBezTo>
                  <a:cubicBezTo>
                    <a:pt x="1229" y="864"/>
                    <a:pt x="1229" y="862"/>
                    <a:pt x="1228" y="861"/>
                  </a:cubicBezTo>
                  <a:cubicBezTo>
                    <a:pt x="1189" y="831"/>
                    <a:pt x="1189" y="831"/>
                    <a:pt x="1189" y="831"/>
                  </a:cubicBezTo>
                  <a:cubicBezTo>
                    <a:pt x="1188" y="830"/>
                    <a:pt x="1188" y="829"/>
                    <a:pt x="1189" y="829"/>
                  </a:cubicBezTo>
                  <a:cubicBezTo>
                    <a:pt x="1239" y="830"/>
                    <a:pt x="1239" y="830"/>
                    <a:pt x="1239" y="830"/>
                  </a:cubicBezTo>
                  <a:cubicBezTo>
                    <a:pt x="1240" y="830"/>
                    <a:pt x="1242" y="829"/>
                    <a:pt x="1243" y="827"/>
                  </a:cubicBezTo>
                  <a:cubicBezTo>
                    <a:pt x="1261" y="778"/>
                    <a:pt x="1261" y="778"/>
                    <a:pt x="1261" y="778"/>
                  </a:cubicBezTo>
                  <a:cubicBezTo>
                    <a:pt x="1262" y="777"/>
                    <a:pt x="1262" y="777"/>
                    <a:pt x="1263" y="778"/>
                  </a:cubicBezTo>
                  <a:close/>
                  <a:moveTo>
                    <a:pt x="1260" y="1022"/>
                  </a:moveTo>
                  <a:cubicBezTo>
                    <a:pt x="1262" y="1022"/>
                    <a:pt x="1262" y="1023"/>
                    <a:pt x="1261" y="1024"/>
                  </a:cubicBezTo>
                  <a:cubicBezTo>
                    <a:pt x="1221" y="1053"/>
                    <a:pt x="1221" y="1053"/>
                    <a:pt x="1221" y="1053"/>
                  </a:cubicBezTo>
                  <a:cubicBezTo>
                    <a:pt x="1220" y="1054"/>
                    <a:pt x="1219" y="1056"/>
                    <a:pt x="1219" y="1057"/>
                  </a:cubicBezTo>
                  <a:cubicBezTo>
                    <a:pt x="1233" y="1104"/>
                    <a:pt x="1233" y="1104"/>
                    <a:pt x="1233" y="1104"/>
                  </a:cubicBezTo>
                  <a:cubicBezTo>
                    <a:pt x="1234" y="1106"/>
                    <a:pt x="1233" y="1106"/>
                    <a:pt x="1232" y="1105"/>
                  </a:cubicBezTo>
                  <a:cubicBezTo>
                    <a:pt x="1193" y="1075"/>
                    <a:pt x="1193" y="1075"/>
                    <a:pt x="1193" y="1075"/>
                  </a:cubicBezTo>
                  <a:cubicBezTo>
                    <a:pt x="1191" y="1074"/>
                    <a:pt x="1190" y="1074"/>
                    <a:pt x="1188" y="1075"/>
                  </a:cubicBezTo>
                  <a:cubicBezTo>
                    <a:pt x="1145" y="1104"/>
                    <a:pt x="1145" y="1104"/>
                    <a:pt x="1145" y="1104"/>
                  </a:cubicBezTo>
                  <a:cubicBezTo>
                    <a:pt x="1144" y="1105"/>
                    <a:pt x="1143" y="1104"/>
                    <a:pt x="1144" y="1103"/>
                  </a:cubicBezTo>
                  <a:cubicBezTo>
                    <a:pt x="1160" y="1056"/>
                    <a:pt x="1160" y="1056"/>
                    <a:pt x="1160" y="1056"/>
                  </a:cubicBezTo>
                  <a:cubicBezTo>
                    <a:pt x="1160" y="1054"/>
                    <a:pt x="1160" y="1053"/>
                    <a:pt x="1158" y="1052"/>
                  </a:cubicBezTo>
                  <a:cubicBezTo>
                    <a:pt x="1119" y="1021"/>
                    <a:pt x="1119" y="1021"/>
                    <a:pt x="1119" y="1021"/>
                  </a:cubicBezTo>
                  <a:cubicBezTo>
                    <a:pt x="1118" y="1020"/>
                    <a:pt x="1118" y="1019"/>
                    <a:pt x="1120" y="1019"/>
                  </a:cubicBezTo>
                  <a:cubicBezTo>
                    <a:pt x="1169" y="1020"/>
                    <a:pt x="1169" y="1020"/>
                    <a:pt x="1169" y="1020"/>
                  </a:cubicBezTo>
                  <a:cubicBezTo>
                    <a:pt x="1171" y="1020"/>
                    <a:pt x="1173" y="1019"/>
                    <a:pt x="1173" y="1018"/>
                  </a:cubicBezTo>
                  <a:cubicBezTo>
                    <a:pt x="1192" y="968"/>
                    <a:pt x="1192" y="968"/>
                    <a:pt x="1192" y="968"/>
                  </a:cubicBezTo>
                  <a:cubicBezTo>
                    <a:pt x="1192" y="967"/>
                    <a:pt x="1193" y="967"/>
                    <a:pt x="1194" y="969"/>
                  </a:cubicBezTo>
                  <a:cubicBezTo>
                    <a:pt x="1207" y="1018"/>
                    <a:pt x="1207" y="1018"/>
                    <a:pt x="1207" y="1018"/>
                  </a:cubicBezTo>
                  <a:cubicBezTo>
                    <a:pt x="1208" y="1020"/>
                    <a:pt x="1209" y="1021"/>
                    <a:pt x="1211" y="1021"/>
                  </a:cubicBezTo>
                  <a:lnTo>
                    <a:pt x="1260" y="1022"/>
                  </a:lnTo>
                  <a:close/>
                  <a:moveTo>
                    <a:pt x="1018" y="509"/>
                  </a:moveTo>
                  <a:cubicBezTo>
                    <a:pt x="979" y="478"/>
                    <a:pt x="979" y="478"/>
                    <a:pt x="979" y="478"/>
                  </a:cubicBezTo>
                  <a:cubicBezTo>
                    <a:pt x="978" y="477"/>
                    <a:pt x="978" y="476"/>
                    <a:pt x="980" y="476"/>
                  </a:cubicBezTo>
                  <a:cubicBezTo>
                    <a:pt x="1029" y="477"/>
                    <a:pt x="1029" y="477"/>
                    <a:pt x="1029" y="477"/>
                  </a:cubicBezTo>
                  <a:cubicBezTo>
                    <a:pt x="1031" y="477"/>
                    <a:pt x="1032" y="476"/>
                    <a:pt x="1033" y="475"/>
                  </a:cubicBezTo>
                  <a:cubicBezTo>
                    <a:pt x="1051" y="425"/>
                    <a:pt x="1051" y="425"/>
                    <a:pt x="1051" y="425"/>
                  </a:cubicBezTo>
                  <a:cubicBezTo>
                    <a:pt x="1052" y="424"/>
                    <a:pt x="1053" y="424"/>
                    <a:pt x="1053" y="426"/>
                  </a:cubicBezTo>
                  <a:cubicBezTo>
                    <a:pt x="1067" y="475"/>
                    <a:pt x="1067" y="475"/>
                    <a:pt x="1067" y="475"/>
                  </a:cubicBezTo>
                  <a:cubicBezTo>
                    <a:pt x="1067" y="477"/>
                    <a:pt x="1069" y="478"/>
                    <a:pt x="1071" y="478"/>
                  </a:cubicBezTo>
                  <a:cubicBezTo>
                    <a:pt x="1120" y="479"/>
                    <a:pt x="1120" y="479"/>
                    <a:pt x="1120" y="479"/>
                  </a:cubicBezTo>
                  <a:cubicBezTo>
                    <a:pt x="1122" y="479"/>
                    <a:pt x="1122" y="480"/>
                    <a:pt x="1121" y="481"/>
                  </a:cubicBezTo>
                  <a:cubicBezTo>
                    <a:pt x="1080" y="510"/>
                    <a:pt x="1080" y="510"/>
                    <a:pt x="1080" y="510"/>
                  </a:cubicBezTo>
                  <a:cubicBezTo>
                    <a:pt x="1079" y="511"/>
                    <a:pt x="1079" y="513"/>
                    <a:pt x="1079" y="514"/>
                  </a:cubicBezTo>
                  <a:cubicBezTo>
                    <a:pt x="1093" y="561"/>
                    <a:pt x="1093" y="561"/>
                    <a:pt x="1093" y="561"/>
                  </a:cubicBezTo>
                  <a:cubicBezTo>
                    <a:pt x="1093" y="563"/>
                    <a:pt x="1093" y="563"/>
                    <a:pt x="1091" y="562"/>
                  </a:cubicBezTo>
                  <a:cubicBezTo>
                    <a:pt x="1052" y="532"/>
                    <a:pt x="1052" y="532"/>
                    <a:pt x="1052" y="532"/>
                  </a:cubicBezTo>
                  <a:cubicBezTo>
                    <a:pt x="1051" y="531"/>
                    <a:pt x="1049" y="531"/>
                    <a:pt x="1048" y="532"/>
                  </a:cubicBezTo>
                  <a:cubicBezTo>
                    <a:pt x="1005" y="561"/>
                    <a:pt x="1005" y="561"/>
                    <a:pt x="1005" y="561"/>
                  </a:cubicBezTo>
                  <a:cubicBezTo>
                    <a:pt x="1004" y="562"/>
                    <a:pt x="1003" y="561"/>
                    <a:pt x="1003" y="560"/>
                  </a:cubicBezTo>
                  <a:cubicBezTo>
                    <a:pt x="1019" y="513"/>
                    <a:pt x="1019" y="513"/>
                    <a:pt x="1019" y="513"/>
                  </a:cubicBezTo>
                  <a:cubicBezTo>
                    <a:pt x="1020" y="511"/>
                    <a:pt x="1019" y="510"/>
                    <a:pt x="1018" y="509"/>
                  </a:cubicBezTo>
                  <a:close/>
                  <a:moveTo>
                    <a:pt x="436" y="619"/>
                  </a:moveTo>
                  <a:cubicBezTo>
                    <a:pt x="435" y="618"/>
                    <a:pt x="435" y="617"/>
                    <a:pt x="437" y="617"/>
                  </a:cubicBezTo>
                  <a:cubicBezTo>
                    <a:pt x="486" y="618"/>
                    <a:pt x="486" y="618"/>
                    <a:pt x="486" y="618"/>
                  </a:cubicBezTo>
                  <a:cubicBezTo>
                    <a:pt x="488" y="618"/>
                    <a:pt x="489" y="617"/>
                    <a:pt x="490" y="615"/>
                  </a:cubicBezTo>
                  <a:cubicBezTo>
                    <a:pt x="508" y="566"/>
                    <a:pt x="508" y="566"/>
                    <a:pt x="508" y="566"/>
                  </a:cubicBezTo>
                  <a:cubicBezTo>
                    <a:pt x="509" y="564"/>
                    <a:pt x="510" y="564"/>
                    <a:pt x="510" y="566"/>
                  </a:cubicBezTo>
                  <a:cubicBezTo>
                    <a:pt x="524" y="616"/>
                    <a:pt x="524" y="616"/>
                    <a:pt x="524" y="616"/>
                  </a:cubicBezTo>
                  <a:cubicBezTo>
                    <a:pt x="525" y="617"/>
                    <a:pt x="526" y="619"/>
                    <a:pt x="528" y="619"/>
                  </a:cubicBezTo>
                  <a:cubicBezTo>
                    <a:pt x="577" y="620"/>
                    <a:pt x="577" y="620"/>
                    <a:pt x="577" y="620"/>
                  </a:cubicBezTo>
                  <a:cubicBezTo>
                    <a:pt x="579" y="620"/>
                    <a:pt x="579" y="621"/>
                    <a:pt x="578" y="621"/>
                  </a:cubicBezTo>
                  <a:cubicBezTo>
                    <a:pt x="537" y="650"/>
                    <a:pt x="537" y="650"/>
                    <a:pt x="537" y="650"/>
                  </a:cubicBezTo>
                  <a:cubicBezTo>
                    <a:pt x="536" y="651"/>
                    <a:pt x="536" y="653"/>
                    <a:pt x="536" y="655"/>
                  </a:cubicBezTo>
                  <a:cubicBezTo>
                    <a:pt x="550" y="702"/>
                    <a:pt x="550" y="702"/>
                    <a:pt x="550" y="702"/>
                  </a:cubicBezTo>
                  <a:cubicBezTo>
                    <a:pt x="550" y="703"/>
                    <a:pt x="550" y="704"/>
                    <a:pt x="548" y="703"/>
                  </a:cubicBezTo>
                  <a:cubicBezTo>
                    <a:pt x="509" y="672"/>
                    <a:pt x="509" y="672"/>
                    <a:pt x="509" y="672"/>
                  </a:cubicBezTo>
                  <a:cubicBezTo>
                    <a:pt x="508" y="671"/>
                    <a:pt x="506" y="671"/>
                    <a:pt x="505" y="672"/>
                  </a:cubicBezTo>
                  <a:cubicBezTo>
                    <a:pt x="462" y="701"/>
                    <a:pt x="462" y="701"/>
                    <a:pt x="462" y="701"/>
                  </a:cubicBezTo>
                  <a:cubicBezTo>
                    <a:pt x="461" y="702"/>
                    <a:pt x="460" y="702"/>
                    <a:pt x="461" y="700"/>
                  </a:cubicBezTo>
                  <a:cubicBezTo>
                    <a:pt x="476" y="654"/>
                    <a:pt x="476" y="654"/>
                    <a:pt x="476" y="654"/>
                  </a:cubicBezTo>
                  <a:cubicBezTo>
                    <a:pt x="477" y="652"/>
                    <a:pt x="476" y="650"/>
                    <a:pt x="475" y="649"/>
                  </a:cubicBezTo>
                  <a:lnTo>
                    <a:pt x="436" y="619"/>
                  </a:lnTo>
                  <a:close/>
                  <a:moveTo>
                    <a:pt x="442" y="885"/>
                  </a:moveTo>
                  <a:cubicBezTo>
                    <a:pt x="400" y="913"/>
                    <a:pt x="400" y="913"/>
                    <a:pt x="400" y="913"/>
                  </a:cubicBezTo>
                  <a:cubicBezTo>
                    <a:pt x="398" y="914"/>
                    <a:pt x="398" y="914"/>
                    <a:pt x="398" y="912"/>
                  </a:cubicBezTo>
                  <a:cubicBezTo>
                    <a:pt x="414" y="866"/>
                    <a:pt x="414" y="866"/>
                    <a:pt x="414" y="866"/>
                  </a:cubicBezTo>
                  <a:cubicBezTo>
                    <a:pt x="414" y="864"/>
                    <a:pt x="414" y="862"/>
                    <a:pt x="413" y="861"/>
                  </a:cubicBezTo>
                  <a:cubicBezTo>
                    <a:pt x="374" y="831"/>
                    <a:pt x="374" y="831"/>
                    <a:pt x="374" y="831"/>
                  </a:cubicBezTo>
                  <a:cubicBezTo>
                    <a:pt x="372" y="830"/>
                    <a:pt x="373" y="829"/>
                    <a:pt x="374" y="829"/>
                  </a:cubicBezTo>
                  <a:cubicBezTo>
                    <a:pt x="424" y="830"/>
                    <a:pt x="424" y="830"/>
                    <a:pt x="424" y="830"/>
                  </a:cubicBezTo>
                  <a:cubicBezTo>
                    <a:pt x="425" y="830"/>
                    <a:pt x="427" y="829"/>
                    <a:pt x="428" y="827"/>
                  </a:cubicBezTo>
                  <a:cubicBezTo>
                    <a:pt x="446" y="778"/>
                    <a:pt x="446" y="778"/>
                    <a:pt x="446" y="778"/>
                  </a:cubicBezTo>
                  <a:cubicBezTo>
                    <a:pt x="447" y="777"/>
                    <a:pt x="447" y="777"/>
                    <a:pt x="448" y="778"/>
                  </a:cubicBezTo>
                  <a:cubicBezTo>
                    <a:pt x="462" y="828"/>
                    <a:pt x="462" y="828"/>
                    <a:pt x="462" y="828"/>
                  </a:cubicBezTo>
                  <a:cubicBezTo>
                    <a:pt x="462" y="830"/>
                    <a:pt x="464" y="831"/>
                    <a:pt x="465" y="831"/>
                  </a:cubicBezTo>
                  <a:cubicBezTo>
                    <a:pt x="515" y="832"/>
                    <a:pt x="515" y="832"/>
                    <a:pt x="515" y="832"/>
                  </a:cubicBezTo>
                  <a:cubicBezTo>
                    <a:pt x="516" y="832"/>
                    <a:pt x="516" y="833"/>
                    <a:pt x="515" y="834"/>
                  </a:cubicBezTo>
                  <a:cubicBezTo>
                    <a:pt x="475" y="863"/>
                    <a:pt x="475" y="863"/>
                    <a:pt x="475" y="863"/>
                  </a:cubicBezTo>
                  <a:cubicBezTo>
                    <a:pt x="474" y="864"/>
                    <a:pt x="473" y="865"/>
                    <a:pt x="474" y="867"/>
                  </a:cubicBezTo>
                  <a:cubicBezTo>
                    <a:pt x="487" y="914"/>
                    <a:pt x="487" y="914"/>
                    <a:pt x="487" y="914"/>
                  </a:cubicBezTo>
                  <a:cubicBezTo>
                    <a:pt x="488" y="916"/>
                    <a:pt x="487" y="916"/>
                    <a:pt x="486" y="915"/>
                  </a:cubicBezTo>
                  <a:cubicBezTo>
                    <a:pt x="447" y="885"/>
                    <a:pt x="447" y="885"/>
                    <a:pt x="447" y="885"/>
                  </a:cubicBezTo>
                  <a:cubicBezTo>
                    <a:pt x="446" y="884"/>
                    <a:pt x="444" y="884"/>
                    <a:pt x="442" y="885"/>
                  </a:cubicBezTo>
                  <a:close/>
                  <a:moveTo>
                    <a:pt x="543" y="1061"/>
                  </a:moveTo>
                  <a:cubicBezTo>
                    <a:pt x="557" y="1108"/>
                    <a:pt x="557" y="1108"/>
                    <a:pt x="557" y="1108"/>
                  </a:cubicBezTo>
                  <a:cubicBezTo>
                    <a:pt x="557" y="1110"/>
                    <a:pt x="556" y="1110"/>
                    <a:pt x="555" y="1109"/>
                  </a:cubicBezTo>
                  <a:cubicBezTo>
                    <a:pt x="516" y="1079"/>
                    <a:pt x="516" y="1079"/>
                    <a:pt x="516" y="1079"/>
                  </a:cubicBezTo>
                  <a:cubicBezTo>
                    <a:pt x="515" y="1078"/>
                    <a:pt x="513" y="1078"/>
                    <a:pt x="511" y="1079"/>
                  </a:cubicBezTo>
                  <a:cubicBezTo>
                    <a:pt x="469" y="1107"/>
                    <a:pt x="469" y="1107"/>
                    <a:pt x="469" y="1107"/>
                  </a:cubicBezTo>
                  <a:cubicBezTo>
                    <a:pt x="467" y="1108"/>
                    <a:pt x="467" y="1108"/>
                    <a:pt x="467" y="1106"/>
                  </a:cubicBezTo>
                  <a:cubicBezTo>
                    <a:pt x="483" y="1060"/>
                    <a:pt x="483" y="1060"/>
                    <a:pt x="483" y="1060"/>
                  </a:cubicBezTo>
                  <a:cubicBezTo>
                    <a:pt x="484" y="1058"/>
                    <a:pt x="483" y="1056"/>
                    <a:pt x="482" y="1055"/>
                  </a:cubicBezTo>
                  <a:cubicBezTo>
                    <a:pt x="443" y="1025"/>
                    <a:pt x="443" y="1025"/>
                    <a:pt x="443" y="1025"/>
                  </a:cubicBezTo>
                  <a:cubicBezTo>
                    <a:pt x="442" y="1024"/>
                    <a:pt x="442" y="1023"/>
                    <a:pt x="443" y="1023"/>
                  </a:cubicBezTo>
                  <a:cubicBezTo>
                    <a:pt x="493" y="1024"/>
                    <a:pt x="493" y="1024"/>
                    <a:pt x="493" y="1024"/>
                  </a:cubicBezTo>
                  <a:cubicBezTo>
                    <a:pt x="494" y="1024"/>
                    <a:pt x="496" y="1023"/>
                    <a:pt x="497" y="1021"/>
                  </a:cubicBezTo>
                  <a:cubicBezTo>
                    <a:pt x="515" y="972"/>
                    <a:pt x="515" y="972"/>
                    <a:pt x="515" y="972"/>
                  </a:cubicBezTo>
                  <a:cubicBezTo>
                    <a:pt x="516" y="971"/>
                    <a:pt x="516" y="971"/>
                    <a:pt x="517" y="972"/>
                  </a:cubicBezTo>
                  <a:cubicBezTo>
                    <a:pt x="531" y="1022"/>
                    <a:pt x="531" y="1022"/>
                    <a:pt x="531" y="1022"/>
                  </a:cubicBezTo>
                  <a:cubicBezTo>
                    <a:pt x="531" y="1024"/>
                    <a:pt x="533" y="1025"/>
                    <a:pt x="534" y="1025"/>
                  </a:cubicBezTo>
                  <a:cubicBezTo>
                    <a:pt x="584" y="1026"/>
                    <a:pt x="584" y="1026"/>
                    <a:pt x="584" y="1026"/>
                  </a:cubicBezTo>
                  <a:cubicBezTo>
                    <a:pt x="585" y="1026"/>
                    <a:pt x="586" y="1027"/>
                    <a:pt x="584" y="1028"/>
                  </a:cubicBezTo>
                  <a:cubicBezTo>
                    <a:pt x="544" y="1056"/>
                    <a:pt x="544" y="1056"/>
                    <a:pt x="544" y="1056"/>
                  </a:cubicBezTo>
                  <a:cubicBezTo>
                    <a:pt x="543" y="1058"/>
                    <a:pt x="542" y="1059"/>
                    <a:pt x="543" y="1061"/>
                  </a:cubicBezTo>
                  <a:close/>
                  <a:moveTo>
                    <a:pt x="724" y="480"/>
                  </a:moveTo>
                  <a:cubicBezTo>
                    <a:pt x="725" y="480"/>
                    <a:pt x="725" y="481"/>
                    <a:pt x="724" y="482"/>
                  </a:cubicBezTo>
                  <a:cubicBezTo>
                    <a:pt x="684" y="511"/>
                    <a:pt x="684" y="511"/>
                    <a:pt x="684" y="511"/>
                  </a:cubicBezTo>
                  <a:cubicBezTo>
                    <a:pt x="683" y="512"/>
                    <a:pt x="682" y="513"/>
                    <a:pt x="682" y="515"/>
                  </a:cubicBezTo>
                  <a:cubicBezTo>
                    <a:pt x="696" y="562"/>
                    <a:pt x="696" y="562"/>
                    <a:pt x="696" y="562"/>
                  </a:cubicBezTo>
                  <a:cubicBezTo>
                    <a:pt x="697" y="564"/>
                    <a:pt x="696" y="564"/>
                    <a:pt x="695" y="563"/>
                  </a:cubicBezTo>
                  <a:cubicBezTo>
                    <a:pt x="656" y="533"/>
                    <a:pt x="656" y="533"/>
                    <a:pt x="656" y="533"/>
                  </a:cubicBezTo>
                  <a:cubicBezTo>
                    <a:pt x="655" y="532"/>
                    <a:pt x="653" y="532"/>
                    <a:pt x="651" y="533"/>
                  </a:cubicBezTo>
                  <a:cubicBezTo>
                    <a:pt x="609" y="561"/>
                    <a:pt x="609" y="561"/>
                    <a:pt x="609" y="561"/>
                  </a:cubicBezTo>
                  <a:cubicBezTo>
                    <a:pt x="607" y="562"/>
                    <a:pt x="607" y="562"/>
                    <a:pt x="607" y="560"/>
                  </a:cubicBezTo>
                  <a:cubicBezTo>
                    <a:pt x="623" y="514"/>
                    <a:pt x="623" y="514"/>
                    <a:pt x="623" y="514"/>
                  </a:cubicBezTo>
                  <a:cubicBezTo>
                    <a:pt x="623" y="512"/>
                    <a:pt x="623" y="510"/>
                    <a:pt x="621" y="509"/>
                  </a:cubicBezTo>
                  <a:cubicBezTo>
                    <a:pt x="583" y="479"/>
                    <a:pt x="583" y="479"/>
                    <a:pt x="583" y="479"/>
                  </a:cubicBezTo>
                  <a:cubicBezTo>
                    <a:pt x="581" y="478"/>
                    <a:pt x="582" y="477"/>
                    <a:pt x="583" y="477"/>
                  </a:cubicBezTo>
                  <a:cubicBezTo>
                    <a:pt x="633" y="478"/>
                    <a:pt x="633" y="478"/>
                    <a:pt x="633" y="478"/>
                  </a:cubicBezTo>
                  <a:cubicBezTo>
                    <a:pt x="634" y="478"/>
                    <a:pt x="636" y="477"/>
                    <a:pt x="636" y="475"/>
                  </a:cubicBezTo>
                  <a:cubicBezTo>
                    <a:pt x="655" y="426"/>
                    <a:pt x="655" y="426"/>
                    <a:pt x="655" y="426"/>
                  </a:cubicBezTo>
                  <a:cubicBezTo>
                    <a:pt x="655" y="425"/>
                    <a:pt x="656" y="425"/>
                    <a:pt x="657" y="426"/>
                  </a:cubicBezTo>
                  <a:cubicBezTo>
                    <a:pt x="671" y="476"/>
                    <a:pt x="671" y="476"/>
                    <a:pt x="671" y="476"/>
                  </a:cubicBezTo>
                  <a:cubicBezTo>
                    <a:pt x="671" y="478"/>
                    <a:pt x="673" y="479"/>
                    <a:pt x="674" y="479"/>
                  </a:cubicBezTo>
                  <a:lnTo>
                    <a:pt x="724" y="480"/>
                  </a:lnTo>
                  <a:close/>
                  <a:moveTo>
                    <a:pt x="717" y="1163"/>
                  </a:moveTo>
                  <a:cubicBezTo>
                    <a:pt x="719" y="1163"/>
                    <a:pt x="719" y="1164"/>
                    <a:pt x="718" y="1164"/>
                  </a:cubicBezTo>
                  <a:cubicBezTo>
                    <a:pt x="678" y="1193"/>
                    <a:pt x="678" y="1193"/>
                    <a:pt x="678" y="1193"/>
                  </a:cubicBezTo>
                  <a:cubicBezTo>
                    <a:pt x="677" y="1194"/>
                    <a:pt x="676" y="1196"/>
                    <a:pt x="676" y="1198"/>
                  </a:cubicBezTo>
                  <a:cubicBezTo>
                    <a:pt x="690" y="1245"/>
                    <a:pt x="690" y="1245"/>
                    <a:pt x="690" y="1245"/>
                  </a:cubicBezTo>
                  <a:cubicBezTo>
                    <a:pt x="691" y="1246"/>
                    <a:pt x="690" y="1247"/>
                    <a:pt x="689" y="1246"/>
                  </a:cubicBezTo>
                  <a:cubicBezTo>
                    <a:pt x="650" y="1215"/>
                    <a:pt x="650" y="1215"/>
                    <a:pt x="650" y="1215"/>
                  </a:cubicBezTo>
                  <a:cubicBezTo>
                    <a:pt x="648" y="1214"/>
                    <a:pt x="647" y="1214"/>
                    <a:pt x="645" y="1215"/>
                  </a:cubicBezTo>
                  <a:cubicBezTo>
                    <a:pt x="602" y="1244"/>
                    <a:pt x="602" y="1244"/>
                    <a:pt x="602" y="1244"/>
                  </a:cubicBezTo>
                  <a:cubicBezTo>
                    <a:pt x="601" y="1245"/>
                    <a:pt x="600" y="1245"/>
                    <a:pt x="601" y="1243"/>
                  </a:cubicBezTo>
                  <a:cubicBezTo>
                    <a:pt x="617" y="1196"/>
                    <a:pt x="617" y="1196"/>
                    <a:pt x="617" y="1196"/>
                  </a:cubicBezTo>
                  <a:cubicBezTo>
                    <a:pt x="617" y="1195"/>
                    <a:pt x="617" y="1193"/>
                    <a:pt x="615" y="1192"/>
                  </a:cubicBezTo>
                  <a:cubicBezTo>
                    <a:pt x="576" y="1161"/>
                    <a:pt x="576" y="1161"/>
                    <a:pt x="576" y="1161"/>
                  </a:cubicBezTo>
                  <a:cubicBezTo>
                    <a:pt x="575" y="1160"/>
                    <a:pt x="575" y="1160"/>
                    <a:pt x="577" y="1160"/>
                  </a:cubicBezTo>
                  <a:cubicBezTo>
                    <a:pt x="626" y="1161"/>
                    <a:pt x="626" y="1161"/>
                    <a:pt x="626" y="1161"/>
                  </a:cubicBezTo>
                  <a:cubicBezTo>
                    <a:pt x="628" y="1161"/>
                    <a:pt x="630" y="1160"/>
                    <a:pt x="630" y="1158"/>
                  </a:cubicBezTo>
                  <a:cubicBezTo>
                    <a:pt x="649" y="1109"/>
                    <a:pt x="649" y="1109"/>
                    <a:pt x="649" y="1109"/>
                  </a:cubicBezTo>
                  <a:cubicBezTo>
                    <a:pt x="649" y="1107"/>
                    <a:pt x="650" y="1107"/>
                    <a:pt x="651" y="1109"/>
                  </a:cubicBezTo>
                  <a:cubicBezTo>
                    <a:pt x="664" y="1159"/>
                    <a:pt x="664" y="1159"/>
                    <a:pt x="664" y="1159"/>
                  </a:cubicBezTo>
                  <a:cubicBezTo>
                    <a:pt x="665" y="1160"/>
                    <a:pt x="666" y="1162"/>
                    <a:pt x="668" y="1162"/>
                  </a:cubicBezTo>
                  <a:lnTo>
                    <a:pt x="717" y="116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TextBox 57">
              <a:extLst>
                <a:ext uri="{FF2B5EF4-FFF2-40B4-BE49-F238E27FC236}">
                  <a16:creationId xmlns:a16="http://schemas.microsoft.com/office/drawing/2014/main" id="{FEBE7D21-A6F0-20D0-596D-576F278481EE}"/>
                </a:ext>
              </a:extLst>
            </p:cNvPr>
            <p:cNvSpPr txBox="1"/>
            <p:nvPr/>
          </p:nvSpPr>
          <p:spPr>
            <a:xfrm>
              <a:off x="6165887" y="2132469"/>
              <a:ext cx="2199762" cy="430887"/>
            </a:xfrm>
            <a:prstGeom prst="rect">
              <a:avLst/>
            </a:prstGeom>
            <a:noFill/>
          </p:spPr>
          <p:txBody>
            <a:bodyPr wrap="square" rtlCol="0">
              <a:spAutoFit/>
            </a:bodyPr>
            <a:lstStyle/>
            <a:p>
              <a:pPr algn="r">
                <a:buClr>
                  <a:schemeClr val="accent5">
                    <a:lumMod val="75000"/>
                  </a:schemeClr>
                </a:buClr>
              </a:pPr>
              <a:r>
                <a:rPr lang="en-GB" sz="1100" dirty="0"/>
                <a:t>Complementing physical central bank money</a:t>
              </a:r>
            </a:p>
          </p:txBody>
        </p:sp>
        <p:sp>
          <p:nvSpPr>
            <p:cNvPr id="59" name="TextBox 58">
              <a:extLst>
                <a:ext uri="{FF2B5EF4-FFF2-40B4-BE49-F238E27FC236}">
                  <a16:creationId xmlns:a16="http://schemas.microsoft.com/office/drawing/2014/main" id="{788E96A8-DAA3-255B-2392-8E7A4E34ABF9}"/>
                </a:ext>
              </a:extLst>
            </p:cNvPr>
            <p:cNvSpPr txBox="1"/>
            <p:nvPr/>
          </p:nvSpPr>
          <p:spPr>
            <a:xfrm>
              <a:off x="6095797" y="2855139"/>
              <a:ext cx="2269852" cy="430887"/>
            </a:xfrm>
            <a:prstGeom prst="rect">
              <a:avLst/>
            </a:prstGeom>
            <a:noFill/>
          </p:spPr>
          <p:txBody>
            <a:bodyPr wrap="square" rtlCol="0">
              <a:spAutoFit/>
            </a:bodyPr>
            <a:lstStyle/>
            <a:p>
              <a:pPr algn="r">
                <a:buClr>
                  <a:schemeClr val="accent5">
                    <a:lumMod val="75000"/>
                  </a:schemeClr>
                </a:buClr>
              </a:pPr>
              <a:r>
                <a:rPr lang="en-GB" sz="1100" dirty="0"/>
                <a:t>Integrating</a:t>
              </a:r>
              <a:r>
                <a:rPr lang="en-US" sz="1100" dirty="0"/>
                <a:t> central bank money and modern payment trends</a:t>
              </a:r>
              <a:endParaRPr lang="en-GB" sz="1100" dirty="0"/>
            </a:p>
          </p:txBody>
        </p:sp>
      </p:grpSp>
      <p:sp>
        <p:nvSpPr>
          <p:cNvPr id="60" name="Rettangolo con angoli arrotondati 29">
            <a:extLst>
              <a:ext uri="{FF2B5EF4-FFF2-40B4-BE49-F238E27FC236}">
                <a16:creationId xmlns:a16="http://schemas.microsoft.com/office/drawing/2014/main" id="{8E7479FF-2A34-48D3-FE94-C06BAD52B449}"/>
              </a:ext>
            </a:extLst>
          </p:cNvPr>
          <p:cNvSpPr/>
          <p:nvPr/>
        </p:nvSpPr>
        <p:spPr>
          <a:xfrm>
            <a:off x="482167" y="1236413"/>
            <a:ext cx="2552700" cy="472229"/>
          </a:xfrm>
          <a:prstGeom prst="roundRect">
            <a:avLst>
              <a:gd name="adj" fmla="val 8652"/>
            </a:avLst>
          </a:prstGeom>
          <a:solidFill>
            <a:schemeClr val="bg1"/>
          </a:solidFill>
          <a:ln>
            <a:solidFill>
              <a:schemeClr val="accent3"/>
            </a:solidFill>
          </a:ln>
          <a:effectLst>
            <a:outerShdw blurRad="152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80000" tIns="108000" bIns="108000"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100" b="1" dirty="0">
                <a:solidFill>
                  <a:schemeClr val="tx2"/>
                </a:solidFill>
              </a:rPr>
              <a:t>Digital payments: on the rise*</a:t>
            </a:r>
          </a:p>
        </p:txBody>
      </p:sp>
      <p:sp>
        <p:nvSpPr>
          <p:cNvPr id="61" name="Rettangolo con angoli arrotondati 29">
            <a:extLst>
              <a:ext uri="{FF2B5EF4-FFF2-40B4-BE49-F238E27FC236}">
                <a16:creationId xmlns:a16="http://schemas.microsoft.com/office/drawing/2014/main" id="{8146D14B-70EE-FB12-2D44-14572AE10CDB}"/>
              </a:ext>
            </a:extLst>
          </p:cNvPr>
          <p:cNvSpPr/>
          <p:nvPr/>
        </p:nvSpPr>
        <p:spPr>
          <a:xfrm>
            <a:off x="6122989" y="1236413"/>
            <a:ext cx="2552700" cy="472229"/>
          </a:xfrm>
          <a:prstGeom prst="roundRect">
            <a:avLst>
              <a:gd name="adj" fmla="val 8652"/>
            </a:avLst>
          </a:prstGeom>
          <a:solidFill>
            <a:schemeClr val="bg1"/>
          </a:solidFill>
          <a:ln>
            <a:solidFill>
              <a:schemeClr val="accent2"/>
            </a:solidFill>
          </a:ln>
          <a:effectLst>
            <a:outerShdw blurRad="152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80000" tIns="108000" bIns="108000"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GB" sz="1100" b="1" dirty="0">
                <a:solidFill>
                  <a:schemeClr val="tx2"/>
                </a:solidFill>
              </a:rPr>
              <a:t>A digital euro: bridging the gap</a:t>
            </a:r>
          </a:p>
        </p:txBody>
      </p:sp>
      <p:sp>
        <p:nvSpPr>
          <p:cNvPr id="2" name="TextBox 1">
            <a:extLst>
              <a:ext uri="{FF2B5EF4-FFF2-40B4-BE49-F238E27FC236}">
                <a16:creationId xmlns:a16="http://schemas.microsoft.com/office/drawing/2014/main" id="{BB2EC1F6-DF81-3FA8-CA13-20A28637AF1B}"/>
              </a:ext>
            </a:extLst>
          </p:cNvPr>
          <p:cNvSpPr txBox="1"/>
          <p:nvPr/>
        </p:nvSpPr>
        <p:spPr>
          <a:xfrm>
            <a:off x="339015" y="4739607"/>
            <a:ext cx="2826215" cy="369332"/>
          </a:xfrm>
          <a:prstGeom prst="rect">
            <a:avLst/>
          </a:prstGeom>
          <a:noFill/>
        </p:spPr>
        <p:txBody>
          <a:bodyPr wrap="square">
            <a:spAutoFit/>
          </a:bodyPr>
          <a:lstStyle/>
          <a:p>
            <a:pPr>
              <a:buClr>
                <a:srgbClr val="FF33CC"/>
              </a:buClr>
            </a:pPr>
            <a:r>
              <a:rPr lang="en-US" sz="600" dirty="0"/>
              <a:t>* </a:t>
            </a:r>
            <a:r>
              <a:rPr lang="en-US" sz="600" dirty="0">
                <a:hlinkClick r:id="rId4"/>
              </a:rPr>
              <a:t>Study on the payment attitudes of consumers in the euro area (SPACE)</a:t>
            </a:r>
            <a:r>
              <a:rPr lang="en-US" sz="600" dirty="0"/>
              <a:t>, ECB, December 2022.</a:t>
            </a:r>
          </a:p>
          <a:p>
            <a:pPr>
              <a:buClr>
                <a:srgbClr val="FF33CC"/>
              </a:buClr>
            </a:pPr>
            <a:r>
              <a:rPr lang="en-GB" sz="600" dirty="0"/>
              <a:t>** As a proportion of total payments</a:t>
            </a:r>
          </a:p>
        </p:txBody>
      </p:sp>
      <p:sp>
        <p:nvSpPr>
          <p:cNvPr id="3" name="TextBox 2">
            <a:extLst>
              <a:ext uri="{FF2B5EF4-FFF2-40B4-BE49-F238E27FC236}">
                <a16:creationId xmlns:a16="http://schemas.microsoft.com/office/drawing/2014/main" id="{0FDE026C-5A89-08DF-55BF-EA15920A0BF1}"/>
              </a:ext>
            </a:extLst>
          </p:cNvPr>
          <p:cNvSpPr txBox="1"/>
          <p:nvPr/>
        </p:nvSpPr>
        <p:spPr>
          <a:xfrm>
            <a:off x="367452" y="1826437"/>
            <a:ext cx="4583242" cy="261610"/>
          </a:xfrm>
          <a:prstGeom prst="rect">
            <a:avLst/>
          </a:prstGeom>
          <a:noFill/>
        </p:spPr>
        <p:txBody>
          <a:bodyPr wrap="square">
            <a:spAutoFit/>
          </a:bodyPr>
          <a:lstStyle/>
          <a:p>
            <a:pPr>
              <a:buClr>
                <a:srgbClr val="FF33CC"/>
              </a:buClr>
            </a:pPr>
            <a:r>
              <a:rPr lang="en-GB" sz="1100" dirty="0"/>
              <a:t>From 2019 to 2022:</a:t>
            </a:r>
          </a:p>
        </p:txBody>
      </p:sp>
    </p:spTree>
    <p:extLst>
      <p:ext uri="{BB962C8B-B14F-4D97-AF65-F5344CB8AC3E}">
        <p14:creationId xmlns:p14="http://schemas.microsoft.com/office/powerpoint/2010/main" val="3852136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4287310-46AC-FB81-7CD1-9E8616BB51E2}"/>
              </a:ext>
            </a:extLst>
          </p:cNvPr>
          <p:cNvSpPr>
            <a:spLocks noGrp="1"/>
          </p:cNvSpPr>
          <p:nvPr>
            <p:ph type="body" sz="quarter" idx="15"/>
          </p:nvPr>
        </p:nvSpPr>
        <p:spPr>
          <a:xfrm>
            <a:off x="4811713" y="2107089"/>
            <a:ext cx="3863975" cy="1262856"/>
          </a:xfrm>
        </p:spPr>
        <p:txBody>
          <a:bodyPr/>
          <a:lstStyle/>
          <a:p>
            <a:r>
              <a:rPr lang="en-US" dirty="0"/>
              <a:t>Private providers at the frontline of distribution</a:t>
            </a:r>
          </a:p>
        </p:txBody>
      </p:sp>
      <p:sp>
        <p:nvSpPr>
          <p:cNvPr id="10" name="Text Placeholder 9">
            <a:extLst>
              <a:ext uri="{FF2B5EF4-FFF2-40B4-BE49-F238E27FC236}">
                <a16:creationId xmlns:a16="http://schemas.microsoft.com/office/drawing/2014/main" id="{095B9D17-3A40-E1FE-7BE2-741BF70E2139}"/>
              </a:ext>
            </a:extLst>
          </p:cNvPr>
          <p:cNvSpPr>
            <a:spLocks noGrp="1"/>
          </p:cNvSpPr>
          <p:nvPr>
            <p:ph type="body" sz="quarter" idx="16"/>
          </p:nvPr>
        </p:nvSpPr>
        <p:spPr>
          <a:xfrm>
            <a:off x="4811713" y="3535045"/>
            <a:ext cx="3863975" cy="1128713"/>
          </a:xfrm>
        </p:spPr>
        <p:txBody>
          <a:bodyPr/>
          <a:lstStyle/>
          <a:p>
            <a:r>
              <a:rPr lang="en-GB" dirty="0"/>
              <a:t>Balancing central bank and commercial money</a:t>
            </a:r>
          </a:p>
        </p:txBody>
      </p:sp>
      <p:sp>
        <p:nvSpPr>
          <p:cNvPr id="11" name="Text Placeholder 10">
            <a:extLst>
              <a:ext uri="{FF2B5EF4-FFF2-40B4-BE49-F238E27FC236}">
                <a16:creationId xmlns:a16="http://schemas.microsoft.com/office/drawing/2014/main" id="{DF7F8F26-B6A4-DEE6-2F5D-6F5B69CA7F50}"/>
              </a:ext>
            </a:extLst>
          </p:cNvPr>
          <p:cNvSpPr>
            <a:spLocks noGrp="1"/>
          </p:cNvSpPr>
          <p:nvPr>
            <p:ph type="body" sz="quarter" idx="17"/>
          </p:nvPr>
        </p:nvSpPr>
        <p:spPr/>
        <p:txBody>
          <a:bodyPr>
            <a:normAutofit fontScale="92500" lnSpcReduction="10000"/>
          </a:bodyPr>
          <a:lstStyle/>
          <a:p>
            <a:r>
              <a:rPr lang="en-GB" dirty="0"/>
              <a:t>2</a:t>
            </a:r>
          </a:p>
        </p:txBody>
      </p:sp>
    </p:spTree>
    <p:extLst>
      <p:ext uri="{BB962C8B-B14F-4D97-AF65-F5344CB8AC3E}">
        <p14:creationId xmlns:p14="http://schemas.microsoft.com/office/powerpoint/2010/main" val="2217043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F3745-2C73-8843-87ED-5E3455A7BBB4}"/>
              </a:ext>
            </a:extLst>
          </p:cNvPr>
          <p:cNvSpPr>
            <a:spLocks noGrp="1"/>
          </p:cNvSpPr>
          <p:nvPr>
            <p:ph type="title"/>
          </p:nvPr>
        </p:nvSpPr>
        <p:spPr/>
        <p:txBody>
          <a:bodyPr/>
          <a:lstStyle/>
          <a:p>
            <a:r>
              <a:rPr lang="en-US" sz="1800" b="1" dirty="0">
                <a:solidFill>
                  <a:srgbClr val="003399"/>
                </a:solidFill>
              </a:rPr>
              <a:t>Intermediaries would play a key role in digital euro distribution</a:t>
            </a:r>
            <a:endParaRPr lang="en-GB" dirty="0"/>
          </a:p>
        </p:txBody>
      </p:sp>
      <p:sp>
        <p:nvSpPr>
          <p:cNvPr id="3" name="Slide Number Placeholder 2">
            <a:extLst>
              <a:ext uri="{FF2B5EF4-FFF2-40B4-BE49-F238E27FC236}">
                <a16:creationId xmlns:a16="http://schemas.microsoft.com/office/drawing/2014/main" id="{473CC4DC-04B3-57A6-7AAA-620C6126D822}"/>
              </a:ext>
            </a:extLst>
          </p:cNvPr>
          <p:cNvSpPr>
            <a:spLocks noGrp="1"/>
          </p:cNvSpPr>
          <p:nvPr>
            <p:ph type="sldNum" sz="quarter" idx="10"/>
          </p:nvPr>
        </p:nvSpPr>
        <p:spPr/>
        <p:txBody>
          <a:bodyPr/>
          <a:lstStyle/>
          <a:p>
            <a:pPr>
              <a:defRPr/>
            </a:pPr>
            <a:fld id="{44320B71-EC71-4A7E-8C8A-9C555B387A1C}" type="slidenum">
              <a:rPr lang="en-GB" smtClean="0"/>
              <a:pPr>
                <a:defRPr/>
              </a:pPr>
              <a:t>5</a:t>
            </a:fld>
            <a:endParaRPr lang="en-GB" dirty="0"/>
          </a:p>
        </p:txBody>
      </p:sp>
      <p:sp>
        <p:nvSpPr>
          <p:cNvPr id="4" name="Rettangolo con angoli arrotondati 29">
            <a:extLst>
              <a:ext uri="{FF2B5EF4-FFF2-40B4-BE49-F238E27FC236}">
                <a16:creationId xmlns:a16="http://schemas.microsoft.com/office/drawing/2014/main" id="{45004F38-D361-57B3-A1EF-30A31577EA94}"/>
              </a:ext>
            </a:extLst>
          </p:cNvPr>
          <p:cNvSpPr/>
          <p:nvPr/>
        </p:nvSpPr>
        <p:spPr>
          <a:xfrm>
            <a:off x="476702" y="1471720"/>
            <a:ext cx="3432358" cy="633413"/>
          </a:xfrm>
          <a:prstGeom prst="roundRect">
            <a:avLst>
              <a:gd name="adj" fmla="val 8652"/>
            </a:avLst>
          </a:prstGeom>
          <a:solidFill>
            <a:schemeClr val="bg1"/>
          </a:solidFill>
          <a:ln>
            <a:solidFill>
              <a:schemeClr val="accent2"/>
            </a:solid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kumimoji="0" lang="en-US" sz="1200" b="1" i="0" u="none" strike="noStrike" kern="1200" cap="none" spc="0" normalizeH="0" baseline="0" noProof="0" dirty="0">
                <a:ln>
                  <a:noFill/>
                </a:ln>
                <a:solidFill>
                  <a:srgbClr val="003399"/>
                </a:solidFill>
                <a:effectLst/>
                <a:uLnTx/>
                <a:uFillTx/>
                <a:latin typeface="Arial"/>
                <a:ea typeface="+mn-ea"/>
                <a:cs typeface="Arial"/>
              </a:rPr>
              <a:t>Distribution via supervised payment</a:t>
            </a:r>
          </a:p>
          <a:p>
            <a:pPr algn="ctr">
              <a:defRPr/>
            </a:pPr>
            <a:r>
              <a:rPr lang="en-US" sz="1200" b="1" dirty="0">
                <a:solidFill>
                  <a:srgbClr val="003399"/>
                </a:solidFill>
                <a:latin typeface="Arial"/>
                <a:cs typeface="Arial"/>
              </a:rPr>
              <a:t>s</a:t>
            </a:r>
            <a:r>
              <a:rPr kumimoji="0" lang="en-US" sz="1200" b="1" i="0" u="none" strike="noStrike" kern="1200" cap="none" spc="0" normalizeH="0" baseline="0" noProof="0" dirty="0" err="1">
                <a:ln>
                  <a:noFill/>
                </a:ln>
                <a:solidFill>
                  <a:srgbClr val="003399"/>
                </a:solidFill>
                <a:effectLst/>
                <a:uLnTx/>
                <a:uFillTx/>
                <a:latin typeface="Arial"/>
                <a:ea typeface="+mn-ea"/>
                <a:cs typeface="Arial"/>
              </a:rPr>
              <a:t>ervice</a:t>
            </a:r>
            <a:r>
              <a:rPr kumimoji="0" lang="en-US" sz="1200" b="1" i="0" u="none" strike="noStrike" kern="1200" cap="none" spc="0" normalizeH="0" baseline="0" noProof="0" dirty="0">
                <a:ln>
                  <a:noFill/>
                </a:ln>
                <a:solidFill>
                  <a:srgbClr val="003399"/>
                </a:solidFill>
                <a:effectLst/>
                <a:uLnTx/>
                <a:uFillTx/>
                <a:latin typeface="Arial"/>
                <a:ea typeface="+mn-ea"/>
                <a:cs typeface="Arial"/>
              </a:rPr>
              <a:t> providers (PSP)</a:t>
            </a:r>
          </a:p>
        </p:txBody>
      </p:sp>
      <p:sp>
        <p:nvSpPr>
          <p:cNvPr id="6" name="Rettangolo con angoli arrotondati 29">
            <a:extLst>
              <a:ext uri="{FF2B5EF4-FFF2-40B4-BE49-F238E27FC236}">
                <a16:creationId xmlns:a16="http://schemas.microsoft.com/office/drawing/2014/main" id="{8D72AB94-7D56-9F42-DA96-6AE077E1B347}"/>
              </a:ext>
            </a:extLst>
          </p:cNvPr>
          <p:cNvSpPr/>
          <p:nvPr/>
        </p:nvSpPr>
        <p:spPr>
          <a:xfrm>
            <a:off x="5234942" y="1470862"/>
            <a:ext cx="3440747" cy="633413"/>
          </a:xfrm>
          <a:prstGeom prst="roundRect">
            <a:avLst>
              <a:gd name="adj" fmla="val 8652"/>
            </a:avLst>
          </a:prstGeom>
          <a:solidFill>
            <a:schemeClr val="bg1"/>
          </a:solidFill>
          <a:ln>
            <a:solidFill>
              <a:schemeClr val="accent4"/>
            </a:solid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kumimoji="0" lang="en-US" sz="1200" b="1" i="0" u="none" strike="noStrike" kern="1200" cap="none" spc="0" normalizeH="0" baseline="0" noProof="0" dirty="0">
                <a:ln>
                  <a:noFill/>
                </a:ln>
                <a:solidFill>
                  <a:srgbClr val="003399"/>
                </a:solidFill>
                <a:effectLst/>
                <a:uLnTx/>
                <a:uFillTx/>
                <a:latin typeface="Arial"/>
                <a:ea typeface="+mn-ea"/>
                <a:cs typeface="Arial"/>
              </a:rPr>
              <a:t>Healthy equilibrium between central bank money and commercial money</a:t>
            </a:r>
          </a:p>
        </p:txBody>
      </p:sp>
      <p:sp>
        <p:nvSpPr>
          <p:cNvPr id="8" name="TextBox 7">
            <a:extLst>
              <a:ext uri="{FF2B5EF4-FFF2-40B4-BE49-F238E27FC236}">
                <a16:creationId xmlns:a16="http://schemas.microsoft.com/office/drawing/2014/main" id="{7195C166-D38E-8F20-053C-86F4B9041CBD}"/>
              </a:ext>
            </a:extLst>
          </p:cNvPr>
          <p:cNvSpPr txBox="1"/>
          <p:nvPr/>
        </p:nvSpPr>
        <p:spPr>
          <a:xfrm>
            <a:off x="1173480" y="2490433"/>
            <a:ext cx="2735580" cy="1785104"/>
          </a:xfrm>
          <a:prstGeom prst="rect">
            <a:avLst/>
          </a:prstGeom>
          <a:noFill/>
        </p:spPr>
        <p:txBody>
          <a:bodyPr wrap="square" rtlCol="0">
            <a:spAutoFit/>
          </a:bodyPr>
          <a:lstStyle/>
          <a:p>
            <a:pPr>
              <a:buClr>
                <a:srgbClr val="FF33CC"/>
              </a:buClr>
            </a:pPr>
            <a:r>
              <a:rPr lang="en-GB" sz="1100" b="1" dirty="0"/>
              <a:t>Digital euro distribution </a:t>
            </a:r>
            <a:r>
              <a:rPr lang="en-GB" sz="1100" dirty="0"/>
              <a:t>would be carried out </a:t>
            </a:r>
            <a:r>
              <a:rPr lang="en-GB" sz="1100" b="1" dirty="0"/>
              <a:t>exclusively by PSPs</a:t>
            </a:r>
          </a:p>
          <a:p>
            <a:pPr>
              <a:buClr>
                <a:srgbClr val="FF33CC"/>
              </a:buClr>
            </a:pPr>
            <a:endParaRPr lang="en-GB" sz="1100" b="1" dirty="0"/>
          </a:p>
          <a:p>
            <a:pPr>
              <a:buClr>
                <a:srgbClr val="FF33CC"/>
              </a:buClr>
            </a:pPr>
            <a:endParaRPr lang="en-GB" sz="1100" dirty="0"/>
          </a:p>
          <a:p>
            <a:pPr>
              <a:buClr>
                <a:srgbClr val="FF33CC"/>
              </a:buClr>
            </a:pPr>
            <a:r>
              <a:rPr lang="en-GB" sz="1100" dirty="0"/>
              <a:t>PSPs would exclusively maintain </a:t>
            </a:r>
            <a:r>
              <a:rPr lang="en-GB" sz="1100" b="1" dirty="0"/>
              <a:t>customer relations </a:t>
            </a:r>
          </a:p>
          <a:p>
            <a:pPr>
              <a:buClr>
                <a:srgbClr val="FF33CC"/>
              </a:buClr>
            </a:pPr>
            <a:endParaRPr lang="en-GB" sz="1100" b="1" dirty="0"/>
          </a:p>
          <a:p>
            <a:pPr>
              <a:buClr>
                <a:srgbClr val="FF33CC"/>
              </a:buClr>
            </a:pPr>
            <a:endParaRPr lang="en-GB" sz="1100" dirty="0"/>
          </a:p>
          <a:p>
            <a:pPr>
              <a:buClr>
                <a:srgbClr val="FF33CC"/>
              </a:buClr>
            </a:pPr>
            <a:r>
              <a:rPr lang="en-GB" sz="1100" dirty="0"/>
              <a:t>PSPs would benefit from </a:t>
            </a:r>
            <a:r>
              <a:rPr lang="en-GB" sz="1100" b="1" dirty="0"/>
              <a:t>digital euro open standards</a:t>
            </a:r>
          </a:p>
        </p:txBody>
      </p:sp>
      <p:sp>
        <p:nvSpPr>
          <p:cNvPr id="22" name="TextBox 21">
            <a:extLst>
              <a:ext uri="{FF2B5EF4-FFF2-40B4-BE49-F238E27FC236}">
                <a16:creationId xmlns:a16="http://schemas.microsoft.com/office/drawing/2014/main" id="{0D2A756D-5F61-6407-1310-DF81835531BE}"/>
              </a:ext>
            </a:extLst>
          </p:cNvPr>
          <p:cNvSpPr txBox="1"/>
          <p:nvPr/>
        </p:nvSpPr>
        <p:spPr>
          <a:xfrm>
            <a:off x="6092080" y="2490433"/>
            <a:ext cx="2547572" cy="1615827"/>
          </a:xfrm>
          <a:prstGeom prst="rect">
            <a:avLst/>
          </a:prstGeom>
          <a:noFill/>
        </p:spPr>
        <p:txBody>
          <a:bodyPr wrap="square" rtlCol="0">
            <a:spAutoFit/>
          </a:bodyPr>
          <a:lstStyle/>
          <a:p>
            <a:pPr>
              <a:buClr>
                <a:srgbClr val="FF33CC"/>
              </a:buClr>
            </a:pPr>
            <a:r>
              <a:rPr lang="en-GB" sz="1100" b="1" dirty="0"/>
              <a:t>Holding limits </a:t>
            </a:r>
            <a:r>
              <a:rPr lang="en-GB" sz="1100" dirty="0"/>
              <a:t>for end users (none for corporates)</a:t>
            </a:r>
          </a:p>
          <a:p>
            <a:pPr>
              <a:buClr>
                <a:srgbClr val="FF33CC"/>
              </a:buClr>
            </a:pPr>
            <a:endParaRPr lang="en-GB" sz="1100" dirty="0"/>
          </a:p>
          <a:p>
            <a:pPr>
              <a:buClr>
                <a:srgbClr val="FF33CC"/>
              </a:buClr>
            </a:pPr>
            <a:endParaRPr lang="en-GB" sz="1100" dirty="0"/>
          </a:p>
          <a:p>
            <a:pPr>
              <a:buClr>
                <a:srgbClr val="FF33CC"/>
              </a:buClr>
            </a:pPr>
            <a:r>
              <a:rPr lang="en-GB" sz="1100" dirty="0"/>
              <a:t>(Reverse) </a:t>
            </a:r>
            <a:r>
              <a:rPr lang="en-GB" sz="1100" b="1" dirty="0"/>
              <a:t>waterfall functionality</a:t>
            </a:r>
          </a:p>
          <a:p>
            <a:pPr>
              <a:buClr>
                <a:srgbClr val="FF33CC"/>
              </a:buClr>
            </a:pPr>
            <a:endParaRPr lang="en-GB" sz="1100" dirty="0"/>
          </a:p>
          <a:p>
            <a:pPr>
              <a:buClr>
                <a:srgbClr val="FF33CC"/>
              </a:buClr>
            </a:pPr>
            <a:br>
              <a:rPr lang="en-GB" sz="1100" b="1" dirty="0"/>
            </a:br>
            <a:r>
              <a:rPr lang="en-GB" sz="1100" b="1" dirty="0"/>
              <a:t>No remuneration </a:t>
            </a:r>
            <a:r>
              <a:rPr lang="en-GB" sz="1100" dirty="0"/>
              <a:t>for digital euro users</a:t>
            </a:r>
          </a:p>
        </p:txBody>
      </p:sp>
      <p:grpSp>
        <p:nvGrpSpPr>
          <p:cNvPr id="13" name="Group 12">
            <a:extLst>
              <a:ext uri="{FF2B5EF4-FFF2-40B4-BE49-F238E27FC236}">
                <a16:creationId xmlns:a16="http://schemas.microsoft.com/office/drawing/2014/main" id="{25C7D525-8A9A-9EB9-8FD3-E4D9E2E6000C}"/>
              </a:ext>
            </a:extLst>
          </p:cNvPr>
          <p:cNvGrpSpPr/>
          <p:nvPr/>
        </p:nvGrpSpPr>
        <p:grpSpPr>
          <a:xfrm>
            <a:off x="5532879" y="2506120"/>
            <a:ext cx="432000" cy="432000"/>
            <a:chOff x="5532879" y="3739175"/>
            <a:chExt cx="432000" cy="432000"/>
          </a:xfrm>
        </p:grpSpPr>
        <p:sp>
          <p:nvSpPr>
            <p:cNvPr id="18" name="Oval 17">
              <a:extLst>
                <a:ext uri="{FF2B5EF4-FFF2-40B4-BE49-F238E27FC236}">
                  <a16:creationId xmlns:a16="http://schemas.microsoft.com/office/drawing/2014/main" id="{A4509A77-7491-9370-0922-2BB5D8FFC221}"/>
                </a:ext>
              </a:extLst>
            </p:cNvPr>
            <p:cNvSpPr/>
            <p:nvPr/>
          </p:nvSpPr>
          <p:spPr>
            <a:xfrm>
              <a:off x="5532879" y="3739175"/>
              <a:ext cx="432000" cy="432000"/>
            </a:xfrm>
            <a:prstGeom prst="ellipse">
              <a:avLst/>
            </a:pr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pic>
          <p:nvPicPr>
            <p:cNvPr id="27" name="Graphic 26" descr="No sign with solid fill">
              <a:extLst>
                <a:ext uri="{FF2B5EF4-FFF2-40B4-BE49-F238E27FC236}">
                  <a16:creationId xmlns:a16="http://schemas.microsoft.com/office/drawing/2014/main" id="{A2781E1F-E941-1D80-EF43-32F69A12B0A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8465" y="3804762"/>
              <a:ext cx="300826" cy="300826"/>
            </a:xfrm>
            <a:prstGeom prst="rect">
              <a:avLst/>
            </a:prstGeom>
          </p:spPr>
        </p:pic>
      </p:grpSp>
      <p:grpSp>
        <p:nvGrpSpPr>
          <p:cNvPr id="11" name="Group 10">
            <a:extLst>
              <a:ext uri="{FF2B5EF4-FFF2-40B4-BE49-F238E27FC236}">
                <a16:creationId xmlns:a16="http://schemas.microsoft.com/office/drawing/2014/main" id="{3BA3819F-F6A9-F92E-3FB5-79E9A771B9A4}"/>
              </a:ext>
            </a:extLst>
          </p:cNvPr>
          <p:cNvGrpSpPr/>
          <p:nvPr/>
        </p:nvGrpSpPr>
        <p:grpSpPr>
          <a:xfrm>
            <a:off x="5532877" y="3082285"/>
            <a:ext cx="432000" cy="432000"/>
            <a:chOff x="5532879" y="2449511"/>
            <a:chExt cx="432000" cy="432000"/>
          </a:xfrm>
        </p:grpSpPr>
        <p:sp>
          <p:nvSpPr>
            <p:cNvPr id="16" name="Oval 15">
              <a:extLst>
                <a:ext uri="{FF2B5EF4-FFF2-40B4-BE49-F238E27FC236}">
                  <a16:creationId xmlns:a16="http://schemas.microsoft.com/office/drawing/2014/main" id="{999C48F0-3E13-573D-543E-EA625980C230}"/>
                </a:ext>
              </a:extLst>
            </p:cNvPr>
            <p:cNvSpPr>
              <a:spLocks noChangeAspect="1"/>
            </p:cNvSpPr>
            <p:nvPr/>
          </p:nvSpPr>
          <p:spPr>
            <a:xfrm>
              <a:off x="5532879" y="2449511"/>
              <a:ext cx="432000" cy="432000"/>
            </a:xfrm>
            <a:prstGeom prst="ellipse">
              <a:avLst/>
            </a:pr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36" name="Freeform 11">
              <a:extLst>
                <a:ext uri="{FF2B5EF4-FFF2-40B4-BE49-F238E27FC236}">
                  <a16:creationId xmlns:a16="http://schemas.microsoft.com/office/drawing/2014/main" id="{3C681D2B-2CFF-1E72-749A-0AC32794BF27}"/>
                </a:ext>
              </a:extLst>
            </p:cNvPr>
            <p:cNvSpPr>
              <a:spLocks noEditPoints="1"/>
            </p:cNvSpPr>
            <p:nvPr/>
          </p:nvSpPr>
          <p:spPr bwMode="auto">
            <a:xfrm>
              <a:off x="5626252" y="2540938"/>
              <a:ext cx="245253" cy="249145"/>
            </a:xfrm>
            <a:custGeom>
              <a:avLst/>
              <a:gdLst>
                <a:gd name="T0" fmla="*/ 1053 w 2002"/>
                <a:gd name="T1" fmla="*/ 906 h 2028"/>
                <a:gd name="T2" fmla="*/ 1086 w 2002"/>
                <a:gd name="T3" fmla="*/ 947 h 2028"/>
                <a:gd name="T4" fmla="*/ 1005 w 2002"/>
                <a:gd name="T5" fmla="*/ 1219 h 2028"/>
                <a:gd name="T6" fmla="*/ 600 w 2002"/>
                <a:gd name="T7" fmla="*/ 1210 h 2028"/>
                <a:gd name="T8" fmla="*/ 329 w 2002"/>
                <a:gd name="T9" fmla="*/ 321 h 2028"/>
                <a:gd name="T10" fmla="*/ 735 w 2002"/>
                <a:gd name="T11" fmla="*/ 330 h 2028"/>
                <a:gd name="T12" fmla="*/ 898 w 2002"/>
                <a:gd name="T13" fmla="*/ 619 h 2028"/>
                <a:gd name="T14" fmla="*/ 801 w 2002"/>
                <a:gd name="T15" fmla="*/ 670 h 2028"/>
                <a:gd name="T16" fmla="*/ 504 w 2002"/>
                <a:gd name="T17" fmla="*/ 350 h 2028"/>
                <a:gd name="T18" fmla="*/ 386 w 2002"/>
                <a:gd name="T19" fmla="*/ 419 h 2028"/>
                <a:gd name="T20" fmla="*/ 697 w 2002"/>
                <a:gd name="T21" fmla="*/ 1154 h 2028"/>
                <a:gd name="T22" fmla="*/ 949 w 2002"/>
                <a:gd name="T23" fmla="*/ 1122 h 2028"/>
                <a:gd name="T24" fmla="*/ 915 w 2002"/>
                <a:gd name="T25" fmla="*/ 1078 h 2028"/>
                <a:gd name="T26" fmla="*/ 997 w 2002"/>
                <a:gd name="T27" fmla="*/ 809 h 2028"/>
                <a:gd name="T28" fmla="*/ 1402 w 2002"/>
                <a:gd name="T29" fmla="*/ 817 h 2028"/>
                <a:gd name="T30" fmla="*/ 1673 w 2002"/>
                <a:gd name="T31" fmla="*/ 1707 h 2028"/>
                <a:gd name="T32" fmla="*/ 1267 w 2002"/>
                <a:gd name="T33" fmla="*/ 1698 h 2028"/>
                <a:gd name="T34" fmla="*/ 1110 w 2002"/>
                <a:gd name="T35" fmla="*/ 1420 h 2028"/>
                <a:gd name="T36" fmla="*/ 1207 w 2002"/>
                <a:gd name="T37" fmla="*/ 1368 h 2028"/>
                <a:gd name="T38" fmla="*/ 1498 w 2002"/>
                <a:gd name="T39" fmla="*/ 1678 h 2028"/>
                <a:gd name="T40" fmla="*/ 1616 w 2002"/>
                <a:gd name="T41" fmla="*/ 1609 h 2028"/>
                <a:gd name="T42" fmla="*/ 1652 w 2002"/>
                <a:gd name="T43" fmla="*/ 1476 h 2028"/>
                <a:gd name="T44" fmla="*/ 1171 w 2002"/>
                <a:gd name="T45" fmla="*/ 838 h 2028"/>
                <a:gd name="T46" fmla="*/ 769 w 2002"/>
                <a:gd name="T47" fmla="*/ 1162 h 2028"/>
                <a:gd name="T48" fmla="*/ 862 w 2002"/>
                <a:gd name="T49" fmla="*/ 1105 h 2028"/>
                <a:gd name="T50" fmla="*/ 1094 w 2002"/>
                <a:gd name="T51" fmla="*/ 688 h 2028"/>
                <a:gd name="T52" fmla="*/ 1802 w 2002"/>
                <a:gd name="T53" fmla="*/ 1401 h 2028"/>
                <a:gd name="T54" fmla="*/ 1576 w 2002"/>
                <a:gd name="T55" fmla="*/ 1828 h 2028"/>
                <a:gd name="T56" fmla="*/ 1061 w 2002"/>
                <a:gd name="T57" fmla="*/ 1451 h 2028"/>
                <a:gd name="T58" fmla="*/ 965 w 2002"/>
                <a:gd name="T59" fmla="*/ 1503 h 2028"/>
                <a:gd name="T60" fmla="*/ 1127 w 2002"/>
                <a:gd name="T61" fmla="*/ 1790 h 2028"/>
                <a:gd name="T62" fmla="*/ 1632 w 2002"/>
                <a:gd name="T63" fmla="*/ 1926 h 2028"/>
                <a:gd name="T64" fmla="*/ 1900 w 2002"/>
                <a:gd name="T65" fmla="*/ 1344 h 2028"/>
                <a:gd name="T66" fmla="*/ 1542 w 2002"/>
                <a:gd name="T67" fmla="*/ 725 h 2028"/>
                <a:gd name="T68" fmla="*/ 1037 w 2002"/>
                <a:gd name="T69" fmla="*/ 590 h 2028"/>
                <a:gd name="T70" fmla="*/ 764 w 2002"/>
                <a:gd name="T71" fmla="*/ 1161 h 2028"/>
                <a:gd name="T72" fmla="*/ 769 w 2002"/>
                <a:gd name="T73" fmla="*/ 1162 h 2028"/>
                <a:gd name="T74" fmla="*/ 460 w 2002"/>
                <a:gd name="T75" fmla="*/ 1303 h 2028"/>
                <a:gd name="T76" fmla="*/ 965 w 2002"/>
                <a:gd name="T77" fmla="*/ 1438 h 2028"/>
                <a:gd name="T78" fmla="*/ 1236 w 2002"/>
                <a:gd name="T79" fmla="*/ 864 h 2028"/>
                <a:gd name="T80" fmla="*/ 1140 w 2002"/>
                <a:gd name="T81" fmla="*/ 916 h 2028"/>
                <a:gd name="T82" fmla="*/ 1041 w 2002"/>
                <a:gd name="T83" fmla="*/ 1264 h 2028"/>
                <a:gd name="T84" fmla="*/ 557 w 2002"/>
                <a:gd name="T85" fmla="*/ 1246 h 2028"/>
                <a:gd name="T86" fmla="*/ 294 w 2002"/>
                <a:gd name="T87" fmla="*/ 276 h 2028"/>
                <a:gd name="T88" fmla="*/ 777 w 2002"/>
                <a:gd name="T89" fmla="*/ 294 h 2028"/>
                <a:gd name="T90" fmla="*/ 952 w 2002"/>
                <a:gd name="T91" fmla="*/ 588 h 2028"/>
                <a:gd name="T92" fmla="*/ 1045 w 2002"/>
                <a:gd name="T93" fmla="*/ 531 h 2028"/>
                <a:gd name="T94" fmla="*/ 370 w 2002"/>
                <a:gd name="T95" fmla="*/ 102 h 2028"/>
                <a:gd name="T96" fmla="*/ 237 w 2002"/>
                <a:gd name="T97" fmla="*/ 179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2" h="2028">
                  <a:moveTo>
                    <a:pt x="1171" y="838"/>
                  </a:moveTo>
                  <a:cubicBezTo>
                    <a:pt x="1053" y="906"/>
                    <a:pt x="1053" y="906"/>
                    <a:pt x="1053" y="906"/>
                  </a:cubicBezTo>
                  <a:cubicBezTo>
                    <a:pt x="1022" y="924"/>
                    <a:pt x="1003" y="958"/>
                    <a:pt x="1005" y="994"/>
                  </a:cubicBezTo>
                  <a:cubicBezTo>
                    <a:pt x="1086" y="947"/>
                    <a:pt x="1086" y="947"/>
                    <a:pt x="1086" y="947"/>
                  </a:cubicBezTo>
                  <a:cubicBezTo>
                    <a:pt x="1089" y="945"/>
                    <a:pt x="1090" y="948"/>
                    <a:pt x="1091" y="949"/>
                  </a:cubicBezTo>
                  <a:cubicBezTo>
                    <a:pt x="1136" y="1047"/>
                    <a:pt x="1099" y="1165"/>
                    <a:pt x="1005" y="1219"/>
                  </a:cubicBezTo>
                  <a:cubicBezTo>
                    <a:pt x="887" y="1287"/>
                    <a:pt x="887" y="1287"/>
                    <a:pt x="887" y="1287"/>
                  </a:cubicBezTo>
                  <a:cubicBezTo>
                    <a:pt x="787" y="1345"/>
                    <a:pt x="658" y="1311"/>
                    <a:pt x="600" y="1210"/>
                  </a:cubicBezTo>
                  <a:cubicBezTo>
                    <a:pt x="252" y="608"/>
                    <a:pt x="252" y="608"/>
                    <a:pt x="252" y="608"/>
                  </a:cubicBezTo>
                  <a:cubicBezTo>
                    <a:pt x="194" y="508"/>
                    <a:pt x="229" y="379"/>
                    <a:pt x="329" y="321"/>
                  </a:cubicBezTo>
                  <a:cubicBezTo>
                    <a:pt x="447" y="253"/>
                    <a:pt x="447" y="253"/>
                    <a:pt x="447" y="253"/>
                  </a:cubicBezTo>
                  <a:cubicBezTo>
                    <a:pt x="548" y="195"/>
                    <a:pt x="676" y="229"/>
                    <a:pt x="735" y="330"/>
                  </a:cubicBezTo>
                  <a:cubicBezTo>
                    <a:pt x="899" y="615"/>
                    <a:pt x="899" y="615"/>
                    <a:pt x="899" y="615"/>
                  </a:cubicBezTo>
                  <a:cubicBezTo>
                    <a:pt x="900" y="617"/>
                    <a:pt x="901" y="618"/>
                    <a:pt x="898" y="619"/>
                  </a:cubicBezTo>
                  <a:cubicBezTo>
                    <a:pt x="807" y="672"/>
                    <a:pt x="807" y="672"/>
                    <a:pt x="807" y="672"/>
                  </a:cubicBezTo>
                  <a:cubicBezTo>
                    <a:pt x="803" y="674"/>
                    <a:pt x="802" y="673"/>
                    <a:pt x="801" y="670"/>
                  </a:cubicBezTo>
                  <a:cubicBezTo>
                    <a:pt x="637" y="386"/>
                    <a:pt x="637" y="386"/>
                    <a:pt x="637" y="386"/>
                  </a:cubicBezTo>
                  <a:cubicBezTo>
                    <a:pt x="610" y="339"/>
                    <a:pt x="550" y="323"/>
                    <a:pt x="504" y="350"/>
                  </a:cubicBezTo>
                  <a:cubicBezTo>
                    <a:pt x="504" y="350"/>
                    <a:pt x="504" y="350"/>
                    <a:pt x="504" y="350"/>
                  </a:cubicBezTo>
                  <a:cubicBezTo>
                    <a:pt x="386" y="419"/>
                    <a:pt x="386" y="419"/>
                    <a:pt x="386" y="419"/>
                  </a:cubicBezTo>
                  <a:cubicBezTo>
                    <a:pt x="339" y="445"/>
                    <a:pt x="323" y="505"/>
                    <a:pt x="350" y="552"/>
                  </a:cubicBezTo>
                  <a:cubicBezTo>
                    <a:pt x="697" y="1154"/>
                    <a:pt x="697" y="1154"/>
                    <a:pt x="697" y="1154"/>
                  </a:cubicBezTo>
                  <a:cubicBezTo>
                    <a:pt x="724" y="1201"/>
                    <a:pt x="784" y="1217"/>
                    <a:pt x="831" y="1190"/>
                  </a:cubicBezTo>
                  <a:cubicBezTo>
                    <a:pt x="949" y="1122"/>
                    <a:pt x="949" y="1122"/>
                    <a:pt x="949" y="1122"/>
                  </a:cubicBezTo>
                  <a:cubicBezTo>
                    <a:pt x="981" y="1103"/>
                    <a:pt x="1000" y="1068"/>
                    <a:pt x="997" y="1031"/>
                  </a:cubicBezTo>
                  <a:cubicBezTo>
                    <a:pt x="915" y="1078"/>
                    <a:pt x="915" y="1078"/>
                    <a:pt x="915" y="1078"/>
                  </a:cubicBezTo>
                  <a:cubicBezTo>
                    <a:pt x="911" y="1080"/>
                    <a:pt x="911" y="1078"/>
                    <a:pt x="910" y="1077"/>
                  </a:cubicBezTo>
                  <a:cubicBezTo>
                    <a:pt x="866" y="978"/>
                    <a:pt x="903" y="863"/>
                    <a:pt x="997" y="809"/>
                  </a:cubicBezTo>
                  <a:cubicBezTo>
                    <a:pt x="1115" y="740"/>
                    <a:pt x="1115" y="740"/>
                    <a:pt x="1115" y="740"/>
                  </a:cubicBezTo>
                  <a:cubicBezTo>
                    <a:pt x="1215" y="683"/>
                    <a:pt x="1344" y="717"/>
                    <a:pt x="1402" y="817"/>
                  </a:cubicBezTo>
                  <a:cubicBezTo>
                    <a:pt x="1750" y="1420"/>
                    <a:pt x="1750" y="1420"/>
                    <a:pt x="1750" y="1420"/>
                  </a:cubicBezTo>
                  <a:cubicBezTo>
                    <a:pt x="1808" y="1520"/>
                    <a:pt x="1773" y="1649"/>
                    <a:pt x="1673" y="1707"/>
                  </a:cubicBezTo>
                  <a:cubicBezTo>
                    <a:pt x="1555" y="1775"/>
                    <a:pt x="1555" y="1775"/>
                    <a:pt x="1555" y="1775"/>
                  </a:cubicBezTo>
                  <a:cubicBezTo>
                    <a:pt x="1454" y="1833"/>
                    <a:pt x="1326" y="1799"/>
                    <a:pt x="1267" y="1698"/>
                  </a:cubicBezTo>
                  <a:cubicBezTo>
                    <a:pt x="1109" y="1424"/>
                    <a:pt x="1109" y="1424"/>
                    <a:pt x="1109" y="1424"/>
                  </a:cubicBezTo>
                  <a:cubicBezTo>
                    <a:pt x="1108" y="1421"/>
                    <a:pt x="1107" y="1421"/>
                    <a:pt x="1110" y="1420"/>
                  </a:cubicBezTo>
                  <a:cubicBezTo>
                    <a:pt x="1201" y="1367"/>
                    <a:pt x="1201" y="1367"/>
                    <a:pt x="1201" y="1367"/>
                  </a:cubicBezTo>
                  <a:cubicBezTo>
                    <a:pt x="1205" y="1365"/>
                    <a:pt x="1206" y="1366"/>
                    <a:pt x="1207" y="1368"/>
                  </a:cubicBezTo>
                  <a:cubicBezTo>
                    <a:pt x="1365" y="1642"/>
                    <a:pt x="1365" y="1642"/>
                    <a:pt x="1365" y="1642"/>
                  </a:cubicBezTo>
                  <a:cubicBezTo>
                    <a:pt x="1392" y="1689"/>
                    <a:pt x="1452" y="1705"/>
                    <a:pt x="1498" y="1678"/>
                  </a:cubicBezTo>
                  <a:cubicBezTo>
                    <a:pt x="1498" y="1678"/>
                    <a:pt x="1498" y="1678"/>
                    <a:pt x="1498" y="1678"/>
                  </a:cubicBezTo>
                  <a:cubicBezTo>
                    <a:pt x="1616" y="1609"/>
                    <a:pt x="1616" y="1609"/>
                    <a:pt x="1616" y="1609"/>
                  </a:cubicBezTo>
                  <a:cubicBezTo>
                    <a:pt x="1663" y="1583"/>
                    <a:pt x="1679" y="1523"/>
                    <a:pt x="1652" y="1476"/>
                  </a:cubicBezTo>
                  <a:cubicBezTo>
                    <a:pt x="1652" y="1476"/>
                    <a:pt x="1652" y="1476"/>
                    <a:pt x="1652" y="1476"/>
                  </a:cubicBezTo>
                  <a:cubicBezTo>
                    <a:pt x="1305" y="874"/>
                    <a:pt x="1305" y="874"/>
                    <a:pt x="1305" y="874"/>
                  </a:cubicBezTo>
                  <a:cubicBezTo>
                    <a:pt x="1278" y="827"/>
                    <a:pt x="1218" y="811"/>
                    <a:pt x="1171" y="838"/>
                  </a:cubicBezTo>
                  <a:cubicBezTo>
                    <a:pt x="1171" y="838"/>
                    <a:pt x="1171" y="838"/>
                    <a:pt x="1171" y="838"/>
                  </a:cubicBezTo>
                  <a:close/>
                  <a:moveTo>
                    <a:pt x="769" y="1162"/>
                  </a:moveTo>
                  <a:cubicBezTo>
                    <a:pt x="860" y="1110"/>
                    <a:pt x="860" y="1110"/>
                    <a:pt x="860" y="1110"/>
                  </a:cubicBezTo>
                  <a:cubicBezTo>
                    <a:pt x="864" y="1108"/>
                    <a:pt x="862" y="1106"/>
                    <a:pt x="862" y="1105"/>
                  </a:cubicBezTo>
                  <a:cubicBezTo>
                    <a:pt x="799" y="983"/>
                    <a:pt x="843" y="833"/>
                    <a:pt x="961" y="764"/>
                  </a:cubicBezTo>
                  <a:cubicBezTo>
                    <a:pt x="1094" y="688"/>
                    <a:pt x="1094" y="688"/>
                    <a:pt x="1094" y="688"/>
                  </a:cubicBezTo>
                  <a:cubicBezTo>
                    <a:pt x="1217" y="617"/>
                    <a:pt x="1374" y="659"/>
                    <a:pt x="1445" y="782"/>
                  </a:cubicBezTo>
                  <a:cubicBezTo>
                    <a:pt x="1802" y="1401"/>
                    <a:pt x="1802" y="1401"/>
                    <a:pt x="1802" y="1401"/>
                  </a:cubicBezTo>
                  <a:cubicBezTo>
                    <a:pt x="1873" y="1524"/>
                    <a:pt x="1831" y="1681"/>
                    <a:pt x="1708" y="1752"/>
                  </a:cubicBezTo>
                  <a:cubicBezTo>
                    <a:pt x="1576" y="1828"/>
                    <a:pt x="1576" y="1828"/>
                    <a:pt x="1576" y="1828"/>
                  </a:cubicBezTo>
                  <a:cubicBezTo>
                    <a:pt x="1453" y="1899"/>
                    <a:pt x="1296" y="1857"/>
                    <a:pt x="1225" y="1734"/>
                  </a:cubicBezTo>
                  <a:cubicBezTo>
                    <a:pt x="1061" y="1451"/>
                    <a:pt x="1061" y="1451"/>
                    <a:pt x="1061" y="1451"/>
                  </a:cubicBezTo>
                  <a:cubicBezTo>
                    <a:pt x="1060" y="1449"/>
                    <a:pt x="1060" y="1448"/>
                    <a:pt x="1058" y="1450"/>
                  </a:cubicBezTo>
                  <a:cubicBezTo>
                    <a:pt x="965" y="1503"/>
                    <a:pt x="965" y="1503"/>
                    <a:pt x="965" y="1503"/>
                  </a:cubicBezTo>
                  <a:cubicBezTo>
                    <a:pt x="963" y="1505"/>
                    <a:pt x="962" y="1505"/>
                    <a:pt x="964" y="1508"/>
                  </a:cubicBezTo>
                  <a:cubicBezTo>
                    <a:pt x="1127" y="1790"/>
                    <a:pt x="1127" y="1790"/>
                    <a:pt x="1127" y="1790"/>
                  </a:cubicBezTo>
                  <a:cubicBezTo>
                    <a:pt x="1229" y="1967"/>
                    <a:pt x="1455" y="2028"/>
                    <a:pt x="1632" y="1926"/>
                  </a:cubicBezTo>
                  <a:cubicBezTo>
                    <a:pt x="1632" y="1926"/>
                    <a:pt x="1632" y="1926"/>
                    <a:pt x="1632" y="1926"/>
                  </a:cubicBezTo>
                  <a:cubicBezTo>
                    <a:pt x="1765" y="1849"/>
                    <a:pt x="1765" y="1849"/>
                    <a:pt x="1765" y="1849"/>
                  </a:cubicBezTo>
                  <a:cubicBezTo>
                    <a:pt x="1941" y="1747"/>
                    <a:pt x="2002" y="1521"/>
                    <a:pt x="1900" y="1344"/>
                  </a:cubicBezTo>
                  <a:cubicBezTo>
                    <a:pt x="1900" y="1344"/>
                    <a:pt x="1900" y="1344"/>
                    <a:pt x="1900" y="1344"/>
                  </a:cubicBezTo>
                  <a:cubicBezTo>
                    <a:pt x="1542" y="725"/>
                    <a:pt x="1542" y="725"/>
                    <a:pt x="1542" y="725"/>
                  </a:cubicBezTo>
                  <a:cubicBezTo>
                    <a:pt x="1440" y="548"/>
                    <a:pt x="1214" y="488"/>
                    <a:pt x="1037" y="590"/>
                  </a:cubicBezTo>
                  <a:cubicBezTo>
                    <a:pt x="1037" y="590"/>
                    <a:pt x="1037" y="590"/>
                    <a:pt x="1037" y="590"/>
                  </a:cubicBezTo>
                  <a:cubicBezTo>
                    <a:pt x="905" y="666"/>
                    <a:pt x="905" y="666"/>
                    <a:pt x="905" y="666"/>
                  </a:cubicBezTo>
                  <a:cubicBezTo>
                    <a:pt x="732" y="766"/>
                    <a:pt x="670" y="985"/>
                    <a:pt x="764" y="1161"/>
                  </a:cubicBezTo>
                  <a:cubicBezTo>
                    <a:pt x="765" y="1162"/>
                    <a:pt x="767" y="1163"/>
                    <a:pt x="768" y="1163"/>
                  </a:cubicBezTo>
                  <a:cubicBezTo>
                    <a:pt x="769" y="1163"/>
                    <a:pt x="769" y="1163"/>
                    <a:pt x="769" y="1162"/>
                  </a:cubicBezTo>
                  <a:close/>
                  <a:moveTo>
                    <a:pt x="102" y="684"/>
                  </a:moveTo>
                  <a:cubicBezTo>
                    <a:pt x="460" y="1303"/>
                    <a:pt x="460" y="1303"/>
                    <a:pt x="460" y="1303"/>
                  </a:cubicBezTo>
                  <a:cubicBezTo>
                    <a:pt x="562" y="1480"/>
                    <a:pt x="788" y="1540"/>
                    <a:pt x="965" y="1438"/>
                  </a:cubicBezTo>
                  <a:cubicBezTo>
                    <a:pt x="965" y="1438"/>
                    <a:pt x="965" y="1438"/>
                    <a:pt x="965" y="1438"/>
                  </a:cubicBezTo>
                  <a:cubicBezTo>
                    <a:pt x="1097" y="1362"/>
                    <a:pt x="1097" y="1362"/>
                    <a:pt x="1097" y="1362"/>
                  </a:cubicBezTo>
                  <a:cubicBezTo>
                    <a:pt x="1271" y="1261"/>
                    <a:pt x="1333" y="1040"/>
                    <a:pt x="1236" y="864"/>
                  </a:cubicBezTo>
                  <a:cubicBezTo>
                    <a:pt x="1236" y="863"/>
                    <a:pt x="1235" y="861"/>
                    <a:pt x="1233" y="862"/>
                  </a:cubicBezTo>
                  <a:cubicBezTo>
                    <a:pt x="1140" y="916"/>
                    <a:pt x="1140" y="916"/>
                    <a:pt x="1140" y="916"/>
                  </a:cubicBezTo>
                  <a:cubicBezTo>
                    <a:pt x="1137" y="918"/>
                    <a:pt x="1138" y="920"/>
                    <a:pt x="1139" y="921"/>
                  </a:cubicBezTo>
                  <a:cubicBezTo>
                    <a:pt x="1204" y="1043"/>
                    <a:pt x="1160" y="1195"/>
                    <a:pt x="1041" y="1264"/>
                  </a:cubicBezTo>
                  <a:cubicBezTo>
                    <a:pt x="908" y="1340"/>
                    <a:pt x="908" y="1340"/>
                    <a:pt x="908" y="1340"/>
                  </a:cubicBezTo>
                  <a:cubicBezTo>
                    <a:pt x="785" y="1411"/>
                    <a:pt x="628" y="1369"/>
                    <a:pt x="557" y="1246"/>
                  </a:cubicBezTo>
                  <a:cubicBezTo>
                    <a:pt x="200" y="627"/>
                    <a:pt x="200" y="627"/>
                    <a:pt x="200" y="627"/>
                  </a:cubicBezTo>
                  <a:cubicBezTo>
                    <a:pt x="129" y="504"/>
                    <a:pt x="171" y="347"/>
                    <a:pt x="294" y="276"/>
                  </a:cubicBezTo>
                  <a:cubicBezTo>
                    <a:pt x="426" y="200"/>
                    <a:pt x="426" y="200"/>
                    <a:pt x="426" y="200"/>
                  </a:cubicBezTo>
                  <a:cubicBezTo>
                    <a:pt x="549" y="129"/>
                    <a:pt x="706" y="171"/>
                    <a:pt x="777" y="294"/>
                  </a:cubicBezTo>
                  <a:cubicBezTo>
                    <a:pt x="946" y="585"/>
                    <a:pt x="946" y="585"/>
                    <a:pt x="946" y="585"/>
                  </a:cubicBezTo>
                  <a:cubicBezTo>
                    <a:pt x="948" y="589"/>
                    <a:pt x="948" y="590"/>
                    <a:pt x="952" y="588"/>
                  </a:cubicBezTo>
                  <a:cubicBezTo>
                    <a:pt x="1044" y="535"/>
                    <a:pt x="1044" y="535"/>
                    <a:pt x="1044" y="535"/>
                  </a:cubicBezTo>
                  <a:cubicBezTo>
                    <a:pt x="1046" y="534"/>
                    <a:pt x="1045" y="533"/>
                    <a:pt x="1045" y="531"/>
                  </a:cubicBezTo>
                  <a:cubicBezTo>
                    <a:pt x="875" y="238"/>
                    <a:pt x="875" y="238"/>
                    <a:pt x="875" y="238"/>
                  </a:cubicBezTo>
                  <a:cubicBezTo>
                    <a:pt x="773" y="61"/>
                    <a:pt x="547" y="0"/>
                    <a:pt x="370" y="102"/>
                  </a:cubicBezTo>
                  <a:cubicBezTo>
                    <a:pt x="370" y="102"/>
                    <a:pt x="370" y="102"/>
                    <a:pt x="370" y="102"/>
                  </a:cubicBezTo>
                  <a:cubicBezTo>
                    <a:pt x="237" y="179"/>
                    <a:pt x="237" y="179"/>
                    <a:pt x="237" y="179"/>
                  </a:cubicBezTo>
                  <a:cubicBezTo>
                    <a:pt x="61" y="281"/>
                    <a:pt x="0" y="507"/>
                    <a:pt x="102" y="68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2" name="Group 11">
            <a:extLst>
              <a:ext uri="{FF2B5EF4-FFF2-40B4-BE49-F238E27FC236}">
                <a16:creationId xmlns:a16="http://schemas.microsoft.com/office/drawing/2014/main" id="{B21F4A4D-5EAD-BBA9-3CA3-C3C28CA818FF}"/>
              </a:ext>
            </a:extLst>
          </p:cNvPr>
          <p:cNvGrpSpPr/>
          <p:nvPr/>
        </p:nvGrpSpPr>
        <p:grpSpPr>
          <a:xfrm>
            <a:off x="5532879" y="3634669"/>
            <a:ext cx="432000" cy="432000"/>
            <a:chOff x="5532879" y="3094343"/>
            <a:chExt cx="432000" cy="432000"/>
          </a:xfrm>
        </p:grpSpPr>
        <p:sp>
          <p:nvSpPr>
            <p:cNvPr id="17" name="Oval 16">
              <a:extLst>
                <a:ext uri="{FF2B5EF4-FFF2-40B4-BE49-F238E27FC236}">
                  <a16:creationId xmlns:a16="http://schemas.microsoft.com/office/drawing/2014/main" id="{15BE387A-6237-2874-118B-39D493B88864}"/>
                </a:ext>
              </a:extLst>
            </p:cNvPr>
            <p:cNvSpPr>
              <a:spLocks noChangeAspect="1"/>
            </p:cNvSpPr>
            <p:nvPr/>
          </p:nvSpPr>
          <p:spPr>
            <a:xfrm>
              <a:off x="5532879" y="3094343"/>
              <a:ext cx="432000" cy="432000"/>
            </a:xfrm>
            <a:prstGeom prst="ellipse">
              <a:avLst/>
            </a:pr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grpSp>
          <p:nvGrpSpPr>
            <p:cNvPr id="38" name="Group 37">
              <a:extLst>
                <a:ext uri="{FF2B5EF4-FFF2-40B4-BE49-F238E27FC236}">
                  <a16:creationId xmlns:a16="http://schemas.microsoft.com/office/drawing/2014/main" id="{6FD7672F-3B65-645A-FC9E-D60A7055A5F8}"/>
                </a:ext>
              </a:extLst>
            </p:cNvPr>
            <p:cNvGrpSpPr/>
            <p:nvPr/>
          </p:nvGrpSpPr>
          <p:grpSpPr>
            <a:xfrm>
              <a:off x="5539633" y="3185513"/>
              <a:ext cx="418488" cy="243138"/>
              <a:chOff x="5539633" y="3185513"/>
              <a:chExt cx="418488" cy="243138"/>
            </a:xfrm>
            <a:solidFill>
              <a:schemeClr val="accent4"/>
            </a:solidFill>
          </p:grpSpPr>
          <p:grpSp>
            <p:nvGrpSpPr>
              <p:cNvPr id="29" name="Group 4">
                <a:extLst>
                  <a:ext uri="{FF2B5EF4-FFF2-40B4-BE49-F238E27FC236}">
                    <a16:creationId xmlns:a16="http://schemas.microsoft.com/office/drawing/2014/main" id="{5B908D20-4114-2947-0DC3-2DBC617656FC}"/>
                  </a:ext>
                </a:extLst>
              </p:cNvPr>
              <p:cNvGrpSpPr>
                <a:grpSpLocks noChangeAspect="1"/>
              </p:cNvGrpSpPr>
              <p:nvPr/>
            </p:nvGrpSpPr>
            <p:grpSpPr bwMode="auto">
              <a:xfrm>
                <a:off x="5654828" y="3185513"/>
                <a:ext cx="192334" cy="243138"/>
                <a:chOff x="2808" y="2257"/>
                <a:chExt cx="159" cy="201"/>
              </a:xfrm>
              <a:grpFill/>
            </p:grpSpPr>
            <p:sp>
              <p:nvSpPr>
                <p:cNvPr id="31" name="Freeform 5">
                  <a:extLst>
                    <a:ext uri="{FF2B5EF4-FFF2-40B4-BE49-F238E27FC236}">
                      <a16:creationId xmlns:a16="http://schemas.microsoft.com/office/drawing/2014/main" id="{ECE4F2DF-B4C0-8C6E-1BC6-C779AAF24C56}"/>
                    </a:ext>
                  </a:extLst>
                </p:cNvPr>
                <p:cNvSpPr>
                  <a:spLocks noEditPoints="1"/>
                </p:cNvSpPr>
                <p:nvPr/>
              </p:nvSpPr>
              <p:spPr bwMode="auto">
                <a:xfrm>
                  <a:off x="2808" y="2357"/>
                  <a:ext cx="92" cy="101"/>
                </a:xfrm>
                <a:custGeom>
                  <a:avLst/>
                  <a:gdLst>
                    <a:gd name="T0" fmla="*/ 489 w 978"/>
                    <a:gd name="T1" fmla="*/ 0 h 1067"/>
                    <a:gd name="T2" fmla="*/ 0 w 978"/>
                    <a:gd name="T3" fmla="*/ 237 h 1067"/>
                    <a:gd name="T4" fmla="*/ 0 w 978"/>
                    <a:gd name="T5" fmla="*/ 829 h 1067"/>
                    <a:gd name="T6" fmla="*/ 489 w 978"/>
                    <a:gd name="T7" fmla="*/ 1067 h 1067"/>
                    <a:gd name="T8" fmla="*/ 978 w 978"/>
                    <a:gd name="T9" fmla="*/ 829 h 1067"/>
                    <a:gd name="T10" fmla="*/ 978 w 978"/>
                    <a:gd name="T11" fmla="*/ 237 h 1067"/>
                    <a:gd name="T12" fmla="*/ 489 w 978"/>
                    <a:gd name="T13" fmla="*/ 0 h 1067"/>
                    <a:gd name="T14" fmla="*/ 840 w 978"/>
                    <a:gd name="T15" fmla="*/ 829 h 1067"/>
                    <a:gd name="T16" fmla="*/ 489 w 978"/>
                    <a:gd name="T17" fmla="*/ 929 h 1067"/>
                    <a:gd name="T18" fmla="*/ 138 w 978"/>
                    <a:gd name="T19" fmla="*/ 829 h 1067"/>
                    <a:gd name="T20" fmla="*/ 138 w 978"/>
                    <a:gd name="T21" fmla="*/ 802 h 1067"/>
                    <a:gd name="T22" fmla="*/ 489 w 978"/>
                    <a:gd name="T23" fmla="*/ 870 h 1067"/>
                    <a:gd name="T24" fmla="*/ 840 w 978"/>
                    <a:gd name="T25" fmla="*/ 802 h 1067"/>
                    <a:gd name="T26" fmla="*/ 840 w 978"/>
                    <a:gd name="T27" fmla="*/ 829 h 1067"/>
                    <a:gd name="T28" fmla="*/ 840 w 978"/>
                    <a:gd name="T29" fmla="*/ 632 h 1067"/>
                    <a:gd name="T30" fmla="*/ 489 w 978"/>
                    <a:gd name="T31" fmla="*/ 731 h 1067"/>
                    <a:gd name="T32" fmla="*/ 138 w 978"/>
                    <a:gd name="T33" fmla="*/ 632 h 1067"/>
                    <a:gd name="T34" fmla="*/ 138 w 978"/>
                    <a:gd name="T35" fmla="*/ 605 h 1067"/>
                    <a:gd name="T36" fmla="*/ 489 w 978"/>
                    <a:gd name="T37" fmla="*/ 672 h 1067"/>
                    <a:gd name="T38" fmla="*/ 840 w 978"/>
                    <a:gd name="T39" fmla="*/ 605 h 1067"/>
                    <a:gd name="T40" fmla="*/ 840 w 978"/>
                    <a:gd name="T41" fmla="*/ 632 h 1067"/>
                    <a:gd name="T42" fmla="*/ 840 w 978"/>
                    <a:gd name="T43" fmla="*/ 435 h 1067"/>
                    <a:gd name="T44" fmla="*/ 489 w 978"/>
                    <a:gd name="T45" fmla="*/ 534 h 1067"/>
                    <a:gd name="T46" fmla="*/ 138 w 978"/>
                    <a:gd name="T47" fmla="*/ 435 h 1067"/>
                    <a:gd name="T48" fmla="*/ 138 w 978"/>
                    <a:gd name="T49" fmla="*/ 408 h 1067"/>
                    <a:gd name="T50" fmla="*/ 489 w 978"/>
                    <a:gd name="T51" fmla="*/ 475 h 1067"/>
                    <a:gd name="T52" fmla="*/ 840 w 978"/>
                    <a:gd name="T53" fmla="*/ 408 h 1067"/>
                    <a:gd name="T54" fmla="*/ 840 w 978"/>
                    <a:gd name="T55" fmla="*/ 435 h 1067"/>
                    <a:gd name="T56" fmla="*/ 489 w 978"/>
                    <a:gd name="T57" fmla="*/ 336 h 1067"/>
                    <a:gd name="T58" fmla="*/ 138 w 978"/>
                    <a:gd name="T59" fmla="*/ 237 h 1067"/>
                    <a:gd name="T60" fmla="*/ 489 w 978"/>
                    <a:gd name="T61" fmla="*/ 138 h 1067"/>
                    <a:gd name="T62" fmla="*/ 840 w 978"/>
                    <a:gd name="T63" fmla="*/ 237 h 1067"/>
                    <a:gd name="T64" fmla="*/ 489 w 978"/>
                    <a:gd name="T65" fmla="*/ 33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8" h="1067">
                      <a:moveTo>
                        <a:pt x="489" y="0"/>
                      </a:moveTo>
                      <a:cubicBezTo>
                        <a:pt x="246" y="0"/>
                        <a:pt x="0" y="81"/>
                        <a:pt x="0" y="237"/>
                      </a:cubicBezTo>
                      <a:cubicBezTo>
                        <a:pt x="0" y="829"/>
                        <a:pt x="0" y="829"/>
                        <a:pt x="0" y="829"/>
                      </a:cubicBezTo>
                      <a:cubicBezTo>
                        <a:pt x="0" y="985"/>
                        <a:pt x="246" y="1067"/>
                        <a:pt x="489" y="1067"/>
                      </a:cubicBezTo>
                      <a:cubicBezTo>
                        <a:pt x="732" y="1067"/>
                        <a:pt x="978" y="985"/>
                        <a:pt x="978" y="829"/>
                      </a:cubicBezTo>
                      <a:cubicBezTo>
                        <a:pt x="978" y="237"/>
                        <a:pt x="978" y="237"/>
                        <a:pt x="978" y="237"/>
                      </a:cubicBezTo>
                      <a:cubicBezTo>
                        <a:pt x="978" y="81"/>
                        <a:pt x="732" y="0"/>
                        <a:pt x="489" y="0"/>
                      </a:cubicBezTo>
                      <a:close/>
                      <a:moveTo>
                        <a:pt x="840" y="829"/>
                      </a:moveTo>
                      <a:cubicBezTo>
                        <a:pt x="838" y="853"/>
                        <a:pt x="724" y="929"/>
                        <a:pt x="489" y="929"/>
                      </a:cubicBezTo>
                      <a:cubicBezTo>
                        <a:pt x="254" y="929"/>
                        <a:pt x="140" y="853"/>
                        <a:pt x="138" y="829"/>
                      </a:cubicBezTo>
                      <a:cubicBezTo>
                        <a:pt x="138" y="802"/>
                        <a:pt x="138" y="802"/>
                        <a:pt x="138" y="802"/>
                      </a:cubicBezTo>
                      <a:cubicBezTo>
                        <a:pt x="231" y="847"/>
                        <a:pt x="361" y="870"/>
                        <a:pt x="489" y="870"/>
                      </a:cubicBezTo>
                      <a:cubicBezTo>
                        <a:pt x="617" y="870"/>
                        <a:pt x="747" y="847"/>
                        <a:pt x="840" y="802"/>
                      </a:cubicBezTo>
                      <a:lnTo>
                        <a:pt x="840" y="829"/>
                      </a:lnTo>
                      <a:close/>
                      <a:moveTo>
                        <a:pt x="840" y="632"/>
                      </a:moveTo>
                      <a:cubicBezTo>
                        <a:pt x="838" y="655"/>
                        <a:pt x="724" y="731"/>
                        <a:pt x="489" y="731"/>
                      </a:cubicBezTo>
                      <a:cubicBezTo>
                        <a:pt x="254" y="731"/>
                        <a:pt x="140" y="655"/>
                        <a:pt x="138" y="632"/>
                      </a:cubicBezTo>
                      <a:cubicBezTo>
                        <a:pt x="138" y="605"/>
                        <a:pt x="138" y="605"/>
                        <a:pt x="138" y="605"/>
                      </a:cubicBezTo>
                      <a:cubicBezTo>
                        <a:pt x="231" y="649"/>
                        <a:pt x="361" y="672"/>
                        <a:pt x="489" y="672"/>
                      </a:cubicBezTo>
                      <a:cubicBezTo>
                        <a:pt x="617" y="672"/>
                        <a:pt x="747" y="649"/>
                        <a:pt x="840" y="605"/>
                      </a:cubicBezTo>
                      <a:lnTo>
                        <a:pt x="840" y="632"/>
                      </a:lnTo>
                      <a:close/>
                      <a:moveTo>
                        <a:pt x="840" y="435"/>
                      </a:moveTo>
                      <a:cubicBezTo>
                        <a:pt x="838" y="458"/>
                        <a:pt x="724" y="534"/>
                        <a:pt x="489" y="534"/>
                      </a:cubicBezTo>
                      <a:cubicBezTo>
                        <a:pt x="254" y="534"/>
                        <a:pt x="140" y="458"/>
                        <a:pt x="138" y="435"/>
                      </a:cubicBezTo>
                      <a:cubicBezTo>
                        <a:pt x="138" y="408"/>
                        <a:pt x="138" y="408"/>
                        <a:pt x="138" y="408"/>
                      </a:cubicBezTo>
                      <a:cubicBezTo>
                        <a:pt x="231" y="452"/>
                        <a:pt x="361" y="475"/>
                        <a:pt x="489" y="475"/>
                      </a:cubicBezTo>
                      <a:cubicBezTo>
                        <a:pt x="617" y="475"/>
                        <a:pt x="747" y="452"/>
                        <a:pt x="840" y="408"/>
                      </a:cubicBezTo>
                      <a:lnTo>
                        <a:pt x="840" y="435"/>
                      </a:lnTo>
                      <a:close/>
                      <a:moveTo>
                        <a:pt x="489" y="336"/>
                      </a:moveTo>
                      <a:cubicBezTo>
                        <a:pt x="254" y="336"/>
                        <a:pt x="140" y="260"/>
                        <a:pt x="138" y="237"/>
                      </a:cubicBezTo>
                      <a:cubicBezTo>
                        <a:pt x="140" y="214"/>
                        <a:pt x="254" y="138"/>
                        <a:pt x="489" y="138"/>
                      </a:cubicBezTo>
                      <a:cubicBezTo>
                        <a:pt x="724" y="138"/>
                        <a:pt x="838" y="214"/>
                        <a:pt x="840" y="237"/>
                      </a:cubicBezTo>
                      <a:cubicBezTo>
                        <a:pt x="838" y="260"/>
                        <a:pt x="724" y="336"/>
                        <a:pt x="489" y="3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6">
                  <a:extLst>
                    <a:ext uri="{FF2B5EF4-FFF2-40B4-BE49-F238E27FC236}">
                      <a16:creationId xmlns:a16="http://schemas.microsoft.com/office/drawing/2014/main" id="{9784F558-1259-0B0C-A1A9-F753B94FE798}"/>
                    </a:ext>
                  </a:extLst>
                </p:cNvPr>
                <p:cNvSpPr>
                  <a:spLocks/>
                </p:cNvSpPr>
                <p:nvPr/>
              </p:nvSpPr>
              <p:spPr bwMode="auto">
                <a:xfrm>
                  <a:off x="2906" y="2375"/>
                  <a:ext cx="61" cy="63"/>
                </a:xfrm>
                <a:custGeom>
                  <a:avLst/>
                  <a:gdLst>
                    <a:gd name="T0" fmla="*/ 644 w 644"/>
                    <a:gd name="T1" fmla="*/ 227 h 672"/>
                    <a:gd name="T2" fmla="*/ 155 w 644"/>
                    <a:gd name="T3" fmla="*/ 0 h 672"/>
                    <a:gd name="T4" fmla="*/ 0 w 644"/>
                    <a:gd name="T5" fmla="*/ 11 h 672"/>
                    <a:gd name="T6" fmla="*/ 4 w 644"/>
                    <a:gd name="T7" fmla="*/ 53 h 672"/>
                    <a:gd name="T8" fmla="*/ 4 w 644"/>
                    <a:gd name="T9" fmla="*/ 150 h 672"/>
                    <a:gd name="T10" fmla="*/ 155 w 644"/>
                    <a:gd name="T11" fmla="*/ 138 h 672"/>
                    <a:gd name="T12" fmla="*/ 506 w 644"/>
                    <a:gd name="T13" fmla="*/ 237 h 672"/>
                    <a:gd name="T14" fmla="*/ 155 w 644"/>
                    <a:gd name="T15" fmla="*/ 336 h 672"/>
                    <a:gd name="T16" fmla="*/ 4 w 644"/>
                    <a:gd name="T17" fmla="*/ 325 h 672"/>
                    <a:gd name="T18" fmla="*/ 4 w 644"/>
                    <a:gd name="T19" fmla="*/ 464 h 672"/>
                    <a:gd name="T20" fmla="*/ 155 w 644"/>
                    <a:gd name="T21" fmla="*/ 475 h 672"/>
                    <a:gd name="T22" fmla="*/ 506 w 644"/>
                    <a:gd name="T23" fmla="*/ 408 h 672"/>
                    <a:gd name="T24" fmla="*/ 506 w 644"/>
                    <a:gd name="T25" fmla="*/ 435 h 672"/>
                    <a:gd name="T26" fmla="*/ 155 w 644"/>
                    <a:gd name="T27" fmla="*/ 534 h 672"/>
                    <a:gd name="T28" fmla="*/ 4 w 644"/>
                    <a:gd name="T29" fmla="*/ 522 h 672"/>
                    <a:gd name="T30" fmla="*/ 4 w 644"/>
                    <a:gd name="T31" fmla="*/ 645 h 672"/>
                    <a:gd name="T32" fmla="*/ 4 w 644"/>
                    <a:gd name="T33" fmla="*/ 661 h 672"/>
                    <a:gd name="T34" fmla="*/ 155 w 644"/>
                    <a:gd name="T35" fmla="*/ 672 h 672"/>
                    <a:gd name="T36" fmla="*/ 644 w 644"/>
                    <a:gd name="T37" fmla="*/ 435 h 672"/>
                    <a:gd name="T38" fmla="*/ 644 w 644"/>
                    <a:gd name="T39" fmla="*/ 227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4" h="672">
                      <a:moveTo>
                        <a:pt x="644" y="227"/>
                      </a:moveTo>
                      <a:cubicBezTo>
                        <a:pt x="634" y="78"/>
                        <a:pt x="393" y="0"/>
                        <a:pt x="155" y="0"/>
                      </a:cubicBezTo>
                      <a:cubicBezTo>
                        <a:pt x="103" y="0"/>
                        <a:pt x="51" y="3"/>
                        <a:pt x="0" y="11"/>
                      </a:cubicBezTo>
                      <a:cubicBezTo>
                        <a:pt x="3" y="25"/>
                        <a:pt x="4" y="39"/>
                        <a:pt x="4" y="53"/>
                      </a:cubicBezTo>
                      <a:cubicBezTo>
                        <a:pt x="4" y="150"/>
                        <a:pt x="4" y="150"/>
                        <a:pt x="4" y="150"/>
                      </a:cubicBezTo>
                      <a:cubicBezTo>
                        <a:pt x="54" y="142"/>
                        <a:pt x="105" y="138"/>
                        <a:pt x="155" y="138"/>
                      </a:cubicBezTo>
                      <a:cubicBezTo>
                        <a:pt x="390" y="138"/>
                        <a:pt x="504" y="214"/>
                        <a:pt x="506" y="237"/>
                      </a:cubicBezTo>
                      <a:cubicBezTo>
                        <a:pt x="504" y="260"/>
                        <a:pt x="390" y="336"/>
                        <a:pt x="155" y="336"/>
                      </a:cubicBezTo>
                      <a:cubicBezTo>
                        <a:pt x="105" y="337"/>
                        <a:pt x="54" y="333"/>
                        <a:pt x="4" y="325"/>
                      </a:cubicBezTo>
                      <a:cubicBezTo>
                        <a:pt x="4" y="464"/>
                        <a:pt x="4" y="464"/>
                        <a:pt x="4" y="464"/>
                      </a:cubicBezTo>
                      <a:cubicBezTo>
                        <a:pt x="54" y="471"/>
                        <a:pt x="105" y="475"/>
                        <a:pt x="155" y="475"/>
                      </a:cubicBezTo>
                      <a:cubicBezTo>
                        <a:pt x="283" y="475"/>
                        <a:pt x="413" y="452"/>
                        <a:pt x="506" y="408"/>
                      </a:cubicBezTo>
                      <a:cubicBezTo>
                        <a:pt x="506" y="435"/>
                        <a:pt x="506" y="435"/>
                        <a:pt x="506" y="435"/>
                      </a:cubicBezTo>
                      <a:cubicBezTo>
                        <a:pt x="504" y="458"/>
                        <a:pt x="390" y="534"/>
                        <a:pt x="155" y="534"/>
                      </a:cubicBezTo>
                      <a:cubicBezTo>
                        <a:pt x="105" y="534"/>
                        <a:pt x="54" y="530"/>
                        <a:pt x="4" y="522"/>
                      </a:cubicBezTo>
                      <a:cubicBezTo>
                        <a:pt x="4" y="645"/>
                        <a:pt x="4" y="645"/>
                        <a:pt x="4" y="645"/>
                      </a:cubicBezTo>
                      <a:cubicBezTo>
                        <a:pt x="4" y="651"/>
                        <a:pt x="4" y="656"/>
                        <a:pt x="4" y="661"/>
                      </a:cubicBezTo>
                      <a:cubicBezTo>
                        <a:pt x="54" y="669"/>
                        <a:pt x="104" y="672"/>
                        <a:pt x="155" y="672"/>
                      </a:cubicBezTo>
                      <a:cubicBezTo>
                        <a:pt x="398" y="672"/>
                        <a:pt x="644" y="591"/>
                        <a:pt x="644" y="435"/>
                      </a:cubicBezTo>
                      <a:cubicBezTo>
                        <a:pt x="644" y="227"/>
                        <a:pt x="644" y="227"/>
                        <a:pt x="644" y="2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7">
                  <a:extLst>
                    <a:ext uri="{FF2B5EF4-FFF2-40B4-BE49-F238E27FC236}">
                      <a16:creationId xmlns:a16="http://schemas.microsoft.com/office/drawing/2014/main" id="{560E1463-10AD-689C-561E-EFA0A8DCF4A4}"/>
                    </a:ext>
                  </a:extLst>
                </p:cNvPr>
                <p:cNvSpPr>
                  <a:spLocks noEditPoints="1"/>
                </p:cNvSpPr>
                <p:nvPr/>
              </p:nvSpPr>
              <p:spPr bwMode="auto">
                <a:xfrm>
                  <a:off x="2850" y="2257"/>
                  <a:ext cx="92" cy="113"/>
                </a:xfrm>
                <a:custGeom>
                  <a:avLst/>
                  <a:gdLst>
                    <a:gd name="T0" fmla="*/ 978 w 978"/>
                    <a:gd name="T1" fmla="*/ 1196 h 1196"/>
                    <a:gd name="T2" fmla="*/ 978 w 978"/>
                    <a:gd name="T3" fmla="*/ 238 h 1196"/>
                    <a:gd name="T4" fmla="*/ 489 w 978"/>
                    <a:gd name="T5" fmla="*/ 0 h 1196"/>
                    <a:gd name="T6" fmla="*/ 0 w 978"/>
                    <a:gd name="T7" fmla="*/ 238 h 1196"/>
                    <a:gd name="T8" fmla="*/ 0 w 978"/>
                    <a:gd name="T9" fmla="*/ 990 h 1196"/>
                    <a:gd name="T10" fmla="*/ 43 w 978"/>
                    <a:gd name="T11" fmla="*/ 989 h 1196"/>
                    <a:gd name="T12" fmla="*/ 428 w 978"/>
                    <a:gd name="T13" fmla="*/ 1065 h 1196"/>
                    <a:gd name="T14" fmla="*/ 489 w 978"/>
                    <a:gd name="T15" fmla="*/ 1067 h 1196"/>
                    <a:gd name="T16" fmla="*/ 840 w 978"/>
                    <a:gd name="T17" fmla="*/ 1000 h 1196"/>
                    <a:gd name="T18" fmla="*/ 840 w 978"/>
                    <a:gd name="T19" fmla="*/ 1025 h 1196"/>
                    <a:gd name="T20" fmla="*/ 518 w 978"/>
                    <a:gd name="T21" fmla="*/ 1124 h 1196"/>
                    <a:gd name="T22" fmla="*/ 571 w 978"/>
                    <a:gd name="T23" fmla="*/ 1187 h 1196"/>
                    <a:gd name="T24" fmla="*/ 751 w 978"/>
                    <a:gd name="T25" fmla="*/ 1173 h 1196"/>
                    <a:gd name="T26" fmla="*/ 978 w 978"/>
                    <a:gd name="T27" fmla="*/ 1196 h 1196"/>
                    <a:gd name="T28" fmla="*/ 489 w 978"/>
                    <a:gd name="T29" fmla="*/ 138 h 1196"/>
                    <a:gd name="T30" fmla="*/ 840 w 978"/>
                    <a:gd name="T31" fmla="*/ 238 h 1196"/>
                    <a:gd name="T32" fmla="*/ 489 w 978"/>
                    <a:gd name="T33" fmla="*/ 337 h 1196"/>
                    <a:gd name="T34" fmla="*/ 138 w 978"/>
                    <a:gd name="T35" fmla="*/ 238 h 1196"/>
                    <a:gd name="T36" fmla="*/ 489 w 978"/>
                    <a:gd name="T37" fmla="*/ 138 h 1196"/>
                    <a:gd name="T38" fmla="*/ 138 w 978"/>
                    <a:gd name="T39" fmla="*/ 428 h 1196"/>
                    <a:gd name="T40" fmla="*/ 138 w 978"/>
                    <a:gd name="T41" fmla="*/ 408 h 1196"/>
                    <a:gd name="T42" fmla="*/ 489 w 978"/>
                    <a:gd name="T43" fmla="*/ 475 h 1196"/>
                    <a:gd name="T44" fmla="*/ 840 w 978"/>
                    <a:gd name="T45" fmla="*/ 408 h 1196"/>
                    <a:gd name="T46" fmla="*/ 840 w 978"/>
                    <a:gd name="T47" fmla="*/ 435 h 1196"/>
                    <a:gd name="T48" fmla="*/ 489 w 978"/>
                    <a:gd name="T49" fmla="*/ 534 h 1196"/>
                    <a:gd name="T50" fmla="*/ 138 w 978"/>
                    <a:gd name="T51" fmla="*/ 435 h 1196"/>
                    <a:gd name="T52" fmla="*/ 138 w 978"/>
                    <a:gd name="T53" fmla="*/ 428 h 1196"/>
                    <a:gd name="T54" fmla="*/ 138 w 978"/>
                    <a:gd name="T55" fmla="*/ 605 h 1196"/>
                    <a:gd name="T56" fmla="*/ 489 w 978"/>
                    <a:gd name="T57" fmla="*/ 673 h 1196"/>
                    <a:gd name="T58" fmla="*/ 840 w 978"/>
                    <a:gd name="T59" fmla="*/ 605 h 1196"/>
                    <a:gd name="T60" fmla="*/ 840 w 978"/>
                    <a:gd name="T61" fmla="*/ 632 h 1196"/>
                    <a:gd name="T62" fmla="*/ 489 w 978"/>
                    <a:gd name="T63" fmla="*/ 732 h 1196"/>
                    <a:gd name="T64" fmla="*/ 138 w 978"/>
                    <a:gd name="T65" fmla="*/ 632 h 1196"/>
                    <a:gd name="T66" fmla="*/ 138 w 978"/>
                    <a:gd name="T67" fmla="*/ 605 h 1196"/>
                    <a:gd name="T68" fmla="*/ 489 w 978"/>
                    <a:gd name="T69" fmla="*/ 927 h 1196"/>
                    <a:gd name="T70" fmla="*/ 138 w 978"/>
                    <a:gd name="T71" fmla="*/ 828 h 1196"/>
                    <a:gd name="T72" fmla="*/ 138 w 978"/>
                    <a:gd name="T73" fmla="*/ 803 h 1196"/>
                    <a:gd name="T74" fmla="*/ 489 w 978"/>
                    <a:gd name="T75" fmla="*/ 870 h 1196"/>
                    <a:gd name="T76" fmla="*/ 840 w 978"/>
                    <a:gd name="T77" fmla="*/ 803 h 1196"/>
                    <a:gd name="T78" fmla="*/ 840 w 978"/>
                    <a:gd name="T79" fmla="*/ 828 h 1196"/>
                    <a:gd name="T80" fmla="*/ 489 w 978"/>
                    <a:gd name="T81" fmla="*/ 927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8" h="1196">
                      <a:moveTo>
                        <a:pt x="978" y="1196"/>
                      </a:moveTo>
                      <a:cubicBezTo>
                        <a:pt x="978" y="238"/>
                        <a:pt x="978" y="238"/>
                        <a:pt x="978" y="238"/>
                      </a:cubicBezTo>
                      <a:cubicBezTo>
                        <a:pt x="978" y="82"/>
                        <a:pt x="732" y="0"/>
                        <a:pt x="489" y="0"/>
                      </a:cubicBezTo>
                      <a:cubicBezTo>
                        <a:pt x="246" y="0"/>
                        <a:pt x="0" y="82"/>
                        <a:pt x="0" y="238"/>
                      </a:cubicBezTo>
                      <a:cubicBezTo>
                        <a:pt x="0" y="990"/>
                        <a:pt x="0" y="990"/>
                        <a:pt x="0" y="990"/>
                      </a:cubicBezTo>
                      <a:cubicBezTo>
                        <a:pt x="14" y="989"/>
                        <a:pt x="29" y="989"/>
                        <a:pt x="43" y="989"/>
                      </a:cubicBezTo>
                      <a:cubicBezTo>
                        <a:pt x="180" y="989"/>
                        <a:pt x="321" y="1014"/>
                        <a:pt x="428" y="1065"/>
                      </a:cubicBezTo>
                      <a:cubicBezTo>
                        <a:pt x="448" y="1067"/>
                        <a:pt x="469" y="1067"/>
                        <a:pt x="489" y="1067"/>
                      </a:cubicBezTo>
                      <a:cubicBezTo>
                        <a:pt x="618" y="1067"/>
                        <a:pt x="747" y="1045"/>
                        <a:pt x="840" y="1000"/>
                      </a:cubicBezTo>
                      <a:cubicBezTo>
                        <a:pt x="840" y="1025"/>
                        <a:pt x="840" y="1025"/>
                        <a:pt x="840" y="1025"/>
                      </a:cubicBezTo>
                      <a:cubicBezTo>
                        <a:pt x="838" y="1048"/>
                        <a:pt x="733" y="1118"/>
                        <a:pt x="518" y="1124"/>
                      </a:cubicBezTo>
                      <a:cubicBezTo>
                        <a:pt x="539" y="1142"/>
                        <a:pt x="557" y="1163"/>
                        <a:pt x="571" y="1187"/>
                      </a:cubicBezTo>
                      <a:cubicBezTo>
                        <a:pt x="631" y="1177"/>
                        <a:pt x="691" y="1173"/>
                        <a:pt x="751" y="1173"/>
                      </a:cubicBezTo>
                      <a:cubicBezTo>
                        <a:pt x="827" y="1172"/>
                        <a:pt x="904" y="1180"/>
                        <a:pt x="978" y="1196"/>
                      </a:cubicBezTo>
                      <a:close/>
                      <a:moveTo>
                        <a:pt x="489" y="138"/>
                      </a:moveTo>
                      <a:cubicBezTo>
                        <a:pt x="724" y="138"/>
                        <a:pt x="838" y="214"/>
                        <a:pt x="840" y="238"/>
                      </a:cubicBezTo>
                      <a:cubicBezTo>
                        <a:pt x="838" y="261"/>
                        <a:pt x="724" y="337"/>
                        <a:pt x="489" y="337"/>
                      </a:cubicBezTo>
                      <a:cubicBezTo>
                        <a:pt x="254" y="337"/>
                        <a:pt x="140" y="261"/>
                        <a:pt x="138" y="238"/>
                      </a:cubicBezTo>
                      <a:cubicBezTo>
                        <a:pt x="140" y="214"/>
                        <a:pt x="254" y="138"/>
                        <a:pt x="489" y="138"/>
                      </a:cubicBezTo>
                      <a:close/>
                      <a:moveTo>
                        <a:pt x="138" y="428"/>
                      </a:moveTo>
                      <a:cubicBezTo>
                        <a:pt x="138" y="408"/>
                        <a:pt x="138" y="408"/>
                        <a:pt x="138" y="408"/>
                      </a:cubicBezTo>
                      <a:cubicBezTo>
                        <a:pt x="232" y="452"/>
                        <a:pt x="361" y="475"/>
                        <a:pt x="489" y="475"/>
                      </a:cubicBezTo>
                      <a:cubicBezTo>
                        <a:pt x="618" y="475"/>
                        <a:pt x="747" y="452"/>
                        <a:pt x="840" y="408"/>
                      </a:cubicBezTo>
                      <a:cubicBezTo>
                        <a:pt x="840" y="435"/>
                        <a:pt x="840" y="435"/>
                        <a:pt x="840" y="435"/>
                      </a:cubicBezTo>
                      <a:cubicBezTo>
                        <a:pt x="838" y="458"/>
                        <a:pt x="724" y="534"/>
                        <a:pt x="489" y="534"/>
                      </a:cubicBezTo>
                      <a:cubicBezTo>
                        <a:pt x="254" y="534"/>
                        <a:pt x="140" y="458"/>
                        <a:pt x="138" y="435"/>
                      </a:cubicBezTo>
                      <a:lnTo>
                        <a:pt x="138" y="428"/>
                      </a:lnTo>
                      <a:close/>
                      <a:moveTo>
                        <a:pt x="138" y="605"/>
                      </a:moveTo>
                      <a:cubicBezTo>
                        <a:pt x="232" y="650"/>
                        <a:pt x="361" y="673"/>
                        <a:pt x="489" y="673"/>
                      </a:cubicBezTo>
                      <a:cubicBezTo>
                        <a:pt x="618" y="673"/>
                        <a:pt x="747" y="650"/>
                        <a:pt x="840" y="605"/>
                      </a:cubicBezTo>
                      <a:cubicBezTo>
                        <a:pt x="840" y="632"/>
                        <a:pt x="840" y="632"/>
                        <a:pt x="840" y="632"/>
                      </a:cubicBezTo>
                      <a:cubicBezTo>
                        <a:pt x="838" y="656"/>
                        <a:pt x="724" y="732"/>
                        <a:pt x="489" y="732"/>
                      </a:cubicBezTo>
                      <a:cubicBezTo>
                        <a:pt x="254" y="732"/>
                        <a:pt x="140" y="656"/>
                        <a:pt x="138" y="632"/>
                      </a:cubicBezTo>
                      <a:lnTo>
                        <a:pt x="138" y="605"/>
                      </a:lnTo>
                      <a:close/>
                      <a:moveTo>
                        <a:pt x="489" y="927"/>
                      </a:moveTo>
                      <a:cubicBezTo>
                        <a:pt x="254" y="927"/>
                        <a:pt x="140" y="851"/>
                        <a:pt x="138" y="828"/>
                      </a:cubicBezTo>
                      <a:cubicBezTo>
                        <a:pt x="138" y="803"/>
                        <a:pt x="138" y="803"/>
                        <a:pt x="138" y="803"/>
                      </a:cubicBezTo>
                      <a:cubicBezTo>
                        <a:pt x="232" y="847"/>
                        <a:pt x="361" y="870"/>
                        <a:pt x="489" y="870"/>
                      </a:cubicBezTo>
                      <a:cubicBezTo>
                        <a:pt x="618" y="870"/>
                        <a:pt x="747" y="847"/>
                        <a:pt x="840" y="803"/>
                      </a:cubicBezTo>
                      <a:cubicBezTo>
                        <a:pt x="840" y="828"/>
                        <a:pt x="840" y="828"/>
                        <a:pt x="840" y="828"/>
                      </a:cubicBezTo>
                      <a:cubicBezTo>
                        <a:pt x="838" y="851"/>
                        <a:pt x="724" y="927"/>
                        <a:pt x="489" y="9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7" name="Minus Sign 36">
                <a:extLst>
                  <a:ext uri="{FF2B5EF4-FFF2-40B4-BE49-F238E27FC236}">
                    <a16:creationId xmlns:a16="http://schemas.microsoft.com/office/drawing/2014/main" id="{78F0AC11-547A-AB04-7ACD-071079764F6F}"/>
                  </a:ext>
                </a:extLst>
              </p:cNvPr>
              <p:cNvSpPr/>
              <p:nvPr/>
            </p:nvSpPr>
            <p:spPr bwMode="auto">
              <a:xfrm rot="19332758">
                <a:off x="5539633" y="3297050"/>
                <a:ext cx="418488" cy="50305"/>
              </a:xfrm>
              <a:prstGeom prst="mathMinus">
                <a:avLst/>
              </a:prstGeom>
              <a:grp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grpSp>
      </p:grpSp>
      <p:grpSp>
        <p:nvGrpSpPr>
          <p:cNvPr id="7" name="Group 6">
            <a:extLst>
              <a:ext uri="{FF2B5EF4-FFF2-40B4-BE49-F238E27FC236}">
                <a16:creationId xmlns:a16="http://schemas.microsoft.com/office/drawing/2014/main" id="{48874125-D8C8-FC4D-9415-48970911F1E1}"/>
              </a:ext>
            </a:extLst>
          </p:cNvPr>
          <p:cNvGrpSpPr/>
          <p:nvPr/>
        </p:nvGrpSpPr>
        <p:grpSpPr>
          <a:xfrm>
            <a:off x="616423" y="3109784"/>
            <a:ext cx="432000" cy="432000"/>
            <a:chOff x="616423" y="3095930"/>
            <a:chExt cx="432000" cy="432000"/>
          </a:xfrm>
        </p:grpSpPr>
        <p:sp>
          <p:nvSpPr>
            <p:cNvPr id="14" name="Oval 13">
              <a:extLst>
                <a:ext uri="{FF2B5EF4-FFF2-40B4-BE49-F238E27FC236}">
                  <a16:creationId xmlns:a16="http://schemas.microsoft.com/office/drawing/2014/main" id="{DD8BE394-2C54-2B34-BDAD-73742D50FF3C}"/>
                </a:ext>
              </a:extLst>
            </p:cNvPr>
            <p:cNvSpPr>
              <a:spLocks noChangeAspect="1"/>
            </p:cNvSpPr>
            <p:nvPr/>
          </p:nvSpPr>
          <p:spPr>
            <a:xfrm>
              <a:off x="616423" y="3095930"/>
              <a:ext cx="432000" cy="432000"/>
            </a:xfrm>
            <a:prstGeom prst="ellipse">
              <a:avLst/>
            </a:pr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41" name="Freeform 15">
              <a:extLst>
                <a:ext uri="{FF2B5EF4-FFF2-40B4-BE49-F238E27FC236}">
                  <a16:creationId xmlns:a16="http://schemas.microsoft.com/office/drawing/2014/main" id="{1976FC15-3B78-CCA1-EC39-7D4F11D408C1}"/>
                </a:ext>
              </a:extLst>
            </p:cNvPr>
            <p:cNvSpPr>
              <a:spLocks noEditPoints="1"/>
            </p:cNvSpPr>
            <p:nvPr/>
          </p:nvSpPr>
          <p:spPr bwMode="auto">
            <a:xfrm>
              <a:off x="693969" y="3167666"/>
              <a:ext cx="278896" cy="277622"/>
            </a:xfrm>
            <a:custGeom>
              <a:avLst/>
              <a:gdLst>
                <a:gd name="T0" fmla="*/ 1154 w 2311"/>
                <a:gd name="T1" fmla="*/ 0 h 2308"/>
                <a:gd name="T2" fmla="*/ 1154 w 2311"/>
                <a:gd name="T3" fmla="*/ 366 h 2308"/>
                <a:gd name="T4" fmla="*/ 909 w 2311"/>
                <a:gd name="T5" fmla="*/ 942 h 2308"/>
                <a:gd name="T6" fmla="*/ 1154 w 2311"/>
                <a:gd name="T7" fmla="*/ 428 h 2308"/>
                <a:gd name="T8" fmla="*/ 1399 w 2311"/>
                <a:gd name="T9" fmla="*/ 941 h 2308"/>
                <a:gd name="T10" fmla="*/ 914 w 2311"/>
                <a:gd name="T11" fmla="*/ 949 h 2308"/>
                <a:gd name="T12" fmla="*/ 1045 w 2311"/>
                <a:gd name="T13" fmla="*/ 812 h 2308"/>
                <a:gd name="T14" fmla="*/ 1154 w 2311"/>
                <a:gd name="T15" fmla="*/ 564 h 2308"/>
                <a:gd name="T16" fmla="*/ 1045 w 2311"/>
                <a:gd name="T17" fmla="*/ 812 h 2308"/>
                <a:gd name="T18" fmla="*/ 6 w 2311"/>
                <a:gd name="T19" fmla="*/ 2308 h 2308"/>
                <a:gd name="T20" fmla="*/ 3 w 2311"/>
                <a:gd name="T21" fmla="*/ 2302 h 2308"/>
                <a:gd name="T22" fmla="*/ 686 w 2311"/>
                <a:gd name="T23" fmla="*/ 1017 h 2308"/>
                <a:gd name="T24" fmla="*/ 1633 w 2311"/>
                <a:gd name="T25" fmla="*/ 1023 h 2308"/>
                <a:gd name="T26" fmla="*/ 2309 w 2311"/>
                <a:gd name="T27" fmla="*/ 2307 h 2308"/>
                <a:gd name="T28" fmla="*/ 2086 w 2311"/>
                <a:gd name="T29" fmla="*/ 2171 h 2308"/>
                <a:gd name="T30" fmla="*/ 761 w 2311"/>
                <a:gd name="T31" fmla="*/ 1154 h 2308"/>
                <a:gd name="T32" fmla="*/ 2086 w 2311"/>
                <a:gd name="T33" fmla="*/ 2171 h 2308"/>
                <a:gd name="T34" fmla="*/ 275 w 2311"/>
                <a:gd name="T35" fmla="*/ 469 h 2308"/>
                <a:gd name="T36" fmla="*/ 275 w 2311"/>
                <a:gd name="T37" fmla="*/ 1019 h 2308"/>
                <a:gd name="T38" fmla="*/ 136 w 2311"/>
                <a:gd name="T39" fmla="*/ 744 h 2308"/>
                <a:gd name="T40" fmla="*/ 413 w 2311"/>
                <a:gd name="T41" fmla="*/ 744 h 2308"/>
                <a:gd name="T42" fmla="*/ 136 w 2311"/>
                <a:gd name="T43" fmla="*/ 744 h 2308"/>
                <a:gd name="T44" fmla="*/ 0 w 2311"/>
                <a:gd name="T45" fmla="*/ 2123 h 2308"/>
                <a:gd name="T46" fmla="*/ 275 w 2311"/>
                <a:gd name="T47" fmla="*/ 1111 h 2308"/>
                <a:gd name="T48" fmla="*/ 504 w 2311"/>
                <a:gd name="T49" fmla="*/ 1201 h 2308"/>
                <a:gd name="T50" fmla="*/ 4 w 2311"/>
                <a:gd name="T51" fmla="*/ 2138 h 2308"/>
                <a:gd name="T52" fmla="*/ 323 w 2311"/>
                <a:gd name="T53" fmla="*/ 1251 h 2308"/>
                <a:gd name="T54" fmla="*/ 136 w 2311"/>
                <a:gd name="T55" fmla="*/ 1292 h 2308"/>
                <a:gd name="T56" fmla="*/ 1759 w 2311"/>
                <a:gd name="T57" fmla="*/ 744 h 2308"/>
                <a:gd name="T58" fmla="*/ 2309 w 2311"/>
                <a:gd name="T59" fmla="*/ 744 h 2308"/>
                <a:gd name="T60" fmla="*/ 1759 w 2311"/>
                <a:gd name="T61" fmla="*/ 744 h 2308"/>
                <a:gd name="T62" fmla="*/ 2034 w 2311"/>
                <a:gd name="T63" fmla="*/ 882 h 2308"/>
                <a:gd name="T64" fmla="*/ 2034 w 2311"/>
                <a:gd name="T65" fmla="*/ 605 h 2308"/>
                <a:gd name="T66" fmla="*/ 2033 w 2311"/>
                <a:gd name="T67" fmla="*/ 1111 h 2308"/>
                <a:gd name="T68" fmla="*/ 2309 w 2311"/>
                <a:gd name="T69" fmla="*/ 2123 h 2308"/>
                <a:gd name="T70" fmla="*/ 2294 w 2311"/>
                <a:gd name="T71" fmla="*/ 2126 h 2308"/>
                <a:gd name="T72" fmla="*/ 1808 w 2311"/>
                <a:gd name="T73" fmla="*/ 1186 h 2308"/>
                <a:gd name="T74" fmla="*/ 2172 w 2311"/>
                <a:gd name="T75" fmla="*/ 1292 h 2308"/>
                <a:gd name="T76" fmla="*/ 1985 w 2311"/>
                <a:gd name="T77" fmla="*/ 1251 h 2308"/>
                <a:gd name="T78" fmla="*/ 2172 w 2311"/>
                <a:gd name="T79" fmla="*/ 1292 h 2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11" h="2308">
                  <a:moveTo>
                    <a:pt x="971" y="183"/>
                  </a:moveTo>
                  <a:cubicBezTo>
                    <a:pt x="971" y="82"/>
                    <a:pt x="1053" y="0"/>
                    <a:pt x="1154" y="0"/>
                  </a:cubicBezTo>
                  <a:cubicBezTo>
                    <a:pt x="1255" y="0"/>
                    <a:pt x="1337" y="82"/>
                    <a:pt x="1337" y="183"/>
                  </a:cubicBezTo>
                  <a:cubicBezTo>
                    <a:pt x="1337" y="284"/>
                    <a:pt x="1255" y="366"/>
                    <a:pt x="1154" y="366"/>
                  </a:cubicBezTo>
                  <a:cubicBezTo>
                    <a:pt x="1053" y="366"/>
                    <a:pt x="971" y="284"/>
                    <a:pt x="971" y="183"/>
                  </a:cubicBezTo>
                  <a:close/>
                  <a:moveTo>
                    <a:pt x="909" y="942"/>
                  </a:moveTo>
                  <a:cubicBezTo>
                    <a:pt x="909" y="833"/>
                    <a:pt x="909" y="833"/>
                    <a:pt x="909" y="833"/>
                  </a:cubicBezTo>
                  <a:cubicBezTo>
                    <a:pt x="909" y="609"/>
                    <a:pt x="947" y="428"/>
                    <a:pt x="1154" y="428"/>
                  </a:cubicBezTo>
                  <a:cubicBezTo>
                    <a:pt x="1361" y="428"/>
                    <a:pt x="1399" y="609"/>
                    <a:pt x="1399" y="833"/>
                  </a:cubicBezTo>
                  <a:cubicBezTo>
                    <a:pt x="1399" y="941"/>
                    <a:pt x="1399" y="941"/>
                    <a:pt x="1399" y="941"/>
                  </a:cubicBezTo>
                  <a:cubicBezTo>
                    <a:pt x="1399" y="944"/>
                    <a:pt x="1399" y="949"/>
                    <a:pt x="1390" y="949"/>
                  </a:cubicBezTo>
                  <a:cubicBezTo>
                    <a:pt x="914" y="949"/>
                    <a:pt x="914" y="949"/>
                    <a:pt x="914" y="949"/>
                  </a:cubicBezTo>
                  <a:cubicBezTo>
                    <a:pt x="909" y="949"/>
                    <a:pt x="909" y="944"/>
                    <a:pt x="909" y="942"/>
                  </a:cubicBezTo>
                  <a:close/>
                  <a:moveTo>
                    <a:pt x="1045" y="812"/>
                  </a:moveTo>
                  <a:cubicBezTo>
                    <a:pt x="1263" y="812"/>
                    <a:pt x="1263" y="812"/>
                    <a:pt x="1263" y="812"/>
                  </a:cubicBezTo>
                  <a:cubicBezTo>
                    <a:pt x="1260" y="564"/>
                    <a:pt x="1201" y="564"/>
                    <a:pt x="1154" y="564"/>
                  </a:cubicBezTo>
                  <a:cubicBezTo>
                    <a:pt x="1101" y="564"/>
                    <a:pt x="1088" y="581"/>
                    <a:pt x="1077" y="606"/>
                  </a:cubicBezTo>
                  <a:cubicBezTo>
                    <a:pt x="1050" y="662"/>
                    <a:pt x="1046" y="761"/>
                    <a:pt x="1045" y="812"/>
                  </a:cubicBezTo>
                  <a:close/>
                  <a:moveTo>
                    <a:pt x="2306" y="2308"/>
                  </a:moveTo>
                  <a:cubicBezTo>
                    <a:pt x="6" y="2308"/>
                    <a:pt x="6" y="2308"/>
                    <a:pt x="6" y="2308"/>
                  </a:cubicBezTo>
                  <a:cubicBezTo>
                    <a:pt x="4" y="2308"/>
                    <a:pt x="2" y="2307"/>
                    <a:pt x="2" y="2305"/>
                  </a:cubicBezTo>
                  <a:cubicBezTo>
                    <a:pt x="2" y="2304"/>
                    <a:pt x="2" y="2303"/>
                    <a:pt x="3" y="2302"/>
                  </a:cubicBezTo>
                  <a:cubicBezTo>
                    <a:pt x="676" y="1023"/>
                    <a:pt x="676" y="1023"/>
                    <a:pt x="676" y="1023"/>
                  </a:cubicBezTo>
                  <a:cubicBezTo>
                    <a:pt x="678" y="1020"/>
                    <a:pt x="682" y="1017"/>
                    <a:pt x="686" y="1017"/>
                  </a:cubicBezTo>
                  <a:cubicBezTo>
                    <a:pt x="1623" y="1017"/>
                    <a:pt x="1623" y="1017"/>
                    <a:pt x="1623" y="1017"/>
                  </a:cubicBezTo>
                  <a:cubicBezTo>
                    <a:pt x="1627" y="1017"/>
                    <a:pt x="1631" y="1020"/>
                    <a:pt x="1633" y="1023"/>
                  </a:cubicBezTo>
                  <a:cubicBezTo>
                    <a:pt x="2310" y="2302"/>
                    <a:pt x="2310" y="2302"/>
                    <a:pt x="2310" y="2302"/>
                  </a:cubicBezTo>
                  <a:cubicBezTo>
                    <a:pt x="2311" y="2304"/>
                    <a:pt x="2311" y="2306"/>
                    <a:pt x="2309" y="2307"/>
                  </a:cubicBezTo>
                  <a:cubicBezTo>
                    <a:pt x="2308" y="2308"/>
                    <a:pt x="2307" y="2308"/>
                    <a:pt x="2306" y="2308"/>
                  </a:cubicBezTo>
                  <a:close/>
                  <a:moveTo>
                    <a:pt x="2086" y="2171"/>
                  </a:moveTo>
                  <a:cubicBezTo>
                    <a:pt x="1547" y="1154"/>
                    <a:pt x="1547" y="1154"/>
                    <a:pt x="1547" y="1154"/>
                  </a:cubicBezTo>
                  <a:cubicBezTo>
                    <a:pt x="761" y="1154"/>
                    <a:pt x="761" y="1154"/>
                    <a:pt x="761" y="1154"/>
                  </a:cubicBezTo>
                  <a:cubicBezTo>
                    <a:pt x="226" y="2171"/>
                    <a:pt x="226" y="2171"/>
                    <a:pt x="226" y="2171"/>
                  </a:cubicBezTo>
                  <a:cubicBezTo>
                    <a:pt x="2086" y="2171"/>
                    <a:pt x="2086" y="2171"/>
                    <a:pt x="2086" y="2171"/>
                  </a:cubicBezTo>
                  <a:close/>
                  <a:moveTo>
                    <a:pt x="0" y="744"/>
                  </a:moveTo>
                  <a:cubicBezTo>
                    <a:pt x="0" y="592"/>
                    <a:pt x="123" y="469"/>
                    <a:pt x="275" y="469"/>
                  </a:cubicBezTo>
                  <a:cubicBezTo>
                    <a:pt x="426" y="469"/>
                    <a:pt x="550" y="592"/>
                    <a:pt x="550" y="744"/>
                  </a:cubicBezTo>
                  <a:cubicBezTo>
                    <a:pt x="550" y="895"/>
                    <a:pt x="426" y="1019"/>
                    <a:pt x="275" y="1019"/>
                  </a:cubicBezTo>
                  <a:cubicBezTo>
                    <a:pt x="123" y="1018"/>
                    <a:pt x="0" y="895"/>
                    <a:pt x="0" y="744"/>
                  </a:cubicBezTo>
                  <a:close/>
                  <a:moveTo>
                    <a:pt x="136" y="744"/>
                  </a:moveTo>
                  <a:cubicBezTo>
                    <a:pt x="136" y="820"/>
                    <a:pt x="198" y="882"/>
                    <a:pt x="275" y="882"/>
                  </a:cubicBezTo>
                  <a:cubicBezTo>
                    <a:pt x="351" y="882"/>
                    <a:pt x="413" y="820"/>
                    <a:pt x="413" y="744"/>
                  </a:cubicBezTo>
                  <a:cubicBezTo>
                    <a:pt x="413" y="667"/>
                    <a:pt x="351" y="605"/>
                    <a:pt x="275" y="605"/>
                  </a:cubicBezTo>
                  <a:cubicBezTo>
                    <a:pt x="198" y="605"/>
                    <a:pt x="136" y="667"/>
                    <a:pt x="136" y="744"/>
                  </a:cubicBezTo>
                  <a:close/>
                  <a:moveTo>
                    <a:pt x="4" y="2138"/>
                  </a:moveTo>
                  <a:cubicBezTo>
                    <a:pt x="1" y="2138"/>
                    <a:pt x="0" y="2134"/>
                    <a:pt x="0" y="2123"/>
                  </a:cubicBezTo>
                  <a:cubicBezTo>
                    <a:pt x="0" y="1244"/>
                    <a:pt x="0" y="1244"/>
                    <a:pt x="0" y="1244"/>
                  </a:cubicBezTo>
                  <a:cubicBezTo>
                    <a:pt x="55" y="1161"/>
                    <a:pt x="142" y="1111"/>
                    <a:pt x="275" y="1111"/>
                  </a:cubicBezTo>
                  <a:cubicBezTo>
                    <a:pt x="374" y="1111"/>
                    <a:pt x="447" y="1138"/>
                    <a:pt x="500" y="1186"/>
                  </a:cubicBezTo>
                  <a:cubicBezTo>
                    <a:pt x="503" y="1189"/>
                    <a:pt x="508" y="1194"/>
                    <a:pt x="504" y="1201"/>
                  </a:cubicBezTo>
                  <a:cubicBezTo>
                    <a:pt x="500" y="1208"/>
                    <a:pt x="14" y="2126"/>
                    <a:pt x="14" y="2126"/>
                  </a:cubicBezTo>
                  <a:cubicBezTo>
                    <a:pt x="14" y="2126"/>
                    <a:pt x="8" y="2138"/>
                    <a:pt x="4" y="2138"/>
                  </a:cubicBezTo>
                  <a:close/>
                  <a:moveTo>
                    <a:pt x="136" y="1604"/>
                  </a:moveTo>
                  <a:cubicBezTo>
                    <a:pt x="229" y="1429"/>
                    <a:pt x="287" y="1319"/>
                    <a:pt x="323" y="1251"/>
                  </a:cubicBezTo>
                  <a:cubicBezTo>
                    <a:pt x="307" y="1248"/>
                    <a:pt x="291" y="1247"/>
                    <a:pt x="275" y="1247"/>
                  </a:cubicBezTo>
                  <a:cubicBezTo>
                    <a:pt x="202" y="1247"/>
                    <a:pt x="162" y="1267"/>
                    <a:pt x="136" y="1292"/>
                  </a:cubicBezTo>
                  <a:lnTo>
                    <a:pt x="136" y="1604"/>
                  </a:lnTo>
                  <a:close/>
                  <a:moveTo>
                    <a:pt x="1759" y="744"/>
                  </a:moveTo>
                  <a:cubicBezTo>
                    <a:pt x="1759" y="592"/>
                    <a:pt x="1882" y="469"/>
                    <a:pt x="2034" y="469"/>
                  </a:cubicBezTo>
                  <a:cubicBezTo>
                    <a:pt x="2185" y="469"/>
                    <a:pt x="2309" y="592"/>
                    <a:pt x="2309" y="744"/>
                  </a:cubicBezTo>
                  <a:cubicBezTo>
                    <a:pt x="2309" y="895"/>
                    <a:pt x="2185" y="1019"/>
                    <a:pt x="2034" y="1019"/>
                  </a:cubicBezTo>
                  <a:cubicBezTo>
                    <a:pt x="1882" y="1018"/>
                    <a:pt x="1759" y="895"/>
                    <a:pt x="1759" y="744"/>
                  </a:cubicBezTo>
                  <a:close/>
                  <a:moveTo>
                    <a:pt x="1895" y="744"/>
                  </a:moveTo>
                  <a:cubicBezTo>
                    <a:pt x="1895" y="820"/>
                    <a:pt x="1957" y="882"/>
                    <a:pt x="2034" y="882"/>
                  </a:cubicBezTo>
                  <a:cubicBezTo>
                    <a:pt x="2110" y="882"/>
                    <a:pt x="2172" y="820"/>
                    <a:pt x="2172" y="744"/>
                  </a:cubicBezTo>
                  <a:cubicBezTo>
                    <a:pt x="2172" y="667"/>
                    <a:pt x="2110" y="605"/>
                    <a:pt x="2034" y="605"/>
                  </a:cubicBezTo>
                  <a:cubicBezTo>
                    <a:pt x="1957" y="605"/>
                    <a:pt x="1895" y="667"/>
                    <a:pt x="1895" y="744"/>
                  </a:cubicBezTo>
                  <a:close/>
                  <a:moveTo>
                    <a:pt x="2033" y="1111"/>
                  </a:moveTo>
                  <a:cubicBezTo>
                    <a:pt x="2167" y="1111"/>
                    <a:pt x="2253" y="1161"/>
                    <a:pt x="2309" y="1244"/>
                  </a:cubicBezTo>
                  <a:cubicBezTo>
                    <a:pt x="2309" y="2123"/>
                    <a:pt x="2309" y="2123"/>
                    <a:pt x="2309" y="2123"/>
                  </a:cubicBezTo>
                  <a:cubicBezTo>
                    <a:pt x="2309" y="2134"/>
                    <a:pt x="2307" y="2138"/>
                    <a:pt x="2304" y="2138"/>
                  </a:cubicBezTo>
                  <a:cubicBezTo>
                    <a:pt x="2300" y="2138"/>
                    <a:pt x="2294" y="2126"/>
                    <a:pt x="2294" y="2126"/>
                  </a:cubicBezTo>
                  <a:cubicBezTo>
                    <a:pt x="2294" y="2126"/>
                    <a:pt x="1808" y="1208"/>
                    <a:pt x="1804" y="1201"/>
                  </a:cubicBezTo>
                  <a:cubicBezTo>
                    <a:pt x="1800" y="1194"/>
                    <a:pt x="1805" y="1189"/>
                    <a:pt x="1808" y="1186"/>
                  </a:cubicBezTo>
                  <a:cubicBezTo>
                    <a:pt x="1861" y="1138"/>
                    <a:pt x="1934" y="1111"/>
                    <a:pt x="2033" y="1111"/>
                  </a:cubicBezTo>
                  <a:close/>
                  <a:moveTo>
                    <a:pt x="2172" y="1292"/>
                  </a:moveTo>
                  <a:cubicBezTo>
                    <a:pt x="2147" y="1267"/>
                    <a:pt x="2107" y="1247"/>
                    <a:pt x="2033" y="1247"/>
                  </a:cubicBezTo>
                  <a:cubicBezTo>
                    <a:pt x="2017" y="1247"/>
                    <a:pt x="2001" y="1248"/>
                    <a:pt x="1985" y="1251"/>
                  </a:cubicBezTo>
                  <a:cubicBezTo>
                    <a:pt x="2022" y="1319"/>
                    <a:pt x="2080" y="1429"/>
                    <a:pt x="2172" y="1604"/>
                  </a:cubicBezTo>
                  <a:lnTo>
                    <a:pt x="2172" y="1292"/>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 name="Group 4">
            <a:extLst>
              <a:ext uri="{FF2B5EF4-FFF2-40B4-BE49-F238E27FC236}">
                <a16:creationId xmlns:a16="http://schemas.microsoft.com/office/drawing/2014/main" id="{7E9FE0C6-010D-8C1B-5F28-CECCD1499A0E}"/>
              </a:ext>
            </a:extLst>
          </p:cNvPr>
          <p:cNvGrpSpPr/>
          <p:nvPr/>
        </p:nvGrpSpPr>
        <p:grpSpPr>
          <a:xfrm>
            <a:off x="616423" y="2493726"/>
            <a:ext cx="432000" cy="432000"/>
            <a:chOff x="616423" y="2459091"/>
            <a:chExt cx="432000" cy="432000"/>
          </a:xfrm>
        </p:grpSpPr>
        <p:sp>
          <p:nvSpPr>
            <p:cNvPr id="10" name="Oval 9">
              <a:extLst>
                <a:ext uri="{FF2B5EF4-FFF2-40B4-BE49-F238E27FC236}">
                  <a16:creationId xmlns:a16="http://schemas.microsoft.com/office/drawing/2014/main" id="{8510CC0B-F032-0279-AF2B-0E13AD99BD8A}"/>
                </a:ext>
              </a:extLst>
            </p:cNvPr>
            <p:cNvSpPr/>
            <p:nvPr/>
          </p:nvSpPr>
          <p:spPr>
            <a:xfrm>
              <a:off x="616423" y="2459091"/>
              <a:ext cx="432000" cy="432000"/>
            </a:xfrm>
            <a:prstGeom prst="ellipse">
              <a:avLst/>
            </a:pr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sp>
          <p:nvSpPr>
            <p:cNvPr id="44" name="Freeform 19">
              <a:extLst>
                <a:ext uri="{FF2B5EF4-FFF2-40B4-BE49-F238E27FC236}">
                  <a16:creationId xmlns:a16="http://schemas.microsoft.com/office/drawing/2014/main" id="{A0446FB8-DEA8-AB6F-C935-1D15D0E47FC5}"/>
                </a:ext>
              </a:extLst>
            </p:cNvPr>
            <p:cNvSpPr>
              <a:spLocks noEditPoints="1"/>
            </p:cNvSpPr>
            <p:nvPr/>
          </p:nvSpPr>
          <p:spPr bwMode="auto">
            <a:xfrm>
              <a:off x="707411" y="2548292"/>
              <a:ext cx="237028" cy="237028"/>
            </a:xfrm>
            <a:custGeom>
              <a:avLst/>
              <a:gdLst>
                <a:gd name="T0" fmla="*/ 144 w 196"/>
                <a:gd name="T1" fmla="*/ 144 h 196"/>
                <a:gd name="T2" fmla="*/ 144 w 196"/>
                <a:gd name="T3" fmla="*/ 196 h 196"/>
                <a:gd name="T4" fmla="*/ 196 w 196"/>
                <a:gd name="T5" fmla="*/ 196 h 196"/>
                <a:gd name="T6" fmla="*/ 196 w 196"/>
                <a:gd name="T7" fmla="*/ 144 h 196"/>
                <a:gd name="T8" fmla="*/ 144 w 196"/>
                <a:gd name="T9" fmla="*/ 144 h 196"/>
                <a:gd name="T10" fmla="*/ 185 w 196"/>
                <a:gd name="T11" fmla="*/ 185 h 196"/>
                <a:gd name="T12" fmla="*/ 156 w 196"/>
                <a:gd name="T13" fmla="*/ 185 h 196"/>
                <a:gd name="T14" fmla="*/ 156 w 196"/>
                <a:gd name="T15" fmla="*/ 156 h 196"/>
                <a:gd name="T16" fmla="*/ 185 w 196"/>
                <a:gd name="T17" fmla="*/ 156 h 196"/>
                <a:gd name="T18" fmla="*/ 185 w 196"/>
                <a:gd name="T19" fmla="*/ 185 h 196"/>
                <a:gd name="T20" fmla="*/ 0 w 196"/>
                <a:gd name="T21" fmla="*/ 196 h 196"/>
                <a:gd name="T22" fmla="*/ 52 w 196"/>
                <a:gd name="T23" fmla="*/ 196 h 196"/>
                <a:gd name="T24" fmla="*/ 52 w 196"/>
                <a:gd name="T25" fmla="*/ 144 h 196"/>
                <a:gd name="T26" fmla="*/ 0 w 196"/>
                <a:gd name="T27" fmla="*/ 144 h 196"/>
                <a:gd name="T28" fmla="*/ 0 w 196"/>
                <a:gd name="T29" fmla="*/ 196 h 196"/>
                <a:gd name="T30" fmla="*/ 12 w 196"/>
                <a:gd name="T31" fmla="*/ 156 h 196"/>
                <a:gd name="T32" fmla="*/ 40 w 196"/>
                <a:gd name="T33" fmla="*/ 156 h 196"/>
                <a:gd name="T34" fmla="*/ 40 w 196"/>
                <a:gd name="T35" fmla="*/ 185 h 196"/>
                <a:gd name="T36" fmla="*/ 12 w 196"/>
                <a:gd name="T37" fmla="*/ 185 h 196"/>
                <a:gd name="T38" fmla="*/ 12 w 196"/>
                <a:gd name="T39" fmla="*/ 156 h 196"/>
                <a:gd name="T40" fmla="*/ 72 w 196"/>
                <a:gd name="T41" fmla="*/ 196 h 196"/>
                <a:gd name="T42" fmla="*/ 124 w 196"/>
                <a:gd name="T43" fmla="*/ 196 h 196"/>
                <a:gd name="T44" fmla="*/ 124 w 196"/>
                <a:gd name="T45" fmla="*/ 144 h 196"/>
                <a:gd name="T46" fmla="*/ 72 w 196"/>
                <a:gd name="T47" fmla="*/ 144 h 196"/>
                <a:gd name="T48" fmla="*/ 72 w 196"/>
                <a:gd name="T49" fmla="*/ 196 h 196"/>
                <a:gd name="T50" fmla="*/ 84 w 196"/>
                <a:gd name="T51" fmla="*/ 156 h 196"/>
                <a:gd name="T52" fmla="*/ 112 w 196"/>
                <a:gd name="T53" fmla="*/ 156 h 196"/>
                <a:gd name="T54" fmla="*/ 112 w 196"/>
                <a:gd name="T55" fmla="*/ 185 h 196"/>
                <a:gd name="T56" fmla="*/ 84 w 196"/>
                <a:gd name="T57" fmla="*/ 185 h 196"/>
                <a:gd name="T58" fmla="*/ 84 w 196"/>
                <a:gd name="T59" fmla="*/ 156 h 196"/>
                <a:gd name="T60" fmla="*/ 124 w 196"/>
                <a:gd name="T61" fmla="*/ 0 h 196"/>
                <a:gd name="T62" fmla="*/ 72 w 196"/>
                <a:gd name="T63" fmla="*/ 0 h 196"/>
                <a:gd name="T64" fmla="*/ 72 w 196"/>
                <a:gd name="T65" fmla="*/ 52 h 196"/>
                <a:gd name="T66" fmla="*/ 124 w 196"/>
                <a:gd name="T67" fmla="*/ 52 h 196"/>
                <a:gd name="T68" fmla="*/ 124 w 196"/>
                <a:gd name="T69" fmla="*/ 0 h 196"/>
                <a:gd name="T70" fmla="*/ 112 w 196"/>
                <a:gd name="T71" fmla="*/ 40 h 196"/>
                <a:gd name="T72" fmla="*/ 84 w 196"/>
                <a:gd name="T73" fmla="*/ 40 h 196"/>
                <a:gd name="T74" fmla="*/ 84 w 196"/>
                <a:gd name="T75" fmla="*/ 12 h 196"/>
                <a:gd name="T76" fmla="*/ 112 w 196"/>
                <a:gd name="T77" fmla="*/ 12 h 196"/>
                <a:gd name="T78" fmla="*/ 112 w 196"/>
                <a:gd name="T79" fmla="*/ 40 h 196"/>
                <a:gd name="T80" fmla="*/ 35 w 196"/>
                <a:gd name="T81" fmla="*/ 133 h 196"/>
                <a:gd name="T82" fmla="*/ 23 w 196"/>
                <a:gd name="T83" fmla="*/ 133 h 196"/>
                <a:gd name="T84" fmla="*/ 23 w 196"/>
                <a:gd name="T85" fmla="*/ 92 h 196"/>
                <a:gd name="T86" fmla="*/ 92 w 196"/>
                <a:gd name="T87" fmla="*/ 92 h 196"/>
                <a:gd name="T88" fmla="*/ 92 w 196"/>
                <a:gd name="T89" fmla="*/ 63 h 196"/>
                <a:gd name="T90" fmla="*/ 104 w 196"/>
                <a:gd name="T91" fmla="*/ 63 h 196"/>
                <a:gd name="T92" fmla="*/ 104 w 196"/>
                <a:gd name="T93" fmla="*/ 92 h 196"/>
                <a:gd name="T94" fmla="*/ 173 w 196"/>
                <a:gd name="T95" fmla="*/ 92 h 196"/>
                <a:gd name="T96" fmla="*/ 173 w 196"/>
                <a:gd name="T97" fmla="*/ 133 h 196"/>
                <a:gd name="T98" fmla="*/ 162 w 196"/>
                <a:gd name="T99" fmla="*/ 133 h 196"/>
                <a:gd name="T100" fmla="*/ 162 w 196"/>
                <a:gd name="T101" fmla="*/ 104 h 196"/>
                <a:gd name="T102" fmla="*/ 104 w 196"/>
                <a:gd name="T103" fmla="*/ 104 h 196"/>
                <a:gd name="T104" fmla="*/ 104 w 196"/>
                <a:gd name="T105" fmla="*/ 133 h 196"/>
                <a:gd name="T106" fmla="*/ 92 w 196"/>
                <a:gd name="T107" fmla="*/ 133 h 196"/>
                <a:gd name="T108" fmla="*/ 92 w 196"/>
                <a:gd name="T109" fmla="*/ 104 h 196"/>
                <a:gd name="T110" fmla="*/ 35 w 196"/>
                <a:gd name="T111" fmla="*/ 104 h 196"/>
                <a:gd name="T112" fmla="*/ 35 w 196"/>
                <a:gd name="T113" fmla="*/ 13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 h="196">
                  <a:moveTo>
                    <a:pt x="144" y="144"/>
                  </a:moveTo>
                  <a:lnTo>
                    <a:pt x="144" y="196"/>
                  </a:lnTo>
                  <a:lnTo>
                    <a:pt x="196" y="196"/>
                  </a:lnTo>
                  <a:lnTo>
                    <a:pt x="196" y="144"/>
                  </a:lnTo>
                  <a:lnTo>
                    <a:pt x="144" y="144"/>
                  </a:lnTo>
                  <a:close/>
                  <a:moveTo>
                    <a:pt x="185" y="185"/>
                  </a:moveTo>
                  <a:lnTo>
                    <a:pt x="156" y="185"/>
                  </a:lnTo>
                  <a:lnTo>
                    <a:pt x="156" y="156"/>
                  </a:lnTo>
                  <a:lnTo>
                    <a:pt x="185" y="156"/>
                  </a:lnTo>
                  <a:lnTo>
                    <a:pt x="185" y="185"/>
                  </a:lnTo>
                  <a:close/>
                  <a:moveTo>
                    <a:pt x="0" y="196"/>
                  </a:moveTo>
                  <a:lnTo>
                    <a:pt x="52" y="196"/>
                  </a:lnTo>
                  <a:lnTo>
                    <a:pt x="52" y="144"/>
                  </a:lnTo>
                  <a:lnTo>
                    <a:pt x="0" y="144"/>
                  </a:lnTo>
                  <a:lnTo>
                    <a:pt x="0" y="196"/>
                  </a:lnTo>
                  <a:close/>
                  <a:moveTo>
                    <a:pt x="12" y="156"/>
                  </a:moveTo>
                  <a:lnTo>
                    <a:pt x="40" y="156"/>
                  </a:lnTo>
                  <a:lnTo>
                    <a:pt x="40" y="185"/>
                  </a:lnTo>
                  <a:lnTo>
                    <a:pt x="12" y="185"/>
                  </a:lnTo>
                  <a:lnTo>
                    <a:pt x="12" y="156"/>
                  </a:lnTo>
                  <a:close/>
                  <a:moveTo>
                    <a:pt x="72" y="196"/>
                  </a:moveTo>
                  <a:lnTo>
                    <a:pt x="124" y="196"/>
                  </a:lnTo>
                  <a:lnTo>
                    <a:pt x="124" y="144"/>
                  </a:lnTo>
                  <a:lnTo>
                    <a:pt x="72" y="144"/>
                  </a:lnTo>
                  <a:lnTo>
                    <a:pt x="72" y="196"/>
                  </a:lnTo>
                  <a:close/>
                  <a:moveTo>
                    <a:pt x="84" y="156"/>
                  </a:moveTo>
                  <a:lnTo>
                    <a:pt x="112" y="156"/>
                  </a:lnTo>
                  <a:lnTo>
                    <a:pt x="112" y="185"/>
                  </a:lnTo>
                  <a:lnTo>
                    <a:pt x="84" y="185"/>
                  </a:lnTo>
                  <a:lnTo>
                    <a:pt x="84" y="156"/>
                  </a:lnTo>
                  <a:close/>
                  <a:moveTo>
                    <a:pt x="124" y="0"/>
                  </a:moveTo>
                  <a:lnTo>
                    <a:pt x="72" y="0"/>
                  </a:lnTo>
                  <a:lnTo>
                    <a:pt x="72" y="52"/>
                  </a:lnTo>
                  <a:lnTo>
                    <a:pt x="124" y="52"/>
                  </a:lnTo>
                  <a:lnTo>
                    <a:pt x="124" y="0"/>
                  </a:lnTo>
                  <a:close/>
                  <a:moveTo>
                    <a:pt x="112" y="40"/>
                  </a:moveTo>
                  <a:lnTo>
                    <a:pt x="84" y="40"/>
                  </a:lnTo>
                  <a:lnTo>
                    <a:pt x="84" y="12"/>
                  </a:lnTo>
                  <a:lnTo>
                    <a:pt x="112" y="12"/>
                  </a:lnTo>
                  <a:lnTo>
                    <a:pt x="112" y="40"/>
                  </a:lnTo>
                  <a:close/>
                  <a:moveTo>
                    <a:pt x="35" y="133"/>
                  </a:moveTo>
                  <a:lnTo>
                    <a:pt x="23" y="133"/>
                  </a:lnTo>
                  <a:lnTo>
                    <a:pt x="23" y="92"/>
                  </a:lnTo>
                  <a:lnTo>
                    <a:pt x="92" y="92"/>
                  </a:lnTo>
                  <a:lnTo>
                    <a:pt x="92" y="63"/>
                  </a:lnTo>
                  <a:lnTo>
                    <a:pt x="104" y="63"/>
                  </a:lnTo>
                  <a:lnTo>
                    <a:pt x="104" y="92"/>
                  </a:lnTo>
                  <a:lnTo>
                    <a:pt x="173" y="92"/>
                  </a:lnTo>
                  <a:lnTo>
                    <a:pt x="173" y="133"/>
                  </a:lnTo>
                  <a:lnTo>
                    <a:pt x="162" y="133"/>
                  </a:lnTo>
                  <a:lnTo>
                    <a:pt x="162" y="104"/>
                  </a:lnTo>
                  <a:lnTo>
                    <a:pt x="104" y="104"/>
                  </a:lnTo>
                  <a:lnTo>
                    <a:pt x="104" y="133"/>
                  </a:lnTo>
                  <a:lnTo>
                    <a:pt x="92" y="133"/>
                  </a:lnTo>
                  <a:lnTo>
                    <a:pt x="92" y="104"/>
                  </a:lnTo>
                  <a:lnTo>
                    <a:pt x="35" y="104"/>
                  </a:lnTo>
                  <a:lnTo>
                    <a:pt x="35" y="133"/>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9" name="Group 8">
            <a:extLst>
              <a:ext uri="{FF2B5EF4-FFF2-40B4-BE49-F238E27FC236}">
                <a16:creationId xmlns:a16="http://schemas.microsoft.com/office/drawing/2014/main" id="{494648B2-9DE1-1333-EB89-AF40914CE67A}"/>
              </a:ext>
            </a:extLst>
          </p:cNvPr>
          <p:cNvGrpSpPr/>
          <p:nvPr/>
        </p:nvGrpSpPr>
        <p:grpSpPr>
          <a:xfrm>
            <a:off x="616423" y="3775397"/>
            <a:ext cx="432000" cy="432000"/>
            <a:chOff x="616423" y="3740762"/>
            <a:chExt cx="432000" cy="432000"/>
          </a:xfrm>
        </p:grpSpPr>
        <p:sp>
          <p:nvSpPr>
            <p:cNvPr id="15" name="Oval 14">
              <a:extLst>
                <a:ext uri="{FF2B5EF4-FFF2-40B4-BE49-F238E27FC236}">
                  <a16:creationId xmlns:a16="http://schemas.microsoft.com/office/drawing/2014/main" id="{19C9D2BC-6D25-8737-1D59-F4034180973B}"/>
                </a:ext>
              </a:extLst>
            </p:cNvPr>
            <p:cNvSpPr/>
            <p:nvPr/>
          </p:nvSpPr>
          <p:spPr>
            <a:xfrm>
              <a:off x="616423" y="3740762"/>
              <a:ext cx="432000" cy="432000"/>
            </a:xfrm>
            <a:prstGeom prst="ellipse">
              <a:avLst/>
            </a:pr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grpSp>
          <p:nvGrpSpPr>
            <p:cNvPr id="54" name="Group 53">
              <a:extLst>
                <a:ext uri="{FF2B5EF4-FFF2-40B4-BE49-F238E27FC236}">
                  <a16:creationId xmlns:a16="http://schemas.microsoft.com/office/drawing/2014/main" id="{1D9B19AE-BBCA-1DEE-546E-351DDC572AEE}"/>
                </a:ext>
              </a:extLst>
            </p:cNvPr>
            <p:cNvGrpSpPr/>
            <p:nvPr/>
          </p:nvGrpSpPr>
          <p:grpSpPr>
            <a:xfrm>
              <a:off x="683487" y="3804762"/>
              <a:ext cx="304800" cy="306387"/>
              <a:chOff x="3881438" y="3157538"/>
              <a:chExt cx="304800" cy="306387"/>
            </a:xfrm>
            <a:solidFill>
              <a:schemeClr val="accent2">
                <a:lumMod val="75000"/>
              </a:schemeClr>
            </a:solidFill>
          </p:grpSpPr>
          <p:sp>
            <p:nvSpPr>
              <p:cNvPr id="47" name="Freeform 23">
                <a:extLst>
                  <a:ext uri="{FF2B5EF4-FFF2-40B4-BE49-F238E27FC236}">
                    <a16:creationId xmlns:a16="http://schemas.microsoft.com/office/drawing/2014/main" id="{5FC27CB9-CB74-3E19-27A1-90E56902BB9C}"/>
                  </a:ext>
                </a:extLst>
              </p:cNvPr>
              <p:cNvSpPr>
                <a:spLocks/>
              </p:cNvSpPr>
              <p:nvPr/>
            </p:nvSpPr>
            <p:spPr bwMode="auto">
              <a:xfrm>
                <a:off x="4064001" y="3408363"/>
                <a:ext cx="50800" cy="49212"/>
              </a:xfrm>
              <a:custGeom>
                <a:avLst/>
                <a:gdLst>
                  <a:gd name="T0" fmla="*/ 398 w 403"/>
                  <a:gd name="T1" fmla="*/ 155 h 390"/>
                  <a:gd name="T2" fmla="*/ 260 w 403"/>
                  <a:gd name="T3" fmla="*/ 152 h 390"/>
                  <a:gd name="T4" fmla="*/ 249 w 403"/>
                  <a:gd name="T5" fmla="*/ 144 h 390"/>
                  <a:gd name="T6" fmla="*/ 211 w 403"/>
                  <a:gd name="T7" fmla="*/ 4 h 390"/>
                  <a:gd name="T8" fmla="*/ 206 w 403"/>
                  <a:gd name="T9" fmla="*/ 4 h 390"/>
                  <a:gd name="T10" fmla="*/ 154 w 403"/>
                  <a:gd name="T11" fmla="*/ 142 h 390"/>
                  <a:gd name="T12" fmla="*/ 143 w 403"/>
                  <a:gd name="T13" fmla="*/ 149 h 390"/>
                  <a:gd name="T14" fmla="*/ 5 w 403"/>
                  <a:gd name="T15" fmla="*/ 146 h 390"/>
                  <a:gd name="T16" fmla="*/ 4 w 403"/>
                  <a:gd name="T17" fmla="*/ 151 h 390"/>
                  <a:gd name="T18" fmla="*/ 112 w 403"/>
                  <a:gd name="T19" fmla="*/ 236 h 390"/>
                  <a:gd name="T20" fmla="*/ 116 w 403"/>
                  <a:gd name="T21" fmla="*/ 249 h 390"/>
                  <a:gd name="T22" fmla="*/ 72 w 403"/>
                  <a:gd name="T23" fmla="*/ 379 h 390"/>
                  <a:gd name="T24" fmla="*/ 76 w 403"/>
                  <a:gd name="T25" fmla="*/ 382 h 390"/>
                  <a:gd name="T26" fmla="*/ 195 w 403"/>
                  <a:gd name="T27" fmla="*/ 302 h 390"/>
                  <a:gd name="T28" fmla="*/ 209 w 403"/>
                  <a:gd name="T29" fmla="*/ 302 h 390"/>
                  <a:gd name="T30" fmla="*/ 317 w 403"/>
                  <a:gd name="T31" fmla="*/ 387 h 390"/>
                  <a:gd name="T32" fmla="*/ 321 w 403"/>
                  <a:gd name="T33" fmla="*/ 384 h 390"/>
                  <a:gd name="T34" fmla="*/ 283 w 403"/>
                  <a:gd name="T35" fmla="*/ 253 h 390"/>
                  <a:gd name="T36" fmla="*/ 287 w 403"/>
                  <a:gd name="T37" fmla="*/ 240 h 390"/>
                  <a:gd name="T38" fmla="*/ 399 w 403"/>
                  <a:gd name="T39" fmla="*/ 159 h 390"/>
                  <a:gd name="T40" fmla="*/ 398 w 403"/>
                  <a:gd name="T41" fmla="*/ 1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3" h="390">
                    <a:moveTo>
                      <a:pt x="398" y="155"/>
                    </a:moveTo>
                    <a:cubicBezTo>
                      <a:pt x="260" y="152"/>
                      <a:pt x="260" y="152"/>
                      <a:pt x="260" y="152"/>
                    </a:cubicBezTo>
                    <a:cubicBezTo>
                      <a:pt x="255" y="151"/>
                      <a:pt x="251" y="148"/>
                      <a:pt x="249" y="144"/>
                    </a:cubicBezTo>
                    <a:cubicBezTo>
                      <a:pt x="211" y="4"/>
                      <a:pt x="211" y="4"/>
                      <a:pt x="211" y="4"/>
                    </a:cubicBezTo>
                    <a:cubicBezTo>
                      <a:pt x="209" y="0"/>
                      <a:pt x="207" y="0"/>
                      <a:pt x="206" y="4"/>
                    </a:cubicBezTo>
                    <a:cubicBezTo>
                      <a:pt x="154" y="142"/>
                      <a:pt x="154" y="142"/>
                      <a:pt x="154" y="142"/>
                    </a:cubicBezTo>
                    <a:cubicBezTo>
                      <a:pt x="152" y="146"/>
                      <a:pt x="148" y="149"/>
                      <a:pt x="143" y="149"/>
                    </a:cubicBezTo>
                    <a:cubicBezTo>
                      <a:pt x="5" y="146"/>
                      <a:pt x="5" y="146"/>
                      <a:pt x="5" y="146"/>
                    </a:cubicBezTo>
                    <a:cubicBezTo>
                      <a:pt x="1" y="146"/>
                      <a:pt x="0" y="148"/>
                      <a:pt x="4" y="151"/>
                    </a:cubicBezTo>
                    <a:cubicBezTo>
                      <a:pt x="112" y="236"/>
                      <a:pt x="112" y="236"/>
                      <a:pt x="112" y="236"/>
                    </a:cubicBezTo>
                    <a:cubicBezTo>
                      <a:pt x="116" y="239"/>
                      <a:pt x="117" y="244"/>
                      <a:pt x="116" y="249"/>
                    </a:cubicBezTo>
                    <a:cubicBezTo>
                      <a:pt x="72" y="379"/>
                      <a:pt x="72" y="379"/>
                      <a:pt x="72" y="379"/>
                    </a:cubicBezTo>
                    <a:cubicBezTo>
                      <a:pt x="70" y="383"/>
                      <a:pt x="72" y="385"/>
                      <a:pt x="76" y="382"/>
                    </a:cubicBezTo>
                    <a:cubicBezTo>
                      <a:pt x="195" y="302"/>
                      <a:pt x="195" y="302"/>
                      <a:pt x="195" y="302"/>
                    </a:cubicBezTo>
                    <a:cubicBezTo>
                      <a:pt x="200" y="299"/>
                      <a:pt x="205" y="299"/>
                      <a:pt x="209" y="302"/>
                    </a:cubicBezTo>
                    <a:cubicBezTo>
                      <a:pt x="317" y="387"/>
                      <a:pt x="317" y="387"/>
                      <a:pt x="317" y="387"/>
                    </a:cubicBezTo>
                    <a:cubicBezTo>
                      <a:pt x="321" y="390"/>
                      <a:pt x="323" y="389"/>
                      <a:pt x="321" y="384"/>
                    </a:cubicBezTo>
                    <a:cubicBezTo>
                      <a:pt x="283" y="253"/>
                      <a:pt x="283" y="253"/>
                      <a:pt x="283" y="253"/>
                    </a:cubicBezTo>
                    <a:cubicBezTo>
                      <a:pt x="282" y="248"/>
                      <a:pt x="283" y="243"/>
                      <a:pt x="287" y="240"/>
                    </a:cubicBezTo>
                    <a:cubicBezTo>
                      <a:pt x="399" y="159"/>
                      <a:pt x="399" y="159"/>
                      <a:pt x="399" y="159"/>
                    </a:cubicBezTo>
                    <a:cubicBezTo>
                      <a:pt x="403" y="157"/>
                      <a:pt x="402" y="155"/>
                      <a:pt x="398" y="1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8" name="Freeform 24">
                <a:extLst>
                  <a:ext uri="{FF2B5EF4-FFF2-40B4-BE49-F238E27FC236}">
                    <a16:creationId xmlns:a16="http://schemas.microsoft.com/office/drawing/2014/main" id="{D074BEF7-8CD0-B5BE-F082-6F1A3060BF15}"/>
                  </a:ext>
                </a:extLst>
              </p:cNvPr>
              <p:cNvSpPr>
                <a:spLocks/>
              </p:cNvSpPr>
              <p:nvPr/>
            </p:nvSpPr>
            <p:spPr bwMode="auto">
              <a:xfrm>
                <a:off x="4060826" y="3163888"/>
                <a:ext cx="50800" cy="49212"/>
              </a:xfrm>
              <a:custGeom>
                <a:avLst/>
                <a:gdLst>
                  <a:gd name="T0" fmla="*/ 116 w 403"/>
                  <a:gd name="T1" fmla="*/ 250 h 390"/>
                  <a:gd name="T2" fmla="*/ 72 w 403"/>
                  <a:gd name="T3" fmla="*/ 380 h 390"/>
                  <a:gd name="T4" fmla="*/ 76 w 403"/>
                  <a:gd name="T5" fmla="*/ 383 h 390"/>
                  <a:gd name="T6" fmla="*/ 195 w 403"/>
                  <a:gd name="T7" fmla="*/ 302 h 390"/>
                  <a:gd name="T8" fmla="*/ 209 w 403"/>
                  <a:gd name="T9" fmla="*/ 303 h 390"/>
                  <a:gd name="T10" fmla="*/ 317 w 403"/>
                  <a:gd name="T11" fmla="*/ 388 h 390"/>
                  <a:gd name="T12" fmla="*/ 321 w 403"/>
                  <a:gd name="T13" fmla="*/ 385 h 390"/>
                  <a:gd name="T14" fmla="*/ 283 w 403"/>
                  <a:gd name="T15" fmla="*/ 253 h 390"/>
                  <a:gd name="T16" fmla="*/ 287 w 403"/>
                  <a:gd name="T17" fmla="*/ 240 h 390"/>
                  <a:gd name="T18" fmla="*/ 399 w 403"/>
                  <a:gd name="T19" fmla="*/ 160 h 390"/>
                  <a:gd name="T20" fmla="*/ 397 w 403"/>
                  <a:gd name="T21" fmla="*/ 155 h 390"/>
                  <a:gd name="T22" fmla="*/ 260 w 403"/>
                  <a:gd name="T23" fmla="*/ 152 h 390"/>
                  <a:gd name="T24" fmla="*/ 249 w 403"/>
                  <a:gd name="T25" fmla="*/ 144 h 390"/>
                  <a:gd name="T26" fmla="*/ 211 w 403"/>
                  <a:gd name="T27" fmla="*/ 5 h 390"/>
                  <a:gd name="T28" fmla="*/ 205 w 403"/>
                  <a:gd name="T29" fmla="*/ 5 h 390"/>
                  <a:gd name="T30" fmla="*/ 154 w 403"/>
                  <a:gd name="T31" fmla="*/ 142 h 390"/>
                  <a:gd name="T32" fmla="*/ 143 w 403"/>
                  <a:gd name="T33" fmla="*/ 150 h 390"/>
                  <a:gd name="T34" fmla="*/ 5 w 403"/>
                  <a:gd name="T35" fmla="*/ 147 h 390"/>
                  <a:gd name="T36" fmla="*/ 3 w 403"/>
                  <a:gd name="T37" fmla="*/ 152 h 390"/>
                  <a:gd name="T38" fmla="*/ 112 w 403"/>
                  <a:gd name="T39" fmla="*/ 237 h 390"/>
                  <a:gd name="T40" fmla="*/ 116 w 403"/>
                  <a:gd name="T41" fmla="*/ 25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3" h="390">
                    <a:moveTo>
                      <a:pt x="116" y="250"/>
                    </a:moveTo>
                    <a:cubicBezTo>
                      <a:pt x="72" y="380"/>
                      <a:pt x="72" y="380"/>
                      <a:pt x="72" y="380"/>
                    </a:cubicBezTo>
                    <a:cubicBezTo>
                      <a:pt x="70" y="384"/>
                      <a:pt x="72" y="385"/>
                      <a:pt x="76" y="383"/>
                    </a:cubicBezTo>
                    <a:cubicBezTo>
                      <a:pt x="195" y="302"/>
                      <a:pt x="195" y="302"/>
                      <a:pt x="195" y="302"/>
                    </a:cubicBezTo>
                    <a:cubicBezTo>
                      <a:pt x="199" y="300"/>
                      <a:pt x="205" y="300"/>
                      <a:pt x="209" y="303"/>
                    </a:cubicBezTo>
                    <a:cubicBezTo>
                      <a:pt x="317" y="388"/>
                      <a:pt x="317" y="388"/>
                      <a:pt x="317" y="388"/>
                    </a:cubicBezTo>
                    <a:cubicBezTo>
                      <a:pt x="321" y="390"/>
                      <a:pt x="323" y="389"/>
                      <a:pt x="321" y="385"/>
                    </a:cubicBezTo>
                    <a:cubicBezTo>
                      <a:pt x="283" y="253"/>
                      <a:pt x="283" y="253"/>
                      <a:pt x="283" y="253"/>
                    </a:cubicBezTo>
                    <a:cubicBezTo>
                      <a:pt x="282" y="248"/>
                      <a:pt x="283" y="243"/>
                      <a:pt x="287" y="240"/>
                    </a:cubicBezTo>
                    <a:cubicBezTo>
                      <a:pt x="399" y="160"/>
                      <a:pt x="399" y="160"/>
                      <a:pt x="399" y="160"/>
                    </a:cubicBezTo>
                    <a:cubicBezTo>
                      <a:pt x="403" y="157"/>
                      <a:pt x="402" y="155"/>
                      <a:pt x="397" y="155"/>
                    </a:cubicBezTo>
                    <a:cubicBezTo>
                      <a:pt x="260" y="152"/>
                      <a:pt x="260" y="152"/>
                      <a:pt x="260" y="152"/>
                    </a:cubicBezTo>
                    <a:cubicBezTo>
                      <a:pt x="255" y="152"/>
                      <a:pt x="251" y="149"/>
                      <a:pt x="249" y="144"/>
                    </a:cubicBezTo>
                    <a:cubicBezTo>
                      <a:pt x="211" y="5"/>
                      <a:pt x="211" y="5"/>
                      <a:pt x="211" y="5"/>
                    </a:cubicBezTo>
                    <a:cubicBezTo>
                      <a:pt x="209" y="0"/>
                      <a:pt x="207" y="0"/>
                      <a:pt x="205" y="5"/>
                    </a:cubicBezTo>
                    <a:cubicBezTo>
                      <a:pt x="154" y="142"/>
                      <a:pt x="154" y="142"/>
                      <a:pt x="154" y="142"/>
                    </a:cubicBezTo>
                    <a:cubicBezTo>
                      <a:pt x="152" y="147"/>
                      <a:pt x="148" y="150"/>
                      <a:pt x="143" y="150"/>
                    </a:cubicBezTo>
                    <a:cubicBezTo>
                      <a:pt x="5" y="147"/>
                      <a:pt x="5" y="147"/>
                      <a:pt x="5" y="147"/>
                    </a:cubicBezTo>
                    <a:cubicBezTo>
                      <a:pt x="1" y="147"/>
                      <a:pt x="0" y="149"/>
                      <a:pt x="3" y="152"/>
                    </a:cubicBezTo>
                    <a:cubicBezTo>
                      <a:pt x="112" y="237"/>
                      <a:pt x="112" y="237"/>
                      <a:pt x="112" y="237"/>
                    </a:cubicBezTo>
                    <a:cubicBezTo>
                      <a:pt x="116" y="240"/>
                      <a:pt x="117" y="245"/>
                      <a:pt x="116" y="2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49" name="Freeform 25">
                <a:extLst>
                  <a:ext uri="{FF2B5EF4-FFF2-40B4-BE49-F238E27FC236}">
                    <a16:creationId xmlns:a16="http://schemas.microsoft.com/office/drawing/2014/main" id="{F833A93F-DC6C-AFC7-765F-75E7712E877E}"/>
                  </a:ext>
                </a:extLst>
              </p:cNvPr>
              <p:cNvSpPr>
                <a:spLocks/>
              </p:cNvSpPr>
              <p:nvPr/>
            </p:nvSpPr>
            <p:spPr bwMode="auto">
              <a:xfrm>
                <a:off x="4113213" y="3214688"/>
                <a:ext cx="52388" cy="49212"/>
              </a:xfrm>
              <a:custGeom>
                <a:avLst/>
                <a:gdLst>
                  <a:gd name="T0" fmla="*/ 3 w 403"/>
                  <a:gd name="T1" fmla="*/ 152 h 390"/>
                  <a:gd name="T2" fmla="*/ 112 w 403"/>
                  <a:gd name="T3" fmla="*/ 237 h 390"/>
                  <a:gd name="T4" fmla="*/ 116 w 403"/>
                  <a:gd name="T5" fmla="*/ 250 h 390"/>
                  <a:gd name="T6" fmla="*/ 72 w 403"/>
                  <a:gd name="T7" fmla="*/ 380 h 390"/>
                  <a:gd name="T8" fmla="*/ 76 w 403"/>
                  <a:gd name="T9" fmla="*/ 383 h 390"/>
                  <a:gd name="T10" fmla="*/ 195 w 403"/>
                  <a:gd name="T11" fmla="*/ 302 h 390"/>
                  <a:gd name="T12" fmla="*/ 209 w 403"/>
                  <a:gd name="T13" fmla="*/ 303 h 390"/>
                  <a:gd name="T14" fmla="*/ 317 w 403"/>
                  <a:gd name="T15" fmla="*/ 388 h 390"/>
                  <a:gd name="T16" fmla="*/ 321 w 403"/>
                  <a:gd name="T17" fmla="*/ 385 h 390"/>
                  <a:gd name="T18" fmla="*/ 283 w 403"/>
                  <a:gd name="T19" fmla="*/ 253 h 390"/>
                  <a:gd name="T20" fmla="*/ 287 w 403"/>
                  <a:gd name="T21" fmla="*/ 240 h 390"/>
                  <a:gd name="T22" fmla="*/ 399 w 403"/>
                  <a:gd name="T23" fmla="*/ 160 h 390"/>
                  <a:gd name="T24" fmla="*/ 397 w 403"/>
                  <a:gd name="T25" fmla="*/ 155 h 390"/>
                  <a:gd name="T26" fmla="*/ 260 w 403"/>
                  <a:gd name="T27" fmla="*/ 152 h 390"/>
                  <a:gd name="T28" fmla="*/ 249 w 403"/>
                  <a:gd name="T29" fmla="*/ 144 h 390"/>
                  <a:gd name="T30" fmla="*/ 211 w 403"/>
                  <a:gd name="T31" fmla="*/ 5 h 390"/>
                  <a:gd name="T32" fmla="*/ 205 w 403"/>
                  <a:gd name="T33" fmla="*/ 4 h 390"/>
                  <a:gd name="T34" fmla="*/ 154 w 403"/>
                  <a:gd name="T35" fmla="*/ 142 h 390"/>
                  <a:gd name="T36" fmla="*/ 143 w 403"/>
                  <a:gd name="T37" fmla="*/ 150 h 390"/>
                  <a:gd name="T38" fmla="*/ 5 w 403"/>
                  <a:gd name="T39" fmla="*/ 147 h 390"/>
                  <a:gd name="T40" fmla="*/ 3 w 403"/>
                  <a:gd name="T41" fmla="*/ 15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3" h="390">
                    <a:moveTo>
                      <a:pt x="3" y="152"/>
                    </a:moveTo>
                    <a:cubicBezTo>
                      <a:pt x="112" y="237"/>
                      <a:pt x="112" y="237"/>
                      <a:pt x="112" y="237"/>
                    </a:cubicBezTo>
                    <a:cubicBezTo>
                      <a:pt x="116" y="240"/>
                      <a:pt x="117" y="245"/>
                      <a:pt x="116" y="250"/>
                    </a:cubicBezTo>
                    <a:cubicBezTo>
                      <a:pt x="72" y="380"/>
                      <a:pt x="72" y="380"/>
                      <a:pt x="72" y="380"/>
                    </a:cubicBezTo>
                    <a:cubicBezTo>
                      <a:pt x="70" y="384"/>
                      <a:pt x="72" y="385"/>
                      <a:pt x="76" y="383"/>
                    </a:cubicBezTo>
                    <a:cubicBezTo>
                      <a:pt x="195" y="302"/>
                      <a:pt x="195" y="302"/>
                      <a:pt x="195" y="302"/>
                    </a:cubicBezTo>
                    <a:cubicBezTo>
                      <a:pt x="199" y="300"/>
                      <a:pt x="205" y="300"/>
                      <a:pt x="209" y="303"/>
                    </a:cubicBezTo>
                    <a:cubicBezTo>
                      <a:pt x="317" y="388"/>
                      <a:pt x="317" y="388"/>
                      <a:pt x="317" y="388"/>
                    </a:cubicBezTo>
                    <a:cubicBezTo>
                      <a:pt x="321" y="390"/>
                      <a:pt x="322" y="389"/>
                      <a:pt x="321" y="385"/>
                    </a:cubicBezTo>
                    <a:cubicBezTo>
                      <a:pt x="283" y="253"/>
                      <a:pt x="283" y="253"/>
                      <a:pt x="283" y="253"/>
                    </a:cubicBezTo>
                    <a:cubicBezTo>
                      <a:pt x="281" y="248"/>
                      <a:pt x="283" y="243"/>
                      <a:pt x="287" y="240"/>
                    </a:cubicBezTo>
                    <a:cubicBezTo>
                      <a:pt x="399" y="160"/>
                      <a:pt x="399" y="160"/>
                      <a:pt x="399" y="160"/>
                    </a:cubicBezTo>
                    <a:cubicBezTo>
                      <a:pt x="403" y="157"/>
                      <a:pt x="402" y="155"/>
                      <a:pt x="397" y="155"/>
                    </a:cubicBezTo>
                    <a:cubicBezTo>
                      <a:pt x="260" y="152"/>
                      <a:pt x="260" y="152"/>
                      <a:pt x="260" y="152"/>
                    </a:cubicBezTo>
                    <a:cubicBezTo>
                      <a:pt x="255" y="152"/>
                      <a:pt x="251" y="149"/>
                      <a:pt x="249" y="144"/>
                    </a:cubicBezTo>
                    <a:cubicBezTo>
                      <a:pt x="211" y="5"/>
                      <a:pt x="211" y="5"/>
                      <a:pt x="211" y="5"/>
                    </a:cubicBezTo>
                    <a:cubicBezTo>
                      <a:pt x="209" y="0"/>
                      <a:pt x="207" y="0"/>
                      <a:pt x="205" y="4"/>
                    </a:cubicBezTo>
                    <a:cubicBezTo>
                      <a:pt x="154" y="142"/>
                      <a:pt x="154" y="142"/>
                      <a:pt x="154" y="142"/>
                    </a:cubicBezTo>
                    <a:cubicBezTo>
                      <a:pt x="152" y="147"/>
                      <a:pt x="148" y="150"/>
                      <a:pt x="143" y="150"/>
                    </a:cubicBezTo>
                    <a:cubicBezTo>
                      <a:pt x="5" y="147"/>
                      <a:pt x="5" y="147"/>
                      <a:pt x="5" y="147"/>
                    </a:cubicBezTo>
                    <a:cubicBezTo>
                      <a:pt x="1" y="147"/>
                      <a:pt x="0" y="149"/>
                      <a:pt x="3" y="15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26">
                <a:extLst>
                  <a:ext uri="{FF2B5EF4-FFF2-40B4-BE49-F238E27FC236}">
                    <a16:creationId xmlns:a16="http://schemas.microsoft.com/office/drawing/2014/main" id="{8A8E5AB9-A0FD-7F76-55A7-91556ACD5BAB}"/>
                  </a:ext>
                </a:extLst>
              </p:cNvPr>
              <p:cNvSpPr>
                <a:spLocks/>
              </p:cNvSpPr>
              <p:nvPr/>
            </p:nvSpPr>
            <p:spPr bwMode="auto">
              <a:xfrm>
                <a:off x="4110038" y="3357563"/>
                <a:ext cx="52388" cy="49212"/>
              </a:xfrm>
              <a:custGeom>
                <a:avLst/>
                <a:gdLst>
                  <a:gd name="T0" fmla="*/ 398 w 403"/>
                  <a:gd name="T1" fmla="*/ 154 h 390"/>
                  <a:gd name="T2" fmla="*/ 260 w 403"/>
                  <a:gd name="T3" fmla="*/ 152 h 390"/>
                  <a:gd name="T4" fmla="*/ 250 w 403"/>
                  <a:gd name="T5" fmla="*/ 144 h 390"/>
                  <a:gd name="T6" fmla="*/ 211 w 403"/>
                  <a:gd name="T7" fmla="*/ 4 h 390"/>
                  <a:gd name="T8" fmla="*/ 206 w 403"/>
                  <a:gd name="T9" fmla="*/ 4 h 390"/>
                  <a:gd name="T10" fmla="*/ 155 w 403"/>
                  <a:gd name="T11" fmla="*/ 142 h 390"/>
                  <a:gd name="T12" fmla="*/ 144 w 403"/>
                  <a:gd name="T13" fmla="*/ 149 h 390"/>
                  <a:gd name="T14" fmla="*/ 6 w 403"/>
                  <a:gd name="T15" fmla="*/ 146 h 390"/>
                  <a:gd name="T16" fmla="*/ 4 w 403"/>
                  <a:gd name="T17" fmla="*/ 151 h 390"/>
                  <a:gd name="T18" fmla="*/ 113 w 403"/>
                  <a:gd name="T19" fmla="*/ 236 h 390"/>
                  <a:gd name="T20" fmla="*/ 116 w 403"/>
                  <a:gd name="T21" fmla="*/ 249 h 390"/>
                  <a:gd name="T22" fmla="*/ 72 w 403"/>
                  <a:gd name="T23" fmla="*/ 379 h 390"/>
                  <a:gd name="T24" fmla="*/ 76 w 403"/>
                  <a:gd name="T25" fmla="*/ 382 h 390"/>
                  <a:gd name="T26" fmla="*/ 196 w 403"/>
                  <a:gd name="T27" fmla="*/ 302 h 390"/>
                  <a:gd name="T28" fmla="*/ 209 w 403"/>
                  <a:gd name="T29" fmla="*/ 302 h 390"/>
                  <a:gd name="T30" fmla="*/ 318 w 403"/>
                  <a:gd name="T31" fmla="*/ 387 h 390"/>
                  <a:gd name="T32" fmla="*/ 322 w 403"/>
                  <a:gd name="T33" fmla="*/ 384 h 390"/>
                  <a:gd name="T34" fmla="*/ 283 w 403"/>
                  <a:gd name="T35" fmla="*/ 252 h 390"/>
                  <a:gd name="T36" fmla="*/ 288 w 403"/>
                  <a:gd name="T37" fmla="*/ 240 h 390"/>
                  <a:gd name="T38" fmla="*/ 400 w 403"/>
                  <a:gd name="T39" fmla="*/ 159 h 390"/>
                  <a:gd name="T40" fmla="*/ 398 w 403"/>
                  <a:gd name="T41" fmla="*/ 154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3" h="390">
                    <a:moveTo>
                      <a:pt x="398" y="154"/>
                    </a:moveTo>
                    <a:cubicBezTo>
                      <a:pt x="260" y="152"/>
                      <a:pt x="260" y="152"/>
                      <a:pt x="260" y="152"/>
                    </a:cubicBezTo>
                    <a:cubicBezTo>
                      <a:pt x="255" y="151"/>
                      <a:pt x="251" y="148"/>
                      <a:pt x="250" y="144"/>
                    </a:cubicBezTo>
                    <a:cubicBezTo>
                      <a:pt x="211" y="4"/>
                      <a:pt x="211" y="4"/>
                      <a:pt x="211" y="4"/>
                    </a:cubicBezTo>
                    <a:cubicBezTo>
                      <a:pt x="210" y="0"/>
                      <a:pt x="208" y="0"/>
                      <a:pt x="206" y="4"/>
                    </a:cubicBezTo>
                    <a:cubicBezTo>
                      <a:pt x="155" y="142"/>
                      <a:pt x="155" y="142"/>
                      <a:pt x="155" y="142"/>
                    </a:cubicBezTo>
                    <a:cubicBezTo>
                      <a:pt x="153" y="146"/>
                      <a:pt x="148" y="149"/>
                      <a:pt x="144" y="149"/>
                    </a:cubicBezTo>
                    <a:cubicBezTo>
                      <a:pt x="6" y="146"/>
                      <a:pt x="6" y="146"/>
                      <a:pt x="6" y="146"/>
                    </a:cubicBezTo>
                    <a:cubicBezTo>
                      <a:pt x="1" y="146"/>
                      <a:pt x="0" y="148"/>
                      <a:pt x="4" y="151"/>
                    </a:cubicBezTo>
                    <a:cubicBezTo>
                      <a:pt x="113" y="236"/>
                      <a:pt x="113" y="236"/>
                      <a:pt x="113" y="236"/>
                    </a:cubicBezTo>
                    <a:cubicBezTo>
                      <a:pt x="116" y="239"/>
                      <a:pt x="118" y="244"/>
                      <a:pt x="116" y="249"/>
                    </a:cubicBezTo>
                    <a:cubicBezTo>
                      <a:pt x="72" y="379"/>
                      <a:pt x="72" y="379"/>
                      <a:pt x="72" y="379"/>
                    </a:cubicBezTo>
                    <a:cubicBezTo>
                      <a:pt x="71" y="383"/>
                      <a:pt x="73" y="385"/>
                      <a:pt x="76" y="382"/>
                    </a:cubicBezTo>
                    <a:cubicBezTo>
                      <a:pt x="196" y="302"/>
                      <a:pt x="196" y="302"/>
                      <a:pt x="196" y="302"/>
                    </a:cubicBezTo>
                    <a:cubicBezTo>
                      <a:pt x="200" y="299"/>
                      <a:pt x="205" y="299"/>
                      <a:pt x="209" y="302"/>
                    </a:cubicBezTo>
                    <a:cubicBezTo>
                      <a:pt x="318" y="387"/>
                      <a:pt x="318" y="387"/>
                      <a:pt x="318" y="387"/>
                    </a:cubicBezTo>
                    <a:cubicBezTo>
                      <a:pt x="321" y="390"/>
                      <a:pt x="323" y="389"/>
                      <a:pt x="322" y="384"/>
                    </a:cubicBezTo>
                    <a:cubicBezTo>
                      <a:pt x="283" y="252"/>
                      <a:pt x="283" y="252"/>
                      <a:pt x="283" y="252"/>
                    </a:cubicBezTo>
                    <a:cubicBezTo>
                      <a:pt x="282" y="248"/>
                      <a:pt x="284" y="243"/>
                      <a:pt x="288" y="240"/>
                    </a:cubicBezTo>
                    <a:cubicBezTo>
                      <a:pt x="400" y="159"/>
                      <a:pt x="400" y="159"/>
                      <a:pt x="400" y="159"/>
                    </a:cubicBezTo>
                    <a:cubicBezTo>
                      <a:pt x="403" y="157"/>
                      <a:pt x="403" y="155"/>
                      <a:pt x="398" y="15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27">
                <a:extLst>
                  <a:ext uri="{FF2B5EF4-FFF2-40B4-BE49-F238E27FC236}">
                    <a16:creationId xmlns:a16="http://schemas.microsoft.com/office/drawing/2014/main" id="{5D984697-55C2-905A-35B1-7F27364DA3BC}"/>
                  </a:ext>
                </a:extLst>
              </p:cNvPr>
              <p:cNvSpPr>
                <a:spLocks/>
              </p:cNvSpPr>
              <p:nvPr/>
            </p:nvSpPr>
            <p:spPr bwMode="auto">
              <a:xfrm>
                <a:off x="4135438" y="3289300"/>
                <a:ext cx="50800" cy="49212"/>
              </a:xfrm>
              <a:custGeom>
                <a:avLst/>
                <a:gdLst>
                  <a:gd name="T0" fmla="*/ 398 w 403"/>
                  <a:gd name="T1" fmla="*/ 154 h 390"/>
                  <a:gd name="T2" fmla="*/ 260 w 403"/>
                  <a:gd name="T3" fmla="*/ 151 h 390"/>
                  <a:gd name="T4" fmla="*/ 250 w 403"/>
                  <a:gd name="T5" fmla="*/ 143 h 390"/>
                  <a:gd name="T6" fmla="*/ 211 w 403"/>
                  <a:gd name="T7" fmla="*/ 4 h 390"/>
                  <a:gd name="T8" fmla="*/ 206 w 403"/>
                  <a:gd name="T9" fmla="*/ 4 h 390"/>
                  <a:gd name="T10" fmla="*/ 155 w 403"/>
                  <a:gd name="T11" fmla="*/ 142 h 390"/>
                  <a:gd name="T12" fmla="*/ 143 w 403"/>
                  <a:gd name="T13" fmla="*/ 149 h 390"/>
                  <a:gd name="T14" fmla="*/ 6 w 403"/>
                  <a:gd name="T15" fmla="*/ 146 h 390"/>
                  <a:gd name="T16" fmla="*/ 4 w 403"/>
                  <a:gd name="T17" fmla="*/ 151 h 390"/>
                  <a:gd name="T18" fmla="*/ 112 w 403"/>
                  <a:gd name="T19" fmla="*/ 236 h 390"/>
                  <a:gd name="T20" fmla="*/ 116 w 403"/>
                  <a:gd name="T21" fmla="*/ 249 h 390"/>
                  <a:gd name="T22" fmla="*/ 72 w 403"/>
                  <a:gd name="T23" fmla="*/ 379 h 390"/>
                  <a:gd name="T24" fmla="*/ 76 w 403"/>
                  <a:gd name="T25" fmla="*/ 382 h 390"/>
                  <a:gd name="T26" fmla="*/ 196 w 403"/>
                  <a:gd name="T27" fmla="*/ 301 h 390"/>
                  <a:gd name="T28" fmla="*/ 209 w 403"/>
                  <a:gd name="T29" fmla="*/ 302 h 390"/>
                  <a:gd name="T30" fmla="*/ 318 w 403"/>
                  <a:gd name="T31" fmla="*/ 387 h 390"/>
                  <a:gd name="T32" fmla="*/ 322 w 403"/>
                  <a:gd name="T33" fmla="*/ 384 h 390"/>
                  <a:gd name="T34" fmla="*/ 283 w 403"/>
                  <a:gd name="T35" fmla="*/ 252 h 390"/>
                  <a:gd name="T36" fmla="*/ 287 w 403"/>
                  <a:gd name="T37" fmla="*/ 240 h 390"/>
                  <a:gd name="T38" fmla="*/ 399 w 403"/>
                  <a:gd name="T39" fmla="*/ 159 h 390"/>
                  <a:gd name="T40" fmla="*/ 398 w 403"/>
                  <a:gd name="T41" fmla="*/ 154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3" h="390">
                    <a:moveTo>
                      <a:pt x="398" y="154"/>
                    </a:moveTo>
                    <a:cubicBezTo>
                      <a:pt x="260" y="151"/>
                      <a:pt x="260" y="151"/>
                      <a:pt x="260" y="151"/>
                    </a:cubicBezTo>
                    <a:cubicBezTo>
                      <a:pt x="255" y="151"/>
                      <a:pt x="251" y="148"/>
                      <a:pt x="250" y="143"/>
                    </a:cubicBezTo>
                    <a:cubicBezTo>
                      <a:pt x="211" y="4"/>
                      <a:pt x="211" y="4"/>
                      <a:pt x="211" y="4"/>
                    </a:cubicBezTo>
                    <a:cubicBezTo>
                      <a:pt x="210" y="0"/>
                      <a:pt x="208" y="0"/>
                      <a:pt x="206" y="4"/>
                    </a:cubicBezTo>
                    <a:cubicBezTo>
                      <a:pt x="155" y="142"/>
                      <a:pt x="155" y="142"/>
                      <a:pt x="155" y="142"/>
                    </a:cubicBezTo>
                    <a:cubicBezTo>
                      <a:pt x="153" y="146"/>
                      <a:pt x="148" y="149"/>
                      <a:pt x="143" y="149"/>
                    </a:cubicBezTo>
                    <a:cubicBezTo>
                      <a:pt x="6" y="146"/>
                      <a:pt x="6" y="146"/>
                      <a:pt x="6" y="146"/>
                    </a:cubicBezTo>
                    <a:cubicBezTo>
                      <a:pt x="1" y="146"/>
                      <a:pt x="0" y="148"/>
                      <a:pt x="4" y="151"/>
                    </a:cubicBezTo>
                    <a:cubicBezTo>
                      <a:pt x="112" y="236"/>
                      <a:pt x="112" y="236"/>
                      <a:pt x="112" y="236"/>
                    </a:cubicBezTo>
                    <a:cubicBezTo>
                      <a:pt x="116" y="239"/>
                      <a:pt x="118" y="244"/>
                      <a:pt x="116" y="249"/>
                    </a:cubicBezTo>
                    <a:cubicBezTo>
                      <a:pt x="72" y="379"/>
                      <a:pt x="72" y="379"/>
                      <a:pt x="72" y="379"/>
                    </a:cubicBezTo>
                    <a:cubicBezTo>
                      <a:pt x="71" y="383"/>
                      <a:pt x="73" y="385"/>
                      <a:pt x="76" y="382"/>
                    </a:cubicBezTo>
                    <a:cubicBezTo>
                      <a:pt x="196" y="301"/>
                      <a:pt x="196" y="301"/>
                      <a:pt x="196" y="301"/>
                    </a:cubicBezTo>
                    <a:cubicBezTo>
                      <a:pt x="200" y="299"/>
                      <a:pt x="205" y="299"/>
                      <a:pt x="209" y="302"/>
                    </a:cubicBezTo>
                    <a:cubicBezTo>
                      <a:pt x="318" y="387"/>
                      <a:pt x="318" y="387"/>
                      <a:pt x="318" y="387"/>
                    </a:cubicBezTo>
                    <a:cubicBezTo>
                      <a:pt x="321" y="390"/>
                      <a:pt x="323" y="388"/>
                      <a:pt x="322" y="384"/>
                    </a:cubicBezTo>
                    <a:cubicBezTo>
                      <a:pt x="283" y="252"/>
                      <a:pt x="283" y="252"/>
                      <a:pt x="283" y="252"/>
                    </a:cubicBezTo>
                    <a:cubicBezTo>
                      <a:pt x="282" y="248"/>
                      <a:pt x="284" y="243"/>
                      <a:pt x="287" y="240"/>
                    </a:cubicBezTo>
                    <a:cubicBezTo>
                      <a:pt x="399" y="159"/>
                      <a:pt x="399" y="159"/>
                      <a:pt x="399" y="159"/>
                    </a:cubicBezTo>
                    <a:cubicBezTo>
                      <a:pt x="403" y="157"/>
                      <a:pt x="402" y="154"/>
                      <a:pt x="398" y="15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28">
                <a:extLst>
                  <a:ext uri="{FF2B5EF4-FFF2-40B4-BE49-F238E27FC236}">
                    <a16:creationId xmlns:a16="http://schemas.microsoft.com/office/drawing/2014/main" id="{2A25EEFD-6C06-2474-5852-491A4AECC20E}"/>
                  </a:ext>
                </a:extLst>
              </p:cNvPr>
              <p:cNvSpPr>
                <a:spLocks/>
              </p:cNvSpPr>
              <p:nvPr/>
            </p:nvSpPr>
            <p:spPr bwMode="auto">
              <a:xfrm>
                <a:off x="3881438" y="3157538"/>
                <a:ext cx="152400" cy="306387"/>
              </a:xfrm>
              <a:custGeom>
                <a:avLst/>
                <a:gdLst>
                  <a:gd name="T0" fmla="*/ 0 w 1207"/>
                  <a:gd name="T1" fmla="*/ 1207 h 2414"/>
                  <a:gd name="T2" fmla="*/ 1207 w 1207"/>
                  <a:gd name="T3" fmla="*/ 2414 h 2414"/>
                  <a:gd name="T4" fmla="*/ 1207 w 1207"/>
                  <a:gd name="T5" fmla="*/ 2271 h 2414"/>
                  <a:gd name="T6" fmla="*/ 143 w 1207"/>
                  <a:gd name="T7" fmla="*/ 1207 h 2414"/>
                  <a:gd name="T8" fmla="*/ 1207 w 1207"/>
                  <a:gd name="T9" fmla="*/ 143 h 2414"/>
                  <a:gd name="T10" fmla="*/ 1207 w 1207"/>
                  <a:gd name="T11" fmla="*/ 0 h 2414"/>
                  <a:gd name="T12" fmla="*/ 0 w 1207"/>
                  <a:gd name="T13" fmla="*/ 1207 h 2414"/>
                </a:gdLst>
                <a:ahLst/>
                <a:cxnLst>
                  <a:cxn ang="0">
                    <a:pos x="T0" y="T1"/>
                  </a:cxn>
                  <a:cxn ang="0">
                    <a:pos x="T2" y="T3"/>
                  </a:cxn>
                  <a:cxn ang="0">
                    <a:pos x="T4" y="T5"/>
                  </a:cxn>
                  <a:cxn ang="0">
                    <a:pos x="T6" y="T7"/>
                  </a:cxn>
                  <a:cxn ang="0">
                    <a:pos x="T8" y="T9"/>
                  </a:cxn>
                  <a:cxn ang="0">
                    <a:pos x="T10" y="T11"/>
                  </a:cxn>
                  <a:cxn ang="0">
                    <a:pos x="T12" y="T13"/>
                  </a:cxn>
                </a:cxnLst>
                <a:rect l="0" t="0" r="r" b="b"/>
                <a:pathLst>
                  <a:path w="1207" h="2414">
                    <a:moveTo>
                      <a:pt x="0" y="1207"/>
                    </a:moveTo>
                    <a:cubicBezTo>
                      <a:pt x="0" y="1873"/>
                      <a:pt x="540" y="2414"/>
                      <a:pt x="1207" y="2414"/>
                    </a:cubicBezTo>
                    <a:cubicBezTo>
                      <a:pt x="1207" y="2271"/>
                      <a:pt x="1207" y="2271"/>
                      <a:pt x="1207" y="2271"/>
                    </a:cubicBezTo>
                    <a:cubicBezTo>
                      <a:pt x="620" y="2271"/>
                      <a:pt x="143" y="1794"/>
                      <a:pt x="143" y="1207"/>
                    </a:cubicBezTo>
                    <a:cubicBezTo>
                      <a:pt x="143" y="620"/>
                      <a:pt x="620" y="143"/>
                      <a:pt x="1207" y="143"/>
                    </a:cubicBezTo>
                    <a:cubicBezTo>
                      <a:pt x="1207" y="0"/>
                      <a:pt x="1207" y="0"/>
                      <a:pt x="1207" y="0"/>
                    </a:cubicBezTo>
                    <a:cubicBezTo>
                      <a:pt x="540" y="0"/>
                      <a:pt x="0" y="541"/>
                      <a:pt x="0" y="1207"/>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29">
                <a:extLst>
                  <a:ext uri="{FF2B5EF4-FFF2-40B4-BE49-F238E27FC236}">
                    <a16:creationId xmlns:a16="http://schemas.microsoft.com/office/drawing/2014/main" id="{296ECEA2-5DD7-7032-3731-30A9DB65F970}"/>
                  </a:ext>
                </a:extLst>
              </p:cNvPr>
              <p:cNvSpPr>
                <a:spLocks/>
              </p:cNvSpPr>
              <p:nvPr/>
            </p:nvSpPr>
            <p:spPr bwMode="auto">
              <a:xfrm>
                <a:off x="3917951" y="3186113"/>
                <a:ext cx="115888" cy="249237"/>
              </a:xfrm>
              <a:custGeom>
                <a:avLst/>
                <a:gdLst>
                  <a:gd name="T0" fmla="*/ 772 w 921"/>
                  <a:gd name="T1" fmla="*/ 0 h 1966"/>
                  <a:gd name="T2" fmla="*/ 556 w 921"/>
                  <a:gd name="T3" fmla="*/ 59 h 1966"/>
                  <a:gd name="T4" fmla="*/ 407 w 921"/>
                  <a:gd name="T5" fmla="*/ 468 h 1966"/>
                  <a:gd name="T6" fmla="*/ 71 w 921"/>
                  <a:gd name="T7" fmla="*/ 468 h 1966"/>
                  <a:gd name="T8" fmla="*/ 0 w 921"/>
                  <a:gd name="T9" fmla="*/ 611 h 1966"/>
                  <a:gd name="T10" fmla="*/ 381 w 921"/>
                  <a:gd name="T11" fmla="*/ 611 h 1966"/>
                  <a:gd name="T12" fmla="*/ 381 w 921"/>
                  <a:gd name="T13" fmla="*/ 1355 h 1966"/>
                  <a:gd name="T14" fmla="*/ 0 w 921"/>
                  <a:gd name="T15" fmla="*/ 1355 h 1966"/>
                  <a:gd name="T16" fmla="*/ 71 w 921"/>
                  <a:gd name="T17" fmla="*/ 1498 h 1966"/>
                  <a:gd name="T18" fmla="*/ 407 w 921"/>
                  <a:gd name="T19" fmla="*/ 1498 h 1966"/>
                  <a:gd name="T20" fmla="*/ 556 w 921"/>
                  <a:gd name="T21" fmla="*/ 1907 h 1966"/>
                  <a:gd name="T22" fmla="*/ 772 w 921"/>
                  <a:gd name="T23" fmla="*/ 1966 h 1966"/>
                  <a:gd name="T24" fmla="*/ 553 w 921"/>
                  <a:gd name="T25" fmla="*/ 1498 h 1966"/>
                  <a:gd name="T26" fmla="*/ 921 w 921"/>
                  <a:gd name="T27" fmla="*/ 1498 h 1966"/>
                  <a:gd name="T28" fmla="*/ 921 w 921"/>
                  <a:gd name="T29" fmla="*/ 1355 h 1966"/>
                  <a:gd name="T30" fmla="*/ 525 w 921"/>
                  <a:gd name="T31" fmla="*/ 1355 h 1966"/>
                  <a:gd name="T32" fmla="*/ 525 w 921"/>
                  <a:gd name="T33" fmla="*/ 611 h 1966"/>
                  <a:gd name="T34" fmla="*/ 921 w 921"/>
                  <a:gd name="T35" fmla="*/ 611 h 1966"/>
                  <a:gd name="T36" fmla="*/ 921 w 921"/>
                  <a:gd name="T37" fmla="*/ 468 h 1966"/>
                  <a:gd name="T38" fmla="*/ 553 w 921"/>
                  <a:gd name="T39" fmla="*/ 468 h 1966"/>
                  <a:gd name="T40" fmla="*/ 772 w 921"/>
                  <a:gd name="T41" fmla="*/ 0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1" h="1966">
                    <a:moveTo>
                      <a:pt x="772" y="0"/>
                    </a:moveTo>
                    <a:cubicBezTo>
                      <a:pt x="698" y="11"/>
                      <a:pt x="626" y="31"/>
                      <a:pt x="556" y="59"/>
                    </a:cubicBezTo>
                    <a:cubicBezTo>
                      <a:pt x="494" y="170"/>
                      <a:pt x="443" y="309"/>
                      <a:pt x="407" y="468"/>
                    </a:cubicBezTo>
                    <a:cubicBezTo>
                      <a:pt x="71" y="468"/>
                      <a:pt x="71" y="468"/>
                      <a:pt x="71" y="468"/>
                    </a:cubicBezTo>
                    <a:cubicBezTo>
                      <a:pt x="44" y="514"/>
                      <a:pt x="20" y="561"/>
                      <a:pt x="0" y="611"/>
                    </a:cubicBezTo>
                    <a:cubicBezTo>
                      <a:pt x="381" y="611"/>
                      <a:pt x="381" y="611"/>
                      <a:pt x="381" y="611"/>
                    </a:cubicBezTo>
                    <a:cubicBezTo>
                      <a:pt x="344" y="858"/>
                      <a:pt x="344" y="1108"/>
                      <a:pt x="381" y="1355"/>
                    </a:cubicBezTo>
                    <a:cubicBezTo>
                      <a:pt x="0" y="1355"/>
                      <a:pt x="0" y="1355"/>
                      <a:pt x="0" y="1355"/>
                    </a:cubicBezTo>
                    <a:cubicBezTo>
                      <a:pt x="20" y="1405"/>
                      <a:pt x="44" y="1452"/>
                      <a:pt x="71" y="1498"/>
                    </a:cubicBezTo>
                    <a:cubicBezTo>
                      <a:pt x="407" y="1498"/>
                      <a:pt x="407" y="1498"/>
                      <a:pt x="407" y="1498"/>
                    </a:cubicBezTo>
                    <a:cubicBezTo>
                      <a:pt x="443" y="1657"/>
                      <a:pt x="494" y="1796"/>
                      <a:pt x="556" y="1907"/>
                    </a:cubicBezTo>
                    <a:cubicBezTo>
                      <a:pt x="626" y="1935"/>
                      <a:pt x="698" y="1955"/>
                      <a:pt x="772" y="1966"/>
                    </a:cubicBezTo>
                    <a:cubicBezTo>
                      <a:pt x="687" y="1876"/>
                      <a:pt x="605" y="1716"/>
                      <a:pt x="553" y="1498"/>
                    </a:cubicBezTo>
                    <a:cubicBezTo>
                      <a:pt x="921" y="1498"/>
                      <a:pt x="921" y="1498"/>
                      <a:pt x="921" y="1498"/>
                    </a:cubicBezTo>
                    <a:cubicBezTo>
                      <a:pt x="921" y="1355"/>
                      <a:pt x="921" y="1355"/>
                      <a:pt x="921" y="1355"/>
                    </a:cubicBezTo>
                    <a:cubicBezTo>
                      <a:pt x="525" y="1355"/>
                      <a:pt x="525" y="1355"/>
                      <a:pt x="525" y="1355"/>
                    </a:cubicBezTo>
                    <a:cubicBezTo>
                      <a:pt x="486" y="1109"/>
                      <a:pt x="486" y="857"/>
                      <a:pt x="525" y="611"/>
                    </a:cubicBezTo>
                    <a:cubicBezTo>
                      <a:pt x="921" y="611"/>
                      <a:pt x="921" y="611"/>
                      <a:pt x="921" y="611"/>
                    </a:cubicBezTo>
                    <a:cubicBezTo>
                      <a:pt x="921" y="468"/>
                      <a:pt x="921" y="468"/>
                      <a:pt x="921" y="468"/>
                    </a:cubicBezTo>
                    <a:cubicBezTo>
                      <a:pt x="553" y="468"/>
                      <a:pt x="553" y="468"/>
                      <a:pt x="553" y="468"/>
                    </a:cubicBezTo>
                    <a:cubicBezTo>
                      <a:pt x="605" y="250"/>
                      <a:pt x="687" y="90"/>
                      <a:pt x="77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3284933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45B8E-F70B-53CA-C084-5BF788B7148B}"/>
              </a:ext>
            </a:extLst>
          </p:cNvPr>
          <p:cNvSpPr>
            <a:spLocks noGrp="1"/>
          </p:cNvSpPr>
          <p:nvPr>
            <p:ph type="title"/>
          </p:nvPr>
        </p:nvSpPr>
        <p:spPr>
          <a:xfrm>
            <a:off x="468313" y="0"/>
            <a:ext cx="7785237" cy="1045369"/>
          </a:xfrm>
        </p:spPr>
        <p:txBody>
          <a:bodyPr/>
          <a:lstStyle/>
          <a:p>
            <a:r>
              <a:rPr lang="en-GB" sz="1800" b="1" dirty="0">
                <a:solidFill>
                  <a:srgbClr val="003399"/>
                </a:solidFill>
              </a:rPr>
              <a:t>A digital euro would provide pan-European rails for private solutions…</a:t>
            </a:r>
            <a:endParaRPr lang="en-GB" dirty="0"/>
          </a:p>
        </p:txBody>
      </p:sp>
      <p:sp>
        <p:nvSpPr>
          <p:cNvPr id="3" name="Slide Number Placeholder 2">
            <a:extLst>
              <a:ext uri="{FF2B5EF4-FFF2-40B4-BE49-F238E27FC236}">
                <a16:creationId xmlns:a16="http://schemas.microsoft.com/office/drawing/2014/main" id="{6487C68E-B7A0-2538-817F-5763C54AA8BD}"/>
              </a:ext>
            </a:extLst>
          </p:cNvPr>
          <p:cNvSpPr>
            <a:spLocks noGrp="1"/>
          </p:cNvSpPr>
          <p:nvPr>
            <p:ph type="sldNum" sz="quarter" idx="10"/>
          </p:nvPr>
        </p:nvSpPr>
        <p:spPr/>
        <p:txBody>
          <a:bodyPr/>
          <a:lstStyle/>
          <a:p>
            <a:pPr>
              <a:defRPr/>
            </a:pPr>
            <a:fld id="{44320B71-EC71-4A7E-8C8A-9C555B387A1C}" type="slidenum">
              <a:rPr lang="en-GB" smtClean="0"/>
              <a:pPr>
                <a:defRPr/>
              </a:pPr>
              <a:t>6</a:t>
            </a:fld>
            <a:endParaRPr lang="en-GB" dirty="0"/>
          </a:p>
        </p:txBody>
      </p:sp>
      <p:sp>
        <p:nvSpPr>
          <p:cNvPr id="4" name="Rettangolo con angoli arrotondati 29">
            <a:extLst>
              <a:ext uri="{FF2B5EF4-FFF2-40B4-BE49-F238E27FC236}">
                <a16:creationId xmlns:a16="http://schemas.microsoft.com/office/drawing/2014/main" id="{90C90181-7AB2-A3EB-C106-681D71912CC7}"/>
              </a:ext>
            </a:extLst>
          </p:cNvPr>
          <p:cNvSpPr/>
          <p:nvPr/>
        </p:nvSpPr>
        <p:spPr>
          <a:xfrm>
            <a:off x="3724354" y="2550963"/>
            <a:ext cx="4529196" cy="648000"/>
          </a:xfrm>
          <a:prstGeom prst="roundRect">
            <a:avLst>
              <a:gd name="adj" fmla="val 8652"/>
            </a:avLst>
          </a:prstGeom>
          <a:solidFill>
            <a:schemeClr val="bg1"/>
          </a:solidFill>
          <a:ln>
            <a:noFill/>
          </a:ln>
          <a:effectLst>
            <a:outerShdw blurRad="152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540000" tIns="108000" bIns="108000"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4355">
              <a:tabLst>
                <a:tab pos="92075" algn="l"/>
              </a:tabLst>
            </a:pPr>
            <a:r>
              <a:rPr lang="en-US" sz="1200" dirty="0">
                <a:solidFill>
                  <a:schemeClr val="tx1">
                    <a:lumMod val="50000"/>
                  </a:schemeClr>
                </a:solidFill>
                <a:latin typeface="Arial"/>
              </a:rPr>
              <a:t>…enabling private retail payment solutions to </a:t>
            </a:r>
            <a:r>
              <a:rPr lang="en-US" sz="1200" b="1" dirty="0">
                <a:solidFill>
                  <a:schemeClr val="tx1">
                    <a:lumMod val="50000"/>
                  </a:schemeClr>
                </a:solidFill>
                <a:latin typeface="Arial"/>
              </a:rPr>
              <a:t>leverage digital euro infrastructure </a:t>
            </a:r>
            <a:r>
              <a:rPr lang="en-US" sz="1200" dirty="0">
                <a:solidFill>
                  <a:schemeClr val="tx1">
                    <a:lumMod val="50000"/>
                  </a:schemeClr>
                </a:solidFill>
                <a:latin typeface="Arial"/>
              </a:rPr>
              <a:t>for pan-European reach</a:t>
            </a:r>
          </a:p>
        </p:txBody>
      </p:sp>
      <p:sp>
        <p:nvSpPr>
          <p:cNvPr id="5" name="Rettangolo con angoli arrotondati 29">
            <a:extLst>
              <a:ext uri="{FF2B5EF4-FFF2-40B4-BE49-F238E27FC236}">
                <a16:creationId xmlns:a16="http://schemas.microsoft.com/office/drawing/2014/main" id="{A7EF112E-B8DF-5F63-A195-9E19C6D927BD}"/>
              </a:ext>
            </a:extLst>
          </p:cNvPr>
          <p:cNvSpPr/>
          <p:nvPr/>
        </p:nvSpPr>
        <p:spPr>
          <a:xfrm>
            <a:off x="3700745" y="3694929"/>
            <a:ext cx="4529196" cy="502421"/>
          </a:xfrm>
          <a:prstGeom prst="roundRect">
            <a:avLst>
              <a:gd name="adj" fmla="val 8652"/>
            </a:avLst>
          </a:prstGeom>
          <a:solidFill>
            <a:schemeClr val="bg1"/>
          </a:solidFill>
          <a:ln>
            <a:noFill/>
          </a:ln>
          <a:effectLst>
            <a:outerShdw blurRad="152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540000" tIns="108000" bIns="108000"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4355">
              <a:tabLst>
                <a:tab pos="92075" algn="l"/>
              </a:tabLst>
            </a:pPr>
            <a:r>
              <a:rPr lang="en-US" sz="1200" dirty="0">
                <a:solidFill>
                  <a:schemeClr val="tx1">
                    <a:lumMod val="50000"/>
                  </a:schemeClr>
                </a:solidFill>
                <a:latin typeface="Arial"/>
              </a:rPr>
              <a:t>…reducing our </a:t>
            </a:r>
            <a:r>
              <a:rPr lang="en-US" sz="1200" b="1" dirty="0">
                <a:solidFill>
                  <a:schemeClr val="tx1">
                    <a:lumMod val="50000"/>
                  </a:schemeClr>
                </a:solidFill>
                <a:latin typeface="Arial"/>
              </a:rPr>
              <a:t>dependence </a:t>
            </a:r>
            <a:r>
              <a:rPr lang="en-US" sz="1200" dirty="0">
                <a:solidFill>
                  <a:schemeClr val="tx1">
                    <a:lumMod val="50000"/>
                  </a:schemeClr>
                </a:solidFill>
                <a:latin typeface="Arial"/>
              </a:rPr>
              <a:t>on other non-European players</a:t>
            </a:r>
          </a:p>
        </p:txBody>
      </p:sp>
      <p:grpSp>
        <p:nvGrpSpPr>
          <p:cNvPr id="6" name="Group 5">
            <a:extLst>
              <a:ext uri="{FF2B5EF4-FFF2-40B4-BE49-F238E27FC236}">
                <a16:creationId xmlns:a16="http://schemas.microsoft.com/office/drawing/2014/main" id="{74E0EF52-C9F3-0C3B-AC49-7C943421B062}"/>
              </a:ext>
            </a:extLst>
          </p:cNvPr>
          <p:cNvGrpSpPr/>
          <p:nvPr/>
        </p:nvGrpSpPr>
        <p:grpSpPr>
          <a:xfrm>
            <a:off x="3336918" y="2527598"/>
            <a:ext cx="711804" cy="711804"/>
            <a:chOff x="3677154" y="2520671"/>
            <a:chExt cx="711804" cy="711804"/>
          </a:xfrm>
          <a:solidFill>
            <a:schemeClr val="bg1"/>
          </a:solidFill>
        </p:grpSpPr>
        <p:sp>
          <p:nvSpPr>
            <p:cNvPr id="7" name="Oval 6">
              <a:extLst>
                <a:ext uri="{FF2B5EF4-FFF2-40B4-BE49-F238E27FC236}">
                  <a16:creationId xmlns:a16="http://schemas.microsoft.com/office/drawing/2014/main" id="{4F096356-28CC-5FC4-1B26-9F999A448588}"/>
                </a:ext>
              </a:extLst>
            </p:cNvPr>
            <p:cNvSpPr/>
            <p:nvPr/>
          </p:nvSpPr>
          <p:spPr>
            <a:xfrm>
              <a:off x="3677154" y="2520671"/>
              <a:ext cx="711804" cy="711804"/>
            </a:xfrm>
            <a:prstGeom prst="ellipse">
              <a:avLst/>
            </a:prstGeom>
            <a:grp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Freeform 5">
              <a:extLst>
                <a:ext uri="{FF2B5EF4-FFF2-40B4-BE49-F238E27FC236}">
                  <a16:creationId xmlns:a16="http://schemas.microsoft.com/office/drawing/2014/main" id="{1D039A5A-04E9-875C-056F-8F6380E0EAA4}"/>
                </a:ext>
              </a:extLst>
            </p:cNvPr>
            <p:cNvSpPr>
              <a:spLocks noEditPoints="1"/>
            </p:cNvSpPr>
            <p:nvPr/>
          </p:nvSpPr>
          <p:spPr bwMode="auto">
            <a:xfrm>
              <a:off x="3876675" y="2665413"/>
              <a:ext cx="344488" cy="419100"/>
            </a:xfrm>
            <a:custGeom>
              <a:avLst/>
              <a:gdLst>
                <a:gd name="T0" fmla="*/ 8 w 2094"/>
                <a:gd name="T1" fmla="*/ 293 h 2545"/>
                <a:gd name="T2" fmla="*/ 1794 w 2094"/>
                <a:gd name="T3" fmla="*/ 2534 h 2545"/>
                <a:gd name="T4" fmla="*/ 355 w 2094"/>
                <a:gd name="T5" fmla="*/ 159 h 2545"/>
                <a:gd name="T6" fmla="*/ 1955 w 2094"/>
                <a:gd name="T7" fmla="*/ 2321 h 2545"/>
                <a:gd name="T8" fmla="*/ 224 w 2094"/>
                <a:gd name="T9" fmla="*/ 451 h 2545"/>
                <a:gd name="T10" fmla="*/ 161 w 2094"/>
                <a:gd name="T11" fmla="*/ 2395 h 2545"/>
                <a:gd name="T12" fmla="*/ 799 w 2094"/>
                <a:gd name="T13" fmla="*/ 837 h 2545"/>
                <a:gd name="T14" fmla="*/ 902 w 2094"/>
                <a:gd name="T15" fmla="*/ 764 h 2545"/>
                <a:gd name="T16" fmla="*/ 940 w 2094"/>
                <a:gd name="T17" fmla="*/ 881 h 2545"/>
                <a:gd name="T18" fmla="*/ 894 w 2094"/>
                <a:gd name="T19" fmla="*/ 911 h 2545"/>
                <a:gd name="T20" fmla="*/ 799 w 2094"/>
                <a:gd name="T21" fmla="*/ 837 h 2545"/>
                <a:gd name="T22" fmla="*/ 624 w 2094"/>
                <a:gd name="T23" fmla="*/ 841 h 2545"/>
                <a:gd name="T24" fmla="*/ 720 w 2094"/>
                <a:gd name="T25" fmla="*/ 918 h 2545"/>
                <a:gd name="T26" fmla="*/ 626 w 2094"/>
                <a:gd name="T27" fmla="*/ 989 h 2545"/>
                <a:gd name="T28" fmla="*/ 578 w 2094"/>
                <a:gd name="T29" fmla="*/ 956 h 2545"/>
                <a:gd name="T30" fmla="*/ 396 w 2094"/>
                <a:gd name="T31" fmla="*/ 1103 h 2545"/>
                <a:gd name="T32" fmla="*/ 517 w 2094"/>
                <a:gd name="T33" fmla="*/ 1109 h 2545"/>
                <a:gd name="T34" fmla="*/ 477 w 2094"/>
                <a:gd name="T35" fmla="*/ 1224 h 2545"/>
                <a:gd name="T36" fmla="*/ 377 w 2094"/>
                <a:gd name="T37" fmla="*/ 1156 h 2545"/>
                <a:gd name="T38" fmla="*/ 304 w 2094"/>
                <a:gd name="T39" fmla="*/ 1400 h 2545"/>
                <a:gd name="T40" fmla="*/ 362 w 2094"/>
                <a:gd name="T41" fmla="*/ 1402 h 2545"/>
                <a:gd name="T42" fmla="*/ 392 w 2094"/>
                <a:gd name="T43" fmla="*/ 1517 h 2545"/>
                <a:gd name="T44" fmla="*/ 269 w 2094"/>
                <a:gd name="T45" fmla="*/ 1514 h 2545"/>
                <a:gd name="T46" fmla="*/ 488 w 2094"/>
                <a:gd name="T47" fmla="*/ 1785 h 2545"/>
                <a:gd name="T48" fmla="*/ 365 w 2094"/>
                <a:gd name="T49" fmla="*/ 1783 h 2545"/>
                <a:gd name="T50" fmla="*/ 400 w 2094"/>
                <a:gd name="T51" fmla="*/ 1669 h 2545"/>
                <a:gd name="T52" fmla="*/ 458 w 2094"/>
                <a:gd name="T53" fmla="*/ 1670 h 2545"/>
                <a:gd name="T54" fmla="*/ 711 w 2094"/>
                <a:gd name="T55" fmla="*/ 1861 h 2545"/>
                <a:gd name="T56" fmla="*/ 671 w 2094"/>
                <a:gd name="T57" fmla="*/ 1976 h 2545"/>
                <a:gd name="T58" fmla="*/ 571 w 2094"/>
                <a:gd name="T59" fmla="*/ 1908 h 2545"/>
                <a:gd name="T60" fmla="*/ 590 w 2094"/>
                <a:gd name="T61" fmla="*/ 1855 h 2545"/>
                <a:gd name="T62" fmla="*/ 711 w 2094"/>
                <a:gd name="T63" fmla="*/ 1861 h 2545"/>
                <a:gd name="T64" fmla="*/ 899 w 2094"/>
                <a:gd name="T65" fmla="*/ 1893 h 2545"/>
                <a:gd name="T66" fmla="*/ 995 w 2094"/>
                <a:gd name="T67" fmla="*/ 1970 h 2545"/>
                <a:gd name="T68" fmla="*/ 901 w 2094"/>
                <a:gd name="T69" fmla="*/ 2040 h 2545"/>
                <a:gd name="T70" fmla="*/ 853 w 2094"/>
                <a:gd name="T71" fmla="*/ 2008 h 2545"/>
                <a:gd name="T72" fmla="*/ 1225 w 2094"/>
                <a:gd name="T73" fmla="*/ 1914 h 2545"/>
                <a:gd name="T74" fmla="*/ 1123 w 2094"/>
                <a:gd name="T75" fmla="*/ 1978 h 2545"/>
                <a:gd name="T76" fmla="*/ 1088 w 2094"/>
                <a:gd name="T77" fmla="*/ 1861 h 2545"/>
                <a:gd name="T78" fmla="*/ 1209 w 2094"/>
                <a:gd name="T79" fmla="*/ 1860 h 2545"/>
                <a:gd name="T80" fmla="*/ 1408 w 2094"/>
                <a:gd name="T81" fmla="*/ 1709 h 2545"/>
                <a:gd name="T82" fmla="*/ 1363 w 2094"/>
                <a:gd name="T83" fmla="*/ 1739 h 2545"/>
                <a:gd name="T84" fmla="*/ 1268 w 2094"/>
                <a:gd name="T85" fmla="*/ 1665 h 2545"/>
                <a:gd name="T86" fmla="*/ 1370 w 2094"/>
                <a:gd name="T87" fmla="*/ 1592 h 2545"/>
                <a:gd name="T88" fmla="*/ 1486 w 2094"/>
                <a:gd name="T89" fmla="*/ 1398 h 2545"/>
                <a:gd name="T90" fmla="*/ 1502 w 2094"/>
                <a:gd name="T91" fmla="*/ 1452 h 2545"/>
                <a:gd name="T92" fmla="*/ 1400 w 2094"/>
                <a:gd name="T93" fmla="*/ 1516 h 2545"/>
                <a:gd name="T94" fmla="*/ 1365 w 2094"/>
                <a:gd name="T95" fmla="*/ 1399 h 2545"/>
                <a:gd name="T96" fmla="*/ 1466 w 2094"/>
                <a:gd name="T97" fmla="*/ 1329 h 2545"/>
                <a:gd name="T98" fmla="*/ 1380 w 2094"/>
                <a:gd name="T99" fmla="*/ 1035 h 2545"/>
                <a:gd name="T100" fmla="*/ 1476 w 2094"/>
                <a:gd name="T101" fmla="*/ 1112 h 2545"/>
                <a:gd name="T102" fmla="*/ 1382 w 2094"/>
                <a:gd name="T103" fmla="*/ 1182 h 2545"/>
                <a:gd name="T104" fmla="*/ 1334 w 2094"/>
                <a:gd name="T105" fmla="*/ 1150 h 2545"/>
                <a:gd name="T106" fmla="*/ 1148 w 2094"/>
                <a:gd name="T107" fmla="*/ 908 h 2545"/>
                <a:gd name="T108" fmla="*/ 1269 w 2094"/>
                <a:gd name="T109" fmla="*/ 915 h 2545"/>
                <a:gd name="T110" fmla="*/ 1229 w 2094"/>
                <a:gd name="T111" fmla="*/ 1030 h 2545"/>
                <a:gd name="T112" fmla="*/ 1129 w 2094"/>
                <a:gd name="T113" fmla="*/ 961 h 2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94" h="2545">
                  <a:moveTo>
                    <a:pt x="2083" y="1"/>
                  </a:moveTo>
                  <a:cubicBezTo>
                    <a:pt x="310" y="1"/>
                    <a:pt x="310" y="1"/>
                    <a:pt x="310" y="1"/>
                  </a:cubicBezTo>
                  <a:cubicBezTo>
                    <a:pt x="306" y="0"/>
                    <a:pt x="303" y="1"/>
                    <a:pt x="299" y="2"/>
                  </a:cubicBezTo>
                  <a:cubicBezTo>
                    <a:pt x="297" y="5"/>
                    <a:pt x="294" y="8"/>
                    <a:pt x="291" y="10"/>
                  </a:cubicBezTo>
                  <a:cubicBezTo>
                    <a:pt x="8" y="293"/>
                    <a:pt x="8" y="293"/>
                    <a:pt x="8" y="293"/>
                  </a:cubicBezTo>
                  <a:cubicBezTo>
                    <a:pt x="3" y="298"/>
                    <a:pt x="0" y="305"/>
                    <a:pt x="0" y="312"/>
                  </a:cubicBezTo>
                  <a:cubicBezTo>
                    <a:pt x="0" y="2534"/>
                    <a:pt x="0" y="2534"/>
                    <a:pt x="0" y="2534"/>
                  </a:cubicBezTo>
                  <a:cubicBezTo>
                    <a:pt x="0" y="2540"/>
                    <a:pt x="5" y="2545"/>
                    <a:pt x="11" y="2545"/>
                  </a:cubicBezTo>
                  <a:cubicBezTo>
                    <a:pt x="1783" y="2545"/>
                    <a:pt x="1783" y="2545"/>
                    <a:pt x="1783" y="2545"/>
                  </a:cubicBezTo>
                  <a:cubicBezTo>
                    <a:pt x="1789" y="2545"/>
                    <a:pt x="1794" y="2540"/>
                    <a:pt x="1794" y="2534"/>
                  </a:cubicBezTo>
                  <a:cubicBezTo>
                    <a:pt x="1794" y="312"/>
                    <a:pt x="1794" y="312"/>
                    <a:pt x="1794" y="312"/>
                  </a:cubicBezTo>
                  <a:cubicBezTo>
                    <a:pt x="1794" y="306"/>
                    <a:pt x="1789" y="301"/>
                    <a:pt x="1783" y="301"/>
                  </a:cubicBezTo>
                  <a:cubicBezTo>
                    <a:pt x="224" y="301"/>
                    <a:pt x="224" y="301"/>
                    <a:pt x="224" y="301"/>
                  </a:cubicBezTo>
                  <a:cubicBezTo>
                    <a:pt x="217" y="301"/>
                    <a:pt x="216" y="297"/>
                    <a:pt x="220" y="293"/>
                  </a:cubicBezTo>
                  <a:cubicBezTo>
                    <a:pt x="355" y="159"/>
                    <a:pt x="355" y="159"/>
                    <a:pt x="355" y="159"/>
                  </a:cubicBezTo>
                  <a:cubicBezTo>
                    <a:pt x="360" y="154"/>
                    <a:pt x="367" y="151"/>
                    <a:pt x="374" y="151"/>
                  </a:cubicBezTo>
                  <a:cubicBezTo>
                    <a:pt x="1933" y="152"/>
                    <a:pt x="1933" y="152"/>
                    <a:pt x="1933" y="152"/>
                  </a:cubicBezTo>
                  <a:cubicBezTo>
                    <a:pt x="1939" y="152"/>
                    <a:pt x="1944" y="157"/>
                    <a:pt x="1944" y="163"/>
                  </a:cubicBezTo>
                  <a:cubicBezTo>
                    <a:pt x="1944" y="2309"/>
                    <a:pt x="1944" y="2309"/>
                    <a:pt x="1944" y="2309"/>
                  </a:cubicBezTo>
                  <a:cubicBezTo>
                    <a:pt x="1944" y="2316"/>
                    <a:pt x="1949" y="2321"/>
                    <a:pt x="1955" y="2321"/>
                  </a:cubicBezTo>
                  <a:cubicBezTo>
                    <a:pt x="2083" y="2321"/>
                    <a:pt x="2083" y="2321"/>
                    <a:pt x="2083" y="2321"/>
                  </a:cubicBezTo>
                  <a:cubicBezTo>
                    <a:pt x="2089" y="2321"/>
                    <a:pt x="2094" y="2316"/>
                    <a:pt x="2094" y="2309"/>
                  </a:cubicBezTo>
                  <a:cubicBezTo>
                    <a:pt x="2094" y="13"/>
                    <a:pt x="2094" y="13"/>
                    <a:pt x="2094" y="13"/>
                  </a:cubicBezTo>
                  <a:cubicBezTo>
                    <a:pt x="2094" y="6"/>
                    <a:pt x="2089" y="1"/>
                    <a:pt x="2083" y="1"/>
                  </a:cubicBezTo>
                  <a:close/>
                  <a:moveTo>
                    <a:pt x="224" y="451"/>
                  </a:moveTo>
                  <a:cubicBezTo>
                    <a:pt x="1633" y="451"/>
                    <a:pt x="1633" y="451"/>
                    <a:pt x="1633" y="451"/>
                  </a:cubicBezTo>
                  <a:cubicBezTo>
                    <a:pt x="1639" y="451"/>
                    <a:pt x="1644" y="456"/>
                    <a:pt x="1644" y="462"/>
                  </a:cubicBezTo>
                  <a:cubicBezTo>
                    <a:pt x="1644" y="2383"/>
                    <a:pt x="1644" y="2383"/>
                    <a:pt x="1644" y="2383"/>
                  </a:cubicBezTo>
                  <a:cubicBezTo>
                    <a:pt x="1644" y="2390"/>
                    <a:pt x="1639" y="2395"/>
                    <a:pt x="1633" y="2395"/>
                  </a:cubicBezTo>
                  <a:cubicBezTo>
                    <a:pt x="161" y="2395"/>
                    <a:pt x="161" y="2395"/>
                    <a:pt x="161" y="2395"/>
                  </a:cubicBezTo>
                  <a:cubicBezTo>
                    <a:pt x="155" y="2395"/>
                    <a:pt x="150" y="2390"/>
                    <a:pt x="150" y="2383"/>
                  </a:cubicBezTo>
                  <a:cubicBezTo>
                    <a:pt x="150" y="462"/>
                    <a:pt x="150" y="462"/>
                    <a:pt x="150" y="462"/>
                  </a:cubicBezTo>
                  <a:cubicBezTo>
                    <a:pt x="150" y="456"/>
                    <a:pt x="155" y="451"/>
                    <a:pt x="161" y="451"/>
                  </a:cubicBezTo>
                  <a:cubicBezTo>
                    <a:pt x="224" y="451"/>
                    <a:pt x="224" y="451"/>
                    <a:pt x="224" y="451"/>
                  </a:cubicBezTo>
                  <a:close/>
                  <a:moveTo>
                    <a:pt x="799" y="837"/>
                  </a:moveTo>
                  <a:cubicBezTo>
                    <a:pt x="798" y="836"/>
                    <a:pt x="798" y="834"/>
                    <a:pt x="800" y="835"/>
                  </a:cubicBezTo>
                  <a:cubicBezTo>
                    <a:pt x="869" y="836"/>
                    <a:pt x="869" y="836"/>
                    <a:pt x="869" y="836"/>
                  </a:cubicBezTo>
                  <a:cubicBezTo>
                    <a:pt x="871" y="836"/>
                    <a:pt x="873" y="834"/>
                    <a:pt x="874" y="832"/>
                  </a:cubicBezTo>
                  <a:cubicBezTo>
                    <a:pt x="899" y="764"/>
                    <a:pt x="899" y="764"/>
                    <a:pt x="899" y="764"/>
                  </a:cubicBezTo>
                  <a:cubicBezTo>
                    <a:pt x="900" y="762"/>
                    <a:pt x="901" y="762"/>
                    <a:pt x="902" y="764"/>
                  </a:cubicBezTo>
                  <a:cubicBezTo>
                    <a:pt x="921" y="833"/>
                    <a:pt x="921" y="833"/>
                    <a:pt x="921" y="833"/>
                  </a:cubicBezTo>
                  <a:cubicBezTo>
                    <a:pt x="922" y="835"/>
                    <a:pt x="924" y="837"/>
                    <a:pt x="926" y="837"/>
                  </a:cubicBezTo>
                  <a:cubicBezTo>
                    <a:pt x="995" y="839"/>
                    <a:pt x="995" y="839"/>
                    <a:pt x="995" y="839"/>
                  </a:cubicBezTo>
                  <a:cubicBezTo>
                    <a:pt x="997" y="839"/>
                    <a:pt x="997" y="840"/>
                    <a:pt x="995" y="841"/>
                  </a:cubicBezTo>
                  <a:cubicBezTo>
                    <a:pt x="940" y="881"/>
                    <a:pt x="940" y="881"/>
                    <a:pt x="940" y="881"/>
                  </a:cubicBezTo>
                  <a:cubicBezTo>
                    <a:pt x="938" y="882"/>
                    <a:pt x="937" y="885"/>
                    <a:pt x="938" y="887"/>
                  </a:cubicBezTo>
                  <a:cubicBezTo>
                    <a:pt x="957" y="952"/>
                    <a:pt x="957" y="952"/>
                    <a:pt x="957" y="952"/>
                  </a:cubicBezTo>
                  <a:cubicBezTo>
                    <a:pt x="957" y="954"/>
                    <a:pt x="957" y="955"/>
                    <a:pt x="955" y="954"/>
                  </a:cubicBezTo>
                  <a:cubicBezTo>
                    <a:pt x="901" y="912"/>
                    <a:pt x="901" y="912"/>
                    <a:pt x="901" y="912"/>
                  </a:cubicBezTo>
                  <a:cubicBezTo>
                    <a:pt x="899" y="910"/>
                    <a:pt x="896" y="910"/>
                    <a:pt x="894" y="911"/>
                  </a:cubicBezTo>
                  <a:cubicBezTo>
                    <a:pt x="835" y="951"/>
                    <a:pt x="835" y="951"/>
                    <a:pt x="835" y="951"/>
                  </a:cubicBezTo>
                  <a:cubicBezTo>
                    <a:pt x="833" y="953"/>
                    <a:pt x="833" y="952"/>
                    <a:pt x="833" y="950"/>
                  </a:cubicBezTo>
                  <a:cubicBezTo>
                    <a:pt x="855" y="885"/>
                    <a:pt x="855" y="885"/>
                    <a:pt x="855" y="885"/>
                  </a:cubicBezTo>
                  <a:cubicBezTo>
                    <a:pt x="856" y="883"/>
                    <a:pt x="855" y="881"/>
                    <a:pt x="853" y="879"/>
                  </a:cubicBezTo>
                  <a:lnTo>
                    <a:pt x="799" y="837"/>
                  </a:lnTo>
                  <a:close/>
                  <a:moveTo>
                    <a:pt x="524" y="914"/>
                  </a:moveTo>
                  <a:cubicBezTo>
                    <a:pt x="523" y="913"/>
                    <a:pt x="523" y="911"/>
                    <a:pt x="525" y="912"/>
                  </a:cubicBezTo>
                  <a:cubicBezTo>
                    <a:pt x="593" y="913"/>
                    <a:pt x="593" y="913"/>
                    <a:pt x="593" y="913"/>
                  </a:cubicBezTo>
                  <a:cubicBezTo>
                    <a:pt x="596" y="913"/>
                    <a:pt x="598" y="911"/>
                    <a:pt x="599" y="909"/>
                  </a:cubicBezTo>
                  <a:cubicBezTo>
                    <a:pt x="624" y="841"/>
                    <a:pt x="624" y="841"/>
                    <a:pt x="624" y="841"/>
                  </a:cubicBezTo>
                  <a:cubicBezTo>
                    <a:pt x="625" y="839"/>
                    <a:pt x="626" y="839"/>
                    <a:pt x="627" y="841"/>
                  </a:cubicBezTo>
                  <a:cubicBezTo>
                    <a:pt x="646" y="910"/>
                    <a:pt x="646" y="910"/>
                    <a:pt x="646" y="910"/>
                  </a:cubicBezTo>
                  <a:cubicBezTo>
                    <a:pt x="647" y="912"/>
                    <a:pt x="649" y="914"/>
                    <a:pt x="651" y="914"/>
                  </a:cubicBezTo>
                  <a:cubicBezTo>
                    <a:pt x="719" y="916"/>
                    <a:pt x="719" y="916"/>
                    <a:pt x="719" y="916"/>
                  </a:cubicBezTo>
                  <a:cubicBezTo>
                    <a:pt x="722" y="916"/>
                    <a:pt x="722" y="917"/>
                    <a:pt x="720" y="918"/>
                  </a:cubicBezTo>
                  <a:cubicBezTo>
                    <a:pt x="665" y="958"/>
                    <a:pt x="665" y="958"/>
                    <a:pt x="665" y="958"/>
                  </a:cubicBezTo>
                  <a:cubicBezTo>
                    <a:pt x="663" y="959"/>
                    <a:pt x="662" y="962"/>
                    <a:pt x="663" y="964"/>
                  </a:cubicBezTo>
                  <a:cubicBezTo>
                    <a:pt x="682" y="1029"/>
                    <a:pt x="682" y="1029"/>
                    <a:pt x="682" y="1029"/>
                  </a:cubicBezTo>
                  <a:cubicBezTo>
                    <a:pt x="682" y="1031"/>
                    <a:pt x="681" y="1032"/>
                    <a:pt x="680" y="1031"/>
                  </a:cubicBezTo>
                  <a:cubicBezTo>
                    <a:pt x="626" y="989"/>
                    <a:pt x="626" y="989"/>
                    <a:pt x="626" y="989"/>
                  </a:cubicBezTo>
                  <a:cubicBezTo>
                    <a:pt x="624" y="987"/>
                    <a:pt x="621" y="987"/>
                    <a:pt x="619" y="988"/>
                  </a:cubicBezTo>
                  <a:cubicBezTo>
                    <a:pt x="560" y="1028"/>
                    <a:pt x="560" y="1028"/>
                    <a:pt x="560" y="1028"/>
                  </a:cubicBezTo>
                  <a:cubicBezTo>
                    <a:pt x="558" y="1030"/>
                    <a:pt x="557" y="1029"/>
                    <a:pt x="558" y="1027"/>
                  </a:cubicBezTo>
                  <a:cubicBezTo>
                    <a:pt x="580" y="962"/>
                    <a:pt x="580" y="962"/>
                    <a:pt x="580" y="962"/>
                  </a:cubicBezTo>
                  <a:cubicBezTo>
                    <a:pt x="581" y="960"/>
                    <a:pt x="580" y="958"/>
                    <a:pt x="578" y="956"/>
                  </a:cubicBezTo>
                  <a:lnTo>
                    <a:pt x="524" y="914"/>
                  </a:lnTo>
                  <a:close/>
                  <a:moveTo>
                    <a:pt x="321" y="1107"/>
                  </a:moveTo>
                  <a:cubicBezTo>
                    <a:pt x="320" y="1106"/>
                    <a:pt x="320" y="1105"/>
                    <a:pt x="322" y="1105"/>
                  </a:cubicBezTo>
                  <a:cubicBezTo>
                    <a:pt x="390" y="1106"/>
                    <a:pt x="390" y="1106"/>
                    <a:pt x="390" y="1106"/>
                  </a:cubicBezTo>
                  <a:cubicBezTo>
                    <a:pt x="393" y="1106"/>
                    <a:pt x="395" y="1105"/>
                    <a:pt x="396" y="1103"/>
                  </a:cubicBezTo>
                  <a:cubicBezTo>
                    <a:pt x="421" y="1034"/>
                    <a:pt x="421" y="1034"/>
                    <a:pt x="421" y="1034"/>
                  </a:cubicBezTo>
                  <a:cubicBezTo>
                    <a:pt x="422" y="1032"/>
                    <a:pt x="423" y="1032"/>
                    <a:pt x="424" y="1035"/>
                  </a:cubicBezTo>
                  <a:cubicBezTo>
                    <a:pt x="443" y="1104"/>
                    <a:pt x="443" y="1104"/>
                    <a:pt x="443" y="1104"/>
                  </a:cubicBezTo>
                  <a:cubicBezTo>
                    <a:pt x="444" y="1106"/>
                    <a:pt x="446" y="1107"/>
                    <a:pt x="448" y="1108"/>
                  </a:cubicBezTo>
                  <a:cubicBezTo>
                    <a:pt x="517" y="1109"/>
                    <a:pt x="517" y="1109"/>
                    <a:pt x="517" y="1109"/>
                  </a:cubicBezTo>
                  <a:cubicBezTo>
                    <a:pt x="519" y="1109"/>
                    <a:pt x="519" y="1110"/>
                    <a:pt x="517" y="1111"/>
                  </a:cubicBezTo>
                  <a:cubicBezTo>
                    <a:pt x="462" y="1151"/>
                    <a:pt x="462" y="1151"/>
                    <a:pt x="462" y="1151"/>
                  </a:cubicBezTo>
                  <a:cubicBezTo>
                    <a:pt x="460" y="1153"/>
                    <a:pt x="459" y="1155"/>
                    <a:pt x="460" y="1157"/>
                  </a:cubicBezTo>
                  <a:cubicBezTo>
                    <a:pt x="479" y="1223"/>
                    <a:pt x="479" y="1223"/>
                    <a:pt x="479" y="1223"/>
                  </a:cubicBezTo>
                  <a:cubicBezTo>
                    <a:pt x="479" y="1225"/>
                    <a:pt x="478" y="1225"/>
                    <a:pt x="477" y="1224"/>
                  </a:cubicBezTo>
                  <a:cubicBezTo>
                    <a:pt x="423" y="1182"/>
                    <a:pt x="423" y="1182"/>
                    <a:pt x="423" y="1182"/>
                  </a:cubicBezTo>
                  <a:cubicBezTo>
                    <a:pt x="421" y="1181"/>
                    <a:pt x="418" y="1181"/>
                    <a:pt x="416" y="1182"/>
                  </a:cubicBezTo>
                  <a:cubicBezTo>
                    <a:pt x="357" y="1222"/>
                    <a:pt x="357" y="1222"/>
                    <a:pt x="357" y="1222"/>
                  </a:cubicBezTo>
                  <a:cubicBezTo>
                    <a:pt x="355" y="1223"/>
                    <a:pt x="354" y="1222"/>
                    <a:pt x="355" y="1220"/>
                  </a:cubicBezTo>
                  <a:cubicBezTo>
                    <a:pt x="377" y="1156"/>
                    <a:pt x="377" y="1156"/>
                    <a:pt x="377" y="1156"/>
                  </a:cubicBezTo>
                  <a:cubicBezTo>
                    <a:pt x="378" y="1153"/>
                    <a:pt x="377" y="1151"/>
                    <a:pt x="375" y="1149"/>
                  </a:cubicBezTo>
                  <a:lnTo>
                    <a:pt x="321" y="1107"/>
                  </a:lnTo>
                  <a:close/>
                  <a:moveTo>
                    <a:pt x="235" y="1401"/>
                  </a:moveTo>
                  <a:cubicBezTo>
                    <a:pt x="233" y="1400"/>
                    <a:pt x="234" y="1399"/>
                    <a:pt x="236" y="1399"/>
                  </a:cubicBezTo>
                  <a:cubicBezTo>
                    <a:pt x="304" y="1400"/>
                    <a:pt x="304" y="1400"/>
                    <a:pt x="304" y="1400"/>
                  </a:cubicBezTo>
                  <a:cubicBezTo>
                    <a:pt x="307" y="1400"/>
                    <a:pt x="309" y="1399"/>
                    <a:pt x="310" y="1397"/>
                  </a:cubicBezTo>
                  <a:cubicBezTo>
                    <a:pt x="335" y="1328"/>
                    <a:pt x="335" y="1328"/>
                    <a:pt x="335" y="1328"/>
                  </a:cubicBezTo>
                  <a:cubicBezTo>
                    <a:pt x="336" y="1326"/>
                    <a:pt x="337" y="1326"/>
                    <a:pt x="338" y="1329"/>
                  </a:cubicBezTo>
                  <a:cubicBezTo>
                    <a:pt x="357" y="1398"/>
                    <a:pt x="357" y="1398"/>
                    <a:pt x="357" y="1398"/>
                  </a:cubicBezTo>
                  <a:cubicBezTo>
                    <a:pt x="357" y="1400"/>
                    <a:pt x="360" y="1401"/>
                    <a:pt x="362" y="1402"/>
                  </a:cubicBezTo>
                  <a:cubicBezTo>
                    <a:pt x="430" y="1403"/>
                    <a:pt x="430" y="1403"/>
                    <a:pt x="430" y="1403"/>
                  </a:cubicBezTo>
                  <a:cubicBezTo>
                    <a:pt x="432" y="1403"/>
                    <a:pt x="433" y="1404"/>
                    <a:pt x="431" y="1405"/>
                  </a:cubicBezTo>
                  <a:cubicBezTo>
                    <a:pt x="375" y="1445"/>
                    <a:pt x="375" y="1445"/>
                    <a:pt x="375" y="1445"/>
                  </a:cubicBezTo>
                  <a:cubicBezTo>
                    <a:pt x="374" y="1447"/>
                    <a:pt x="373" y="1449"/>
                    <a:pt x="373" y="1451"/>
                  </a:cubicBezTo>
                  <a:cubicBezTo>
                    <a:pt x="392" y="1517"/>
                    <a:pt x="392" y="1517"/>
                    <a:pt x="392" y="1517"/>
                  </a:cubicBezTo>
                  <a:cubicBezTo>
                    <a:pt x="393" y="1519"/>
                    <a:pt x="392" y="1520"/>
                    <a:pt x="390" y="1518"/>
                  </a:cubicBezTo>
                  <a:cubicBezTo>
                    <a:pt x="337" y="1476"/>
                    <a:pt x="337" y="1476"/>
                    <a:pt x="337" y="1476"/>
                  </a:cubicBezTo>
                  <a:cubicBezTo>
                    <a:pt x="335" y="1475"/>
                    <a:pt x="332" y="1475"/>
                    <a:pt x="330" y="1476"/>
                  </a:cubicBezTo>
                  <a:cubicBezTo>
                    <a:pt x="271" y="1516"/>
                    <a:pt x="271" y="1516"/>
                    <a:pt x="271" y="1516"/>
                  </a:cubicBezTo>
                  <a:cubicBezTo>
                    <a:pt x="269" y="1517"/>
                    <a:pt x="268" y="1516"/>
                    <a:pt x="269" y="1514"/>
                  </a:cubicBezTo>
                  <a:cubicBezTo>
                    <a:pt x="291" y="1450"/>
                    <a:pt x="291" y="1450"/>
                    <a:pt x="291" y="1450"/>
                  </a:cubicBezTo>
                  <a:cubicBezTo>
                    <a:pt x="291" y="1447"/>
                    <a:pt x="291" y="1445"/>
                    <a:pt x="289" y="1443"/>
                  </a:cubicBezTo>
                  <a:lnTo>
                    <a:pt x="235" y="1401"/>
                  </a:lnTo>
                  <a:close/>
                  <a:moveTo>
                    <a:pt x="469" y="1720"/>
                  </a:moveTo>
                  <a:cubicBezTo>
                    <a:pt x="488" y="1785"/>
                    <a:pt x="488" y="1785"/>
                    <a:pt x="488" y="1785"/>
                  </a:cubicBezTo>
                  <a:cubicBezTo>
                    <a:pt x="489" y="1788"/>
                    <a:pt x="488" y="1788"/>
                    <a:pt x="486" y="1787"/>
                  </a:cubicBezTo>
                  <a:cubicBezTo>
                    <a:pt x="432" y="1745"/>
                    <a:pt x="432" y="1745"/>
                    <a:pt x="432" y="1745"/>
                  </a:cubicBezTo>
                  <a:cubicBezTo>
                    <a:pt x="430" y="1743"/>
                    <a:pt x="428" y="1743"/>
                    <a:pt x="426" y="1744"/>
                  </a:cubicBezTo>
                  <a:cubicBezTo>
                    <a:pt x="367" y="1784"/>
                    <a:pt x="367" y="1784"/>
                    <a:pt x="367" y="1784"/>
                  </a:cubicBezTo>
                  <a:cubicBezTo>
                    <a:pt x="365" y="1786"/>
                    <a:pt x="364" y="1785"/>
                    <a:pt x="365" y="1783"/>
                  </a:cubicBezTo>
                  <a:cubicBezTo>
                    <a:pt x="386" y="1718"/>
                    <a:pt x="386" y="1718"/>
                    <a:pt x="386" y="1718"/>
                  </a:cubicBezTo>
                  <a:cubicBezTo>
                    <a:pt x="387" y="1716"/>
                    <a:pt x="386" y="1714"/>
                    <a:pt x="385" y="1712"/>
                  </a:cubicBezTo>
                  <a:cubicBezTo>
                    <a:pt x="331" y="1670"/>
                    <a:pt x="331" y="1670"/>
                    <a:pt x="331" y="1670"/>
                  </a:cubicBezTo>
                  <a:cubicBezTo>
                    <a:pt x="329" y="1669"/>
                    <a:pt x="329" y="1668"/>
                    <a:pt x="332" y="1668"/>
                  </a:cubicBezTo>
                  <a:cubicBezTo>
                    <a:pt x="400" y="1669"/>
                    <a:pt x="400" y="1669"/>
                    <a:pt x="400" y="1669"/>
                  </a:cubicBezTo>
                  <a:cubicBezTo>
                    <a:pt x="402" y="1669"/>
                    <a:pt x="404" y="1667"/>
                    <a:pt x="405" y="1665"/>
                  </a:cubicBezTo>
                  <a:cubicBezTo>
                    <a:pt x="431" y="1597"/>
                    <a:pt x="431" y="1597"/>
                    <a:pt x="431" y="1597"/>
                  </a:cubicBezTo>
                  <a:cubicBezTo>
                    <a:pt x="432" y="1595"/>
                    <a:pt x="433" y="1595"/>
                    <a:pt x="433" y="1597"/>
                  </a:cubicBezTo>
                  <a:cubicBezTo>
                    <a:pt x="453" y="1666"/>
                    <a:pt x="453" y="1666"/>
                    <a:pt x="453" y="1666"/>
                  </a:cubicBezTo>
                  <a:cubicBezTo>
                    <a:pt x="453" y="1668"/>
                    <a:pt x="455" y="1670"/>
                    <a:pt x="458" y="1670"/>
                  </a:cubicBezTo>
                  <a:cubicBezTo>
                    <a:pt x="526" y="1672"/>
                    <a:pt x="526" y="1672"/>
                    <a:pt x="526" y="1672"/>
                  </a:cubicBezTo>
                  <a:cubicBezTo>
                    <a:pt x="528" y="1672"/>
                    <a:pt x="528" y="1673"/>
                    <a:pt x="527" y="1674"/>
                  </a:cubicBezTo>
                  <a:cubicBezTo>
                    <a:pt x="471" y="1714"/>
                    <a:pt x="471" y="1714"/>
                    <a:pt x="471" y="1714"/>
                  </a:cubicBezTo>
                  <a:cubicBezTo>
                    <a:pt x="469" y="1715"/>
                    <a:pt x="468" y="1718"/>
                    <a:pt x="469" y="1720"/>
                  </a:cubicBezTo>
                  <a:close/>
                  <a:moveTo>
                    <a:pt x="711" y="1861"/>
                  </a:moveTo>
                  <a:cubicBezTo>
                    <a:pt x="713" y="1861"/>
                    <a:pt x="714" y="1862"/>
                    <a:pt x="712" y="1863"/>
                  </a:cubicBezTo>
                  <a:cubicBezTo>
                    <a:pt x="656" y="1903"/>
                    <a:pt x="656" y="1903"/>
                    <a:pt x="656" y="1903"/>
                  </a:cubicBezTo>
                  <a:cubicBezTo>
                    <a:pt x="654" y="1905"/>
                    <a:pt x="654" y="1907"/>
                    <a:pt x="654" y="1909"/>
                  </a:cubicBezTo>
                  <a:cubicBezTo>
                    <a:pt x="673" y="1975"/>
                    <a:pt x="673" y="1975"/>
                    <a:pt x="673" y="1975"/>
                  </a:cubicBezTo>
                  <a:cubicBezTo>
                    <a:pt x="674" y="1977"/>
                    <a:pt x="673" y="1977"/>
                    <a:pt x="671" y="1976"/>
                  </a:cubicBezTo>
                  <a:cubicBezTo>
                    <a:pt x="617" y="1934"/>
                    <a:pt x="617" y="1934"/>
                    <a:pt x="617" y="1934"/>
                  </a:cubicBezTo>
                  <a:cubicBezTo>
                    <a:pt x="615" y="1933"/>
                    <a:pt x="613" y="1933"/>
                    <a:pt x="611" y="1934"/>
                  </a:cubicBezTo>
                  <a:cubicBezTo>
                    <a:pt x="552" y="1974"/>
                    <a:pt x="552" y="1974"/>
                    <a:pt x="552" y="1974"/>
                  </a:cubicBezTo>
                  <a:cubicBezTo>
                    <a:pt x="550" y="1975"/>
                    <a:pt x="549" y="1974"/>
                    <a:pt x="550" y="1972"/>
                  </a:cubicBezTo>
                  <a:cubicBezTo>
                    <a:pt x="571" y="1908"/>
                    <a:pt x="571" y="1908"/>
                    <a:pt x="571" y="1908"/>
                  </a:cubicBezTo>
                  <a:cubicBezTo>
                    <a:pt x="572" y="1905"/>
                    <a:pt x="571" y="1903"/>
                    <a:pt x="570" y="1901"/>
                  </a:cubicBezTo>
                  <a:cubicBezTo>
                    <a:pt x="516" y="1859"/>
                    <a:pt x="516" y="1859"/>
                    <a:pt x="516" y="1859"/>
                  </a:cubicBezTo>
                  <a:cubicBezTo>
                    <a:pt x="514" y="1858"/>
                    <a:pt x="514" y="1857"/>
                    <a:pt x="517" y="1857"/>
                  </a:cubicBezTo>
                  <a:cubicBezTo>
                    <a:pt x="585" y="1858"/>
                    <a:pt x="585" y="1858"/>
                    <a:pt x="585" y="1858"/>
                  </a:cubicBezTo>
                  <a:cubicBezTo>
                    <a:pt x="587" y="1858"/>
                    <a:pt x="589" y="1857"/>
                    <a:pt x="590" y="1855"/>
                  </a:cubicBezTo>
                  <a:cubicBezTo>
                    <a:pt x="616" y="1786"/>
                    <a:pt x="616" y="1786"/>
                    <a:pt x="616" y="1786"/>
                  </a:cubicBezTo>
                  <a:cubicBezTo>
                    <a:pt x="617" y="1784"/>
                    <a:pt x="618" y="1784"/>
                    <a:pt x="618" y="1787"/>
                  </a:cubicBezTo>
                  <a:cubicBezTo>
                    <a:pt x="638" y="1856"/>
                    <a:pt x="638" y="1856"/>
                    <a:pt x="638" y="1856"/>
                  </a:cubicBezTo>
                  <a:cubicBezTo>
                    <a:pt x="638" y="1858"/>
                    <a:pt x="640" y="1859"/>
                    <a:pt x="643" y="1860"/>
                  </a:cubicBezTo>
                  <a:lnTo>
                    <a:pt x="711" y="1861"/>
                  </a:lnTo>
                  <a:close/>
                  <a:moveTo>
                    <a:pt x="799" y="1966"/>
                  </a:moveTo>
                  <a:cubicBezTo>
                    <a:pt x="798" y="1964"/>
                    <a:pt x="798" y="1963"/>
                    <a:pt x="800" y="1963"/>
                  </a:cubicBezTo>
                  <a:cubicBezTo>
                    <a:pt x="869" y="1965"/>
                    <a:pt x="869" y="1965"/>
                    <a:pt x="869" y="1965"/>
                  </a:cubicBezTo>
                  <a:cubicBezTo>
                    <a:pt x="871" y="1965"/>
                    <a:pt x="873" y="1963"/>
                    <a:pt x="874" y="1961"/>
                  </a:cubicBezTo>
                  <a:cubicBezTo>
                    <a:pt x="899" y="1893"/>
                    <a:pt x="899" y="1893"/>
                    <a:pt x="899" y="1893"/>
                  </a:cubicBezTo>
                  <a:cubicBezTo>
                    <a:pt x="900" y="1891"/>
                    <a:pt x="901" y="1891"/>
                    <a:pt x="902" y="1893"/>
                  </a:cubicBezTo>
                  <a:cubicBezTo>
                    <a:pt x="921" y="1962"/>
                    <a:pt x="921" y="1962"/>
                    <a:pt x="921" y="1962"/>
                  </a:cubicBezTo>
                  <a:cubicBezTo>
                    <a:pt x="922" y="1964"/>
                    <a:pt x="924" y="1966"/>
                    <a:pt x="926" y="1966"/>
                  </a:cubicBezTo>
                  <a:cubicBezTo>
                    <a:pt x="995" y="1967"/>
                    <a:pt x="995" y="1967"/>
                    <a:pt x="995" y="1967"/>
                  </a:cubicBezTo>
                  <a:cubicBezTo>
                    <a:pt x="997" y="1967"/>
                    <a:pt x="997" y="1969"/>
                    <a:pt x="995" y="1970"/>
                  </a:cubicBezTo>
                  <a:cubicBezTo>
                    <a:pt x="940" y="2010"/>
                    <a:pt x="940" y="2010"/>
                    <a:pt x="940" y="2010"/>
                  </a:cubicBezTo>
                  <a:cubicBezTo>
                    <a:pt x="938" y="2011"/>
                    <a:pt x="937" y="2014"/>
                    <a:pt x="938" y="2016"/>
                  </a:cubicBezTo>
                  <a:cubicBezTo>
                    <a:pt x="957" y="2081"/>
                    <a:pt x="957" y="2081"/>
                    <a:pt x="957" y="2081"/>
                  </a:cubicBezTo>
                  <a:cubicBezTo>
                    <a:pt x="957" y="2083"/>
                    <a:pt x="957" y="2084"/>
                    <a:pt x="955" y="2083"/>
                  </a:cubicBezTo>
                  <a:cubicBezTo>
                    <a:pt x="901" y="2040"/>
                    <a:pt x="901" y="2040"/>
                    <a:pt x="901" y="2040"/>
                  </a:cubicBezTo>
                  <a:cubicBezTo>
                    <a:pt x="899" y="2039"/>
                    <a:pt x="896" y="2039"/>
                    <a:pt x="894" y="2040"/>
                  </a:cubicBezTo>
                  <a:cubicBezTo>
                    <a:pt x="835" y="2080"/>
                    <a:pt x="835" y="2080"/>
                    <a:pt x="835" y="2080"/>
                  </a:cubicBezTo>
                  <a:cubicBezTo>
                    <a:pt x="833" y="2081"/>
                    <a:pt x="833" y="2081"/>
                    <a:pt x="833" y="2079"/>
                  </a:cubicBezTo>
                  <a:cubicBezTo>
                    <a:pt x="855" y="2014"/>
                    <a:pt x="855" y="2014"/>
                    <a:pt x="855" y="2014"/>
                  </a:cubicBezTo>
                  <a:cubicBezTo>
                    <a:pt x="856" y="2012"/>
                    <a:pt x="855" y="2009"/>
                    <a:pt x="853" y="2008"/>
                  </a:cubicBezTo>
                  <a:lnTo>
                    <a:pt x="799" y="1966"/>
                  </a:lnTo>
                  <a:close/>
                  <a:moveTo>
                    <a:pt x="1282" y="1865"/>
                  </a:moveTo>
                  <a:cubicBezTo>
                    <a:pt x="1284" y="1865"/>
                    <a:pt x="1285" y="1866"/>
                    <a:pt x="1283" y="1868"/>
                  </a:cubicBezTo>
                  <a:cubicBezTo>
                    <a:pt x="1227" y="1907"/>
                    <a:pt x="1227" y="1907"/>
                    <a:pt x="1227" y="1907"/>
                  </a:cubicBezTo>
                  <a:cubicBezTo>
                    <a:pt x="1225" y="1909"/>
                    <a:pt x="1225" y="1911"/>
                    <a:pt x="1225" y="1914"/>
                  </a:cubicBezTo>
                  <a:cubicBezTo>
                    <a:pt x="1244" y="1979"/>
                    <a:pt x="1244" y="1979"/>
                    <a:pt x="1244" y="1979"/>
                  </a:cubicBezTo>
                  <a:cubicBezTo>
                    <a:pt x="1245" y="1981"/>
                    <a:pt x="1244" y="1982"/>
                    <a:pt x="1242" y="1980"/>
                  </a:cubicBezTo>
                  <a:cubicBezTo>
                    <a:pt x="1188" y="1938"/>
                    <a:pt x="1188" y="1938"/>
                    <a:pt x="1188" y="1938"/>
                  </a:cubicBezTo>
                  <a:cubicBezTo>
                    <a:pt x="1186" y="1937"/>
                    <a:pt x="1184" y="1937"/>
                    <a:pt x="1182" y="1938"/>
                  </a:cubicBezTo>
                  <a:cubicBezTo>
                    <a:pt x="1123" y="1978"/>
                    <a:pt x="1123" y="1978"/>
                    <a:pt x="1123" y="1978"/>
                  </a:cubicBezTo>
                  <a:cubicBezTo>
                    <a:pt x="1121" y="1979"/>
                    <a:pt x="1120" y="1978"/>
                    <a:pt x="1121" y="1976"/>
                  </a:cubicBezTo>
                  <a:cubicBezTo>
                    <a:pt x="1142" y="1912"/>
                    <a:pt x="1142" y="1912"/>
                    <a:pt x="1142" y="1912"/>
                  </a:cubicBezTo>
                  <a:cubicBezTo>
                    <a:pt x="1143" y="1910"/>
                    <a:pt x="1142" y="1907"/>
                    <a:pt x="1141" y="1906"/>
                  </a:cubicBezTo>
                  <a:cubicBezTo>
                    <a:pt x="1087" y="1864"/>
                    <a:pt x="1087" y="1864"/>
                    <a:pt x="1087" y="1864"/>
                  </a:cubicBezTo>
                  <a:cubicBezTo>
                    <a:pt x="1085" y="1862"/>
                    <a:pt x="1085" y="1861"/>
                    <a:pt x="1088" y="1861"/>
                  </a:cubicBezTo>
                  <a:cubicBezTo>
                    <a:pt x="1156" y="1863"/>
                    <a:pt x="1156" y="1863"/>
                    <a:pt x="1156" y="1863"/>
                  </a:cubicBezTo>
                  <a:cubicBezTo>
                    <a:pt x="1158" y="1862"/>
                    <a:pt x="1160" y="1861"/>
                    <a:pt x="1161" y="1859"/>
                  </a:cubicBezTo>
                  <a:cubicBezTo>
                    <a:pt x="1187" y="1791"/>
                    <a:pt x="1187" y="1791"/>
                    <a:pt x="1187" y="1791"/>
                  </a:cubicBezTo>
                  <a:cubicBezTo>
                    <a:pt x="1188" y="1788"/>
                    <a:pt x="1189" y="1789"/>
                    <a:pt x="1189" y="1791"/>
                  </a:cubicBezTo>
                  <a:cubicBezTo>
                    <a:pt x="1209" y="1860"/>
                    <a:pt x="1209" y="1860"/>
                    <a:pt x="1209" y="1860"/>
                  </a:cubicBezTo>
                  <a:cubicBezTo>
                    <a:pt x="1209" y="1862"/>
                    <a:pt x="1211" y="1864"/>
                    <a:pt x="1214" y="1864"/>
                  </a:cubicBezTo>
                  <a:lnTo>
                    <a:pt x="1282" y="1865"/>
                  </a:lnTo>
                  <a:close/>
                  <a:moveTo>
                    <a:pt x="1463" y="1667"/>
                  </a:moveTo>
                  <a:cubicBezTo>
                    <a:pt x="1465" y="1667"/>
                    <a:pt x="1466" y="1668"/>
                    <a:pt x="1464" y="1669"/>
                  </a:cubicBezTo>
                  <a:cubicBezTo>
                    <a:pt x="1408" y="1709"/>
                    <a:pt x="1408" y="1709"/>
                    <a:pt x="1408" y="1709"/>
                  </a:cubicBezTo>
                  <a:cubicBezTo>
                    <a:pt x="1406" y="1710"/>
                    <a:pt x="1405" y="1713"/>
                    <a:pt x="1406" y="1715"/>
                  </a:cubicBezTo>
                  <a:cubicBezTo>
                    <a:pt x="1425" y="1780"/>
                    <a:pt x="1425" y="1780"/>
                    <a:pt x="1425" y="1780"/>
                  </a:cubicBezTo>
                  <a:cubicBezTo>
                    <a:pt x="1426" y="1782"/>
                    <a:pt x="1425" y="1783"/>
                    <a:pt x="1423" y="1782"/>
                  </a:cubicBezTo>
                  <a:cubicBezTo>
                    <a:pt x="1369" y="1740"/>
                    <a:pt x="1369" y="1740"/>
                    <a:pt x="1369" y="1740"/>
                  </a:cubicBezTo>
                  <a:cubicBezTo>
                    <a:pt x="1367" y="1738"/>
                    <a:pt x="1365" y="1738"/>
                    <a:pt x="1363" y="1739"/>
                  </a:cubicBezTo>
                  <a:cubicBezTo>
                    <a:pt x="1304" y="1779"/>
                    <a:pt x="1304" y="1779"/>
                    <a:pt x="1304" y="1779"/>
                  </a:cubicBezTo>
                  <a:cubicBezTo>
                    <a:pt x="1302" y="1781"/>
                    <a:pt x="1301" y="1780"/>
                    <a:pt x="1302" y="1778"/>
                  </a:cubicBezTo>
                  <a:cubicBezTo>
                    <a:pt x="1323" y="1713"/>
                    <a:pt x="1323" y="1713"/>
                    <a:pt x="1323" y="1713"/>
                  </a:cubicBezTo>
                  <a:cubicBezTo>
                    <a:pt x="1324" y="1711"/>
                    <a:pt x="1323" y="1709"/>
                    <a:pt x="1322" y="1707"/>
                  </a:cubicBezTo>
                  <a:cubicBezTo>
                    <a:pt x="1268" y="1665"/>
                    <a:pt x="1268" y="1665"/>
                    <a:pt x="1268" y="1665"/>
                  </a:cubicBezTo>
                  <a:cubicBezTo>
                    <a:pt x="1266" y="1664"/>
                    <a:pt x="1266" y="1662"/>
                    <a:pt x="1269" y="1663"/>
                  </a:cubicBezTo>
                  <a:cubicBezTo>
                    <a:pt x="1337" y="1664"/>
                    <a:pt x="1337" y="1664"/>
                    <a:pt x="1337" y="1664"/>
                  </a:cubicBezTo>
                  <a:cubicBezTo>
                    <a:pt x="1339" y="1664"/>
                    <a:pt x="1341" y="1662"/>
                    <a:pt x="1342" y="1660"/>
                  </a:cubicBezTo>
                  <a:cubicBezTo>
                    <a:pt x="1368" y="1592"/>
                    <a:pt x="1368" y="1592"/>
                    <a:pt x="1368" y="1592"/>
                  </a:cubicBezTo>
                  <a:cubicBezTo>
                    <a:pt x="1369" y="1590"/>
                    <a:pt x="1370" y="1590"/>
                    <a:pt x="1370" y="1592"/>
                  </a:cubicBezTo>
                  <a:cubicBezTo>
                    <a:pt x="1389" y="1661"/>
                    <a:pt x="1389" y="1661"/>
                    <a:pt x="1389" y="1661"/>
                  </a:cubicBezTo>
                  <a:cubicBezTo>
                    <a:pt x="1390" y="1663"/>
                    <a:pt x="1392" y="1665"/>
                    <a:pt x="1395" y="1665"/>
                  </a:cubicBezTo>
                  <a:lnTo>
                    <a:pt x="1463" y="1667"/>
                  </a:lnTo>
                  <a:close/>
                  <a:moveTo>
                    <a:pt x="1466" y="1329"/>
                  </a:moveTo>
                  <a:cubicBezTo>
                    <a:pt x="1486" y="1398"/>
                    <a:pt x="1486" y="1398"/>
                    <a:pt x="1486" y="1398"/>
                  </a:cubicBezTo>
                  <a:cubicBezTo>
                    <a:pt x="1486" y="1400"/>
                    <a:pt x="1488" y="1401"/>
                    <a:pt x="1491" y="1402"/>
                  </a:cubicBezTo>
                  <a:cubicBezTo>
                    <a:pt x="1559" y="1403"/>
                    <a:pt x="1559" y="1403"/>
                    <a:pt x="1559" y="1403"/>
                  </a:cubicBezTo>
                  <a:cubicBezTo>
                    <a:pt x="1561" y="1403"/>
                    <a:pt x="1562" y="1404"/>
                    <a:pt x="1560" y="1405"/>
                  </a:cubicBezTo>
                  <a:cubicBezTo>
                    <a:pt x="1504" y="1445"/>
                    <a:pt x="1504" y="1445"/>
                    <a:pt x="1504" y="1445"/>
                  </a:cubicBezTo>
                  <a:cubicBezTo>
                    <a:pt x="1502" y="1447"/>
                    <a:pt x="1502" y="1449"/>
                    <a:pt x="1502" y="1452"/>
                  </a:cubicBezTo>
                  <a:cubicBezTo>
                    <a:pt x="1521" y="1517"/>
                    <a:pt x="1521" y="1517"/>
                    <a:pt x="1521" y="1517"/>
                  </a:cubicBezTo>
                  <a:cubicBezTo>
                    <a:pt x="1522" y="1519"/>
                    <a:pt x="1521" y="1520"/>
                    <a:pt x="1519" y="1518"/>
                  </a:cubicBezTo>
                  <a:cubicBezTo>
                    <a:pt x="1465" y="1476"/>
                    <a:pt x="1465" y="1476"/>
                    <a:pt x="1465" y="1476"/>
                  </a:cubicBezTo>
                  <a:cubicBezTo>
                    <a:pt x="1463" y="1475"/>
                    <a:pt x="1461" y="1475"/>
                    <a:pt x="1459" y="1476"/>
                  </a:cubicBezTo>
                  <a:cubicBezTo>
                    <a:pt x="1400" y="1516"/>
                    <a:pt x="1400" y="1516"/>
                    <a:pt x="1400" y="1516"/>
                  </a:cubicBezTo>
                  <a:cubicBezTo>
                    <a:pt x="1398" y="1517"/>
                    <a:pt x="1397" y="1516"/>
                    <a:pt x="1398" y="1514"/>
                  </a:cubicBezTo>
                  <a:cubicBezTo>
                    <a:pt x="1419" y="1450"/>
                    <a:pt x="1419" y="1450"/>
                    <a:pt x="1419" y="1450"/>
                  </a:cubicBezTo>
                  <a:cubicBezTo>
                    <a:pt x="1420" y="1447"/>
                    <a:pt x="1419" y="1445"/>
                    <a:pt x="1418" y="1443"/>
                  </a:cubicBezTo>
                  <a:cubicBezTo>
                    <a:pt x="1364" y="1401"/>
                    <a:pt x="1364" y="1401"/>
                    <a:pt x="1364" y="1401"/>
                  </a:cubicBezTo>
                  <a:cubicBezTo>
                    <a:pt x="1362" y="1400"/>
                    <a:pt x="1362" y="1399"/>
                    <a:pt x="1365" y="1399"/>
                  </a:cubicBezTo>
                  <a:cubicBezTo>
                    <a:pt x="1433" y="1400"/>
                    <a:pt x="1433" y="1400"/>
                    <a:pt x="1433" y="1400"/>
                  </a:cubicBezTo>
                  <a:cubicBezTo>
                    <a:pt x="1435" y="1400"/>
                    <a:pt x="1437" y="1399"/>
                    <a:pt x="1438" y="1397"/>
                  </a:cubicBezTo>
                  <a:cubicBezTo>
                    <a:pt x="1464" y="1328"/>
                    <a:pt x="1464" y="1328"/>
                    <a:pt x="1464" y="1328"/>
                  </a:cubicBezTo>
                  <a:cubicBezTo>
                    <a:pt x="1465" y="1326"/>
                    <a:pt x="1466" y="1326"/>
                    <a:pt x="1466" y="1328"/>
                  </a:cubicBezTo>
                  <a:lnTo>
                    <a:pt x="1466" y="1329"/>
                  </a:lnTo>
                  <a:close/>
                  <a:moveTo>
                    <a:pt x="1280" y="1108"/>
                  </a:moveTo>
                  <a:cubicBezTo>
                    <a:pt x="1279" y="1106"/>
                    <a:pt x="1279" y="1105"/>
                    <a:pt x="1281" y="1105"/>
                  </a:cubicBezTo>
                  <a:cubicBezTo>
                    <a:pt x="1349" y="1107"/>
                    <a:pt x="1349" y="1107"/>
                    <a:pt x="1349" y="1107"/>
                  </a:cubicBezTo>
                  <a:cubicBezTo>
                    <a:pt x="1352" y="1106"/>
                    <a:pt x="1354" y="1105"/>
                    <a:pt x="1355" y="1103"/>
                  </a:cubicBezTo>
                  <a:cubicBezTo>
                    <a:pt x="1380" y="1035"/>
                    <a:pt x="1380" y="1035"/>
                    <a:pt x="1380" y="1035"/>
                  </a:cubicBezTo>
                  <a:cubicBezTo>
                    <a:pt x="1381" y="1032"/>
                    <a:pt x="1382" y="1033"/>
                    <a:pt x="1383" y="1035"/>
                  </a:cubicBezTo>
                  <a:cubicBezTo>
                    <a:pt x="1402" y="1104"/>
                    <a:pt x="1402" y="1104"/>
                    <a:pt x="1402" y="1104"/>
                  </a:cubicBezTo>
                  <a:cubicBezTo>
                    <a:pt x="1403" y="1106"/>
                    <a:pt x="1405" y="1108"/>
                    <a:pt x="1407" y="1108"/>
                  </a:cubicBezTo>
                  <a:cubicBezTo>
                    <a:pt x="1476" y="1109"/>
                    <a:pt x="1476" y="1109"/>
                    <a:pt x="1476" y="1109"/>
                  </a:cubicBezTo>
                  <a:cubicBezTo>
                    <a:pt x="1478" y="1109"/>
                    <a:pt x="1478" y="1110"/>
                    <a:pt x="1476" y="1112"/>
                  </a:cubicBezTo>
                  <a:cubicBezTo>
                    <a:pt x="1421" y="1151"/>
                    <a:pt x="1421" y="1151"/>
                    <a:pt x="1421" y="1151"/>
                  </a:cubicBezTo>
                  <a:cubicBezTo>
                    <a:pt x="1419" y="1153"/>
                    <a:pt x="1418" y="1155"/>
                    <a:pt x="1419" y="1158"/>
                  </a:cubicBezTo>
                  <a:cubicBezTo>
                    <a:pt x="1438" y="1223"/>
                    <a:pt x="1438" y="1223"/>
                    <a:pt x="1438" y="1223"/>
                  </a:cubicBezTo>
                  <a:cubicBezTo>
                    <a:pt x="1438" y="1225"/>
                    <a:pt x="1437" y="1226"/>
                    <a:pt x="1436" y="1224"/>
                  </a:cubicBezTo>
                  <a:cubicBezTo>
                    <a:pt x="1382" y="1182"/>
                    <a:pt x="1382" y="1182"/>
                    <a:pt x="1382" y="1182"/>
                  </a:cubicBezTo>
                  <a:cubicBezTo>
                    <a:pt x="1380" y="1181"/>
                    <a:pt x="1377" y="1181"/>
                    <a:pt x="1375" y="1182"/>
                  </a:cubicBezTo>
                  <a:cubicBezTo>
                    <a:pt x="1316" y="1222"/>
                    <a:pt x="1316" y="1222"/>
                    <a:pt x="1316" y="1222"/>
                  </a:cubicBezTo>
                  <a:cubicBezTo>
                    <a:pt x="1314" y="1223"/>
                    <a:pt x="1313" y="1222"/>
                    <a:pt x="1314" y="1220"/>
                  </a:cubicBezTo>
                  <a:cubicBezTo>
                    <a:pt x="1336" y="1156"/>
                    <a:pt x="1336" y="1156"/>
                    <a:pt x="1336" y="1156"/>
                  </a:cubicBezTo>
                  <a:cubicBezTo>
                    <a:pt x="1337" y="1154"/>
                    <a:pt x="1336" y="1151"/>
                    <a:pt x="1334" y="1150"/>
                  </a:cubicBezTo>
                  <a:lnTo>
                    <a:pt x="1280" y="1108"/>
                  </a:lnTo>
                  <a:close/>
                  <a:moveTo>
                    <a:pt x="1073" y="913"/>
                  </a:moveTo>
                  <a:cubicBezTo>
                    <a:pt x="1072" y="912"/>
                    <a:pt x="1072" y="910"/>
                    <a:pt x="1074" y="911"/>
                  </a:cubicBezTo>
                  <a:cubicBezTo>
                    <a:pt x="1142" y="912"/>
                    <a:pt x="1142" y="912"/>
                    <a:pt x="1142" y="912"/>
                  </a:cubicBezTo>
                  <a:cubicBezTo>
                    <a:pt x="1145" y="912"/>
                    <a:pt x="1147" y="910"/>
                    <a:pt x="1148" y="908"/>
                  </a:cubicBezTo>
                  <a:cubicBezTo>
                    <a:pt x="1173" y="840"/>
                    <a:pt x="1173" y="840"/>
                    <a:pt x="1173" y="840"/>
                  </a:cubicBezTo>
                  <a:cubicBezTo>
                    <a:pt x="1174" y="838"/>
                    <a:pt x="1175" y="838"/>
                    <a:pt x="1176" y="840"/>
                  </a:cubicBezTo>
                  <a:cubicBezTo>
                    <a:pt x="1195" y="909"/>
                    <a:pt x="1195" y="909"/>
                    <a:pt x="1195" y="909"/>
                  </a:cubicBezTo>
                  <a:cubicBezTo>
                    <a:pt x="1196" y="911"/>
                    <a:pt x="1198" y="913"/>
                    <a:pt x="1200" y="913"/>
                  </a:cubicBezTo>
                  <a:cubicBezTo>
                    <a:pt x="1269" y="915"/>
                    <a:pt x="1269" y="915"/>
                    <a:pt x="1269" y="915"/>
                  </a:cubicBezTo>
                  <a:cubicBezTo>
                    <a:pt x="1271" y="915"/>
                    <a:pt x="1271" y="916"/>
                    <a:pt x="1269" y="917"/>
                  </a:cubicBezTo>
                  <a:cubicBezTo>
                    <a:pt x="1214" y="957"/>
                    <a:pt x="1214" y="957"/>
                    <a:pt x="1214" y="957"/>
                  </a:cubicBezTo>
                  <a:cubicBezTo>
                    <a:pt x="1212" y="958"/>
                    <a:pt x="1211" y="961"/>
                    <a:pt x="1212" y="963"/>
                  </a:cubicBezTo>
                  <a:cubicBezTo>
                    <a:pt x="1231" y="1028"/>
                    <a:pt x="1231" y="1028"/>
                    <a:pt x="1231" y="1028"/>
                  </a:cubicBezTo>
                  <a:cubicBezTo>
                    <a:pt x="1231" y="1030"/>
                    <a:pt x="1230" y="1031"/>
                    <a:pt x="1229" y="1030"/>
                  </a:cubicBezTo>
                  <a:cubicBezTo>
                    <a:pt x="1175" y="988"/>
                    <a:pt x="1175" y="988"/>
                    <a:pt x="1175" y="988"/>
                  </a:cubicBezTo>
                  <a:cubicBezTo>
                    <a:pt x="1173" y="986"/>
                    <a:pt x="1170" y="986"/>
                    <a:pt x="1168" y="987"/>
                  </a:cubicBezTo>
                  <a:cubicBezTo>
                    <a:pt x="1109" y="1027"/>
                    <a:pt x="1109" y="1027"/>
                    <a:pt x="1109" y="1027"/>
                  </a:cubicBezTo>
                  <a:cubicBezTo>
                    <a:pt x="1107" y="1029"/>
                    <a:pt x="1106" y="1028"/>
                    <a:pt x="1107" y="1026"/>
                  </a:cubicBezTo>
                  <a:cubicBezTo>
                    <a:pt x="1129" y="961"/>
                    <a:pt x="1129" y="961"/>
                    <a:pt x="1129" y="961"/>
                  </a:cubicBezTo>
                  <a:cubicBezTo>
                    <a:pt x="1130" y="959"/>
                    <a:pt x="1129" y="957"/>
                    <a:pt x="1127" y="955"/>
                  </a:cubicBezTo>
                  <a:lnTo>
                    <a:pt x="1073" y="91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12" name="Group 11">
            <a:extLst>
              <a:ext uri="{FF2B5EF4-FFF2-40B4-BE49-F238E27FC236}">
                <a16:creationId xmlns:a16="http://schemas.microsoft.com/office/drawing/2014/main" id="{E78C2F12-228C-E5B7-112D-82ECE5C31B98}"/>
              </a:ext>
            </a:extLst>
          </p:cNvPr>
          <p:cNvGrpSpPr/>
          <p:nvPr/>
        </p:nvGrpSpPr>
        <p:grpSpPr>
          <a:xfrm>
            <a:off x="3336918" y="3598266"/>
            <a:ext cx="711804" cy="711804"/>
            <a:chOff x="3336918" y="3632901"/>
            <a:chExt cx="711804" cy="711804"/>
          </a:xfrm>
        </p:grpSpPr>
        <p:sp>
          <p:nvSpPr>
            <p:cNvPr id="10" name="Oval 9">
              <a:extLst>
                <a:ext uri="{FF2B5EF4-FFF2-40B4-BE49-F238E27FC236}">
                  <a16:creationId xmlns:a16="http://schemas.microsoft.com/office/drawing/2014/main" id="{90605296-A663-5436-7A6C-D59D2F1B2AD1}"/>
                </a:ext>
              </a:extLst>
            </p:cNvPr>
            <p:cNvSpPr/>
            <p:nvPr/>
          </p:nvSpPr>
          <p:spPr>
            <a:xfrm>
              <a:off x="3336918" y="3632901"/>
              <a:ext cx="711804" cy="711804"/>
            </a:xfrm>
            <a:prstGeom prst="ellipse">
              <a:avLst/>
            </a:pr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grpSp>
          <p:nvGrpSpPr>
            <p:cNvPr id="11" name="Group 8">
              <a:extLst>
                <a:ext uri="{FF2B5EF4-FFF2-40B4-BE49-F238E27FC236}">
                  <a16:creationId xmlns:a16="http://schemas.microsoft.com/office/drawing/2014/main" id="{9BADFEC7-BB2C-83A7-6A04-B82E62746711}"/>
                </a:ext>
              </a:extLst>
            </p:cNvPr>
            <p:cNvGrpSpPr>
              <a:grpSpLocks noChangeAspect="1"/>
            </p:cNvGrpSpPr>
            <p:nvPr/>
          </p:nvGrpSpPr>
          <p:grpSpPr bwMode="auto">
            <a:xfrm>
              <a:off x="3486073" y="3788786"/>
              <a:ext cx="401637" cy="401637"/>
              <a:chOff x="2419" y="1767"/>
              <a:chExt cx="253" cy="253"/>
            </a:xfrm>
            <a:solidFill>
              <a:schemeClr val="accent4"/>
            </a:solidFill>
          </p:grpSpPr>
          <p:sp>
            <p:nvSpPr>
              <p:cNvPr id="13" name="Freeform 9">
                <a:extLst>
                  <a:ext uri="{FF2B5EF4-FFF2-40B4-BE49-F238E27FC236}">
                    <a16:creationId xmlns:a16="http://schemas.microsoft.com/office/drawing/2014/main" id="{8899D115-7DEA-DD26-AAFC-33B27344BBC7}"/>
                  </a:ext>
                </a:extLst>
              </p:cNvPr>
              <p:cNvSpPr>
                <a:spLocks noEditPoints="1"/>
              </p:cNvSpPr>
              <p:nvPr/>
            </p:nvSpPr>
            <p:spPr bwMode="auto">
              <a:xfrm>
                <a:off x="2419" y="1767"/>
                <a:ext cx="253" cy="253"/>
              </a:xfrm>
              <a:custGeom>
                <a:avLst/>
                <a:gdLst>
                  <a:gd name="T0" fmla="*/ 1069 w 2138"/>
                  <a:gd name="T1" fmla="*/ 0 h 2138"/>
                  <a:gd name="T2" fmla="*/ 0 w 2138"/>
                  <a:gd name="T3" fmla="*/ 1069 h 2138"/>
                  <a:gd name="T4" fmla="*/ 1069 w 2138"/>
                  <a:gd name="T5" fmla="*/ 2138 h 2138"/>
                  <a:gd name="T6" fmla="*/ 2138 w 2138"/>
                  <a:gd name="T7" fmla="*/ 1069 h 2138"/>
                  <a:gd name="T8" fmla="*/ 1069 w 2138"/>
                  <a:gd name="T9" fmla="*/ 0 h 2138"/>
                  <a:gd name="T10" fmla="*/ 1069 w 2138"/>
                  <a:gd name="T11" fmla="*/ 2011 h 2138"/>
                  <a:gd name="T12" fmla="*/ 126 w 2138"/>
                  <a:gd name="T13" fmla="*/ 1069 h 2138"/>
                  <a:gd name="T14" fmla="*/ 1069 w 2138"/>
                  <a:gd name="T15" fmla="*/ 126 h 2138"/>
                  <a:gd name="T16" fmla="*/ 2012 w 2138"/>
                  <a:gd name="T17" fmla="*/ 1069 h 2138"/>
                  <a:gd name="T18" fmla="*/ 1069 w 2138"/>
                  <a:gd name="T19" fmla="*/ 2011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8" h="2138">
                    <a:moveTo>
                      <a:pt x="1069" y="0"/>
                    </a:moveTo>
                    <a:cubicBezTo>
                      <a:pt x="479" y="0"/>
                      <a:pt x="0" y="479"/>
                      <a:pt x="0" y="1069"/>
                    </a:cubicBezTo>
                    <a:cubicBezTo>
                      <a:pt x="0" y="1659"/>
                      <a:pt x="479" y="2138"/>
                      <a:pt x="1069" y="2138"/>
                    </a:cubicBezTo>
                    <a:cubicBezTo>
                      <a:pt x="1659" y="2138"/>
                      <a:pt x="2138" y="1659"/>
                      <a:pt x="2138" y="1069"/>
                    </a:cubicBezTo>
                    <a:cubicBezTo>
                      <a:pt x="2138" y="479"/>
                      <a:pt x="1659" y="0"/>
                      <a:pt x="1069" y="0"/>
                    </a:cubicBezTo>
                    <a:close/>
                    <a:moveTo>
                      <a:pt x="1069" y="2011"/>
                    </a:moveTo>
                    <a:cubicBezTo>
                      <a:pt x="549" y="2011"/>
                      <a:pt x="126" y="1589"/>
                      <a:pt x="126" y="1069"/>
                    </a:cubicBezTo>
                    <a:cubicBezTo>
                      <a:pt x="126" y="549"/>
                      <a:pt x="549" y="126"/>
                      <a:pt x="1069" y="126"/>
                    </a:cubicBezTo>
                    <a:cubicBezTo>
                      <a:pt x="1589" y="126"/>
                      <a:pt x="2012" y="549"/>
                      <a:pt x="2012" y="1069"/>
                    </a:cubicBezTo>
                    <a:cubicBezTo>
                      <a:pt x="2012" y="1589"/>
                      <a:pt x="1589" y="2011"/>
                      <a:pt x="1069" y="20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9AB7043A-0DC3-B54E-980C-1A0E222611A3}"/>
                  </a:ext>
                </a:extLst>
              </p:cNvPr>
              <p:cNvSpPr>
                <a:spLocks noEditPoints="1"/>
              </p:cNvSpPr>
              <p:nvPr/>
            </p:nvSpPr>
            <p:spPr bwMode="auto">
              <a:xfrm>
                <a:off x="2449" y="1791"/>
                <a:ext cx="193" cy="206"/>
              </a:xfrm>
              <a:custGeom>
                <a:avLst/>
                <a:gdLst>
                  <a:gd name="T0" fmla="*/ 1319 w 1632"/>
                  <a:gd name="T1" fmla="*/ 871 h 1741"/>
                  <a:gd name="T2" fmla="*/ 1295 w 1632"/>
                  <a:gd name="T3" fmla="*/ 541 h 1741"/>
                  <a:gd name="T4" fmla="*/ 1632 w 1632"/>
                  <a:gd name="T5" fmla="*/ 541 h 1741"/>
                  <a:gd name="T6" fmla="*/ 1569 w 1632"/>
                  <a:gd name="T7" fmla="*/ 415 h 1741"/>
                  <a:gd name="T8" fmla="*/ 1271 w 1632"/>
                  <a:gd name="T9" fmla="*/ 415 h 1741"/>
                  <a:gd name="T10" fmla="*/ 1139 w 1632"/>
                  <a:gd name="T11" fmla="*/ 52 h 1741"/>
                  <a:gd name="T12" fmla="*/ 948 w 1632"/>
                  <a:gd name="T13" fmla="*/ 0 h 1741"/>
                  <a:gd name="T14" fmla="*/ 1142 w 1632"/>
                  <a:gd name="T15" fmla="*/ 415 h 1741"/>
                  <a:gd name="T16" fmla="*/ 490 w 1632"/>
                  <a:gd name="T17" fmla="*/ 415 h 1741"/>
                  <a:gd name="T18" fmla="*/ 684 w 1632"/>
                  <a:gd name="T19" fmla="*/ 0 h 1741"/>
                  <a:gd name="T20" fmla="*/ 493 w 1632"/>
                  <a:gd name="T21" fmla="*/ 52 h 1741"/>
                  <a:gd name="T22" fmla="*/ 361 w 1632"/>
                  <a:gd name="T23" fmla="*/ 415 h 1741"/>
                  <a:gd name="T24" fmla="*/ 63 w 1632"/>
                  <a:gd name="T25" fmla="*/ 415 h 1741"/>
                  <a:gd name="T26" fmla="*/ 0 w 1632"/>
                  <a:gd name="T27" fmla="*/ 541 h 1741"/>
                  <a:gd name="T28" fmla="*/ 337 w 1632"/>
                  <a:gd name="T29" fmla="*/ 541 h 1741"/>
                  <a:gd name="T30" fmla="*/ 337 w 1632"/>
                  <a:gd name="T31" fmla="*/ 1201 h 1741"/>
                  <a:gd name="T32" fmla="*/ 0 w 1632"/>
                  <a:gd name="T33" fmla="*/ 1201 h 1741"/>
                  <a:gd name="T34" fmla="*/ 63 w 1632"/>
                  <a:gd name="T35" fmla="*/ 1327 h 1741"/>
                  <a:gd name="T36" fmla="*/ 361 w 1632"/>
                  <a:gd name="T37" fmla="*/ 1327 h 1741"/>
                  <a:gd name="T38" fmla="*/ 493 w 1632"/>
                  <a:gd name="T39" fmla="*/ 1690 h 1741"/>
                  <a:gd name="T40" fmla="*/ 684 w 1632"/>
                  <a:gd name="T41" fmla="*/ 1741 h 1741"/>
                  <a:gd name="T42" fmla="*/ 490 w 1632"/>
                  <a:gd name="T43" fmla="*/ 1327 h 1741"/>
                  <a:gd name="T44" fmla="*/ 1142 w 1632"/>
                  <a:gd name="T45" fmla="*/ 1327 h 1741"/>
                  <a:gd name="T46" fmla="*/ 948 w 1632"/>
                  <a:gd name="T47" fmla="*/ 1741 h 1741"/>
                  <a:gd name="T48" fmla="*/ 1139 w 1632"/>
                  <a:gd name="T49" fmla="*/ 1690 h 1741"/>
                  <a:gd name="T50" fmla="*/ 1271 w 1632"/>
                  <a:gd name="T51" fmla="*/ 1327 h 1741"/>
                  <a:gd name="T52" fmla="*/ 1569 w 1632"/>
                  <a:gd name="T53" fmla="*/ 1327 h 1741"/>
                  <a:gd name="T54" fmla="*/ 1632 w 1632"/>
                  <a:gd name="T55" fmla="*/ 1201 h 1741"/>
                  <a:gd name="T56" fmla="*/ 1295 w 1632"/>
                  <a:gd name="T57" fmla="*/ 1201 h 1741"/>
                  <a:gd name="T58" fmla="*/ 1319 w 1632"/>
                  <a:gd name="T59" fmla="*/ 871 h 1741"/>
                  <a:gd name="T60" fmla="*/ 1167 w 1632"/>
                  <a:gd name="T61" fmla="*/ 1201 h 1741"/>
                  <a:gd name="T62" fmla="*/ 465 w 1632"/>
                  <a:gd name="T63" fmla="*/ 1201 h 1741"/>
                  <a:gd name="T64" fmla="*/ 465 w 1632"/>
                  <a:gd name="T65" fmla="*/ 541 h 1741"/>
                  <a:gd name="T66" fmla="*/ 1167 w 1632"/>
                  <a:gd name="T67" fmla="*/ 541 h 1741"/>
                  <a:gd name="T68" fmla="*/ 1193 w 1632"/>
                  <a:gd name="T69" fmla="*/ 871 h 1741"/>
                  <a:gd name="T70" fmla="*/ 1167 w 1632"/>
                  <a:gd name="T71" fmla="*/ 1201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2" h="1741">
                    <a:moveTo>
                      <a:pt x="1319" y="871"/>
                    </a:moveTo>
                    <a:cubicBezTo>
                      <a:pt x="1319" y="761"/>
                      <a:pt x="1311" y="650"/>
                      <a:pt x="1295" y="541"/>
                    </a:cubicBezTo>
                    <a:cubicBezTo>
                      <a:pt x="1632" y="541"/>
                      <a:pt x="1632" y="541"/>
                      <a:pt x="1632" y="541"/>
                    </a:cubicBezTo>
                    <a:cubicBezTo>
                      <a:pt x="1614" y="497"/>
                      <a:pt x="1593" y="455"/>
                      <a:pt x="1569" y="415"/>
                    </a:cubicBezTo>
                    <a:cubicBezTo>
                      <a:pt x="1271" y="415"/>
                      <a:pt x="1271" y="415"/>
                      <a:pt x="1271" y="415"/>
                    </a:cubicBezTo>
                    <a:cubicBezTo>
                      <a:pt x="1240" y="274"/>
                      <a:pt x="1194" y="151"/>
                      <a:pt x="1139" y="52"/>
                    </a:cubicBezTo>
                    <a:cubicBezTo>
                      <a:pt x="1077" y="28"/>
                      <a:pt x="1013" y="10"/>
                      <a:pt x="948" y="0"/>
                    </a:cubicBezTo>
                    <a:cubicBezTo>
                      <a:pt x="1023" y="80"/>
                      <a:pt x="1096" y="221"/>
                      <a:pt x="1142" y="415"/>
                    </a:cubicBezTo>
                    <a:cubicBezTo>
                      <a:pt x="490" y="415"/>
                      <a:pt x="490" y="415"/>
                      <a:pt x="490" y="415"/>
                    </a:cubicBezTo>
                    <a:cubicBezTo>
                      <a:pt x="536" y="221"/>
                      <a:pt x="609" y="80"/>
                      <a:pt x="684" y="0"/>
                    </a:cubicBezTo>
                    <a:cubicBezTo>
                      <a:pt x="619" y="10"/>
                      <a:pt x="555" y="28"/>
                      <a:pt x="493" y="52"/>
                    </a:cubicBezTo>
                    <a:cubicBezTo>
                      <a:pt x="438" y="151"/>
                      <a:pt x="392" y="274"/>
                      <a:pt x="361" y="415"/>
                    </a:cubicBezTo>
                    <a:cubicBezTo>
                      <a:pt x="63" y="415"/>
                      <a:pt x="63" y="415"/>
                      <a:pt x="63" y="415"/>
                    </a:cubicBezTo>
                    <a:cubicBezTo>
                      <a:pt x="39" y="455"/>
                      <a:pt x="18" y="497"/>
                      <a:pt x="0" y="541"/>
                    </a:cubicBezTo>
                    <a:cubicBezTo>
                      <a:pt x="337" y="541"/>
                      <a:pt x="337" y="541"/>
                      <a:pt x="337" y="541"/>
                    </a:cubicBezTo>
                    <a:cubicBezTo>
                      <a:pt x="305" y="760"/>
                      <a:pt x="305" y="982"/>
                      <a:pt x="337" y="1201"/>
                    </a:cubicBezTo>
                    <a:cubicBezTo>
                      <a:pt x="0" y="1201"/>
                      <a:pt x="0" y="1201"/>
                      <a:pt x="0" y="1201"/>
                    </a:cubicBezTo>
                    <a:cubicBezTo>
                      <a:pt x="18" y="1245"/>
                      <a:pt x="39" y="1287"/>
                      <a:pt x="63" y="1327"/>
                    </a:cubicBezTo>
                    <a:cubicBezTo>
                      <a:pt x="361" y="1327"/>
                      <a:pt x="361" y="1327"/>
                      <a:pt x="361" y="1327"/>
                    </a:cubicBezTo>
                    <a:cubicBezTo>
                      <a:pt x="392" y="1468"/>
                      <a:pt x="438" y="1591"/>
                      <a:pt x="493" y="1690"/>
                    </a:cubicBezTo>
                    <a:cubicBezTo>
                      <a:pt x="555" y="1714"/>
                      <a:pt x="619" y="1732"/>
                      <a:pt x="684" y="1741"/>
                    </a:cubicBezTo>
                    <a:cubicBezTo>
                      <a:pt x="609" y="1662"/>
                      <a:pt x="536" y="1521"/>
                      <a:pt x="490" y="1327"/>
                    </a:cubicBezTo>
                    <a:cubicBezTo>
                      <a:pt x="1142" y="1327"/>
                      <a:pt x="1142" y="1327"/>
                      <a:pt x="1142" y="1327"/>
                    </a:cubicBezTo>
                    <a:cubicBezTo>
                      <a:pt x="1096" y="1521"/>
                      <a:pt x="1023" y="1662"/>
                      <a:pt x="948" y="1741"/>
                    </a:cubicBezTo>
                    <a:cubicBezTo>
                      <a:pt x="1013" y="1732"/>
                      <a:pt x="1077" y="1714"/>
                      <a:pt x="1139" y="1690"/>
                    </a:cubicBezTo>
                    <a:cubicBezTo>
                      <a:pt x="1194" y="1591"/>
                      <a:pt x="1240" y="1468"/>
                      <a:pt x="1271" y="1327"/>
                    </a:cubicBezTo>
                    <a:cubicBezTo>
                      <a:pt x="1569" y="1327"/>
                      <a:pt x="1569" y="1327"/>
                      <a:pt x="1569" y="1327"/>
                    </a:cubicBezTo>
                    <a:cubicBezTo>
                      <a:pt x="1593" y="1287"/>
                      <a:pt x="1614" y="1245"/>
                      <a:pt x="1632" y="1201"/>
                    </a:cubicBezTo>
                    <a:cubicBezTo>
                      <a:pt x="1295" y="1201"/>
                      <a:pt x="1295" y="1201"/>
                      <a:pt x="1295" y="1201"/>
                    </a:cubicBezTo>
                    <a:cubicBezTo>
                      <a:pt x="1311" y="1092"/>
                      <a:pt x="1319" y="981"/>
                      <a:pt x="1319" y="871"/>
                    </a:cubicBezTo>
                    <a:close/>
                    <a:moveTo>
                      <a:pt x="1167" y="1201"/>
                    </a:moveTo>
                    <a:cubicBezTo>
                      <a:pt x="465" y="1201"/>
                      <a:pt x="465" y="1201"/>
                      <a:pt x="465" y="1201"/>
                    </a:cubicBezTo>
                    <a:cubicBezTo>
                      <a:pt x="431" y="982"/>
                      <a:pt x="431" y="760"/>
                      <a:pt x="465" y="541"/>
                    </a:cubicBezTo>
                    <a:cubicBezTo>
                      <a:pt x="1167" y="541"/>
                      <a:pt x="1167" y="541"/>
                      <a:pt x="1167" y="541"/>
                    </a:cubicBezTo>
                    <a:cubicBezTo>
                      <a:pt x="1184" y="650"/>
                      <a:pt x="1193" y="761"/>
                      <a:pt x="1193" y="871"/>
                    </a:cubicBezTo>
                    <a:cubicBezTo>
                      <a:pt x="1193" y="981"/>
                      <a:pt x="1184" y="1092"/>
                      <a:pt x="1167" y="1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15" name="Rettangolo con angoli arrotondati 29">
            <a:extLst>
              <a:ext uri="{FF2B5EF4-FFF2-40B4-BE49-F238E27FC236}">
                <a16:creationId xmlns:a16="http://schemas.microsoft.com/office/drawing/2014/main" id="{52EEEF8C-7007-F7EA-0337-73E3F4AC7B68}"/>
              </a:ext>
            </a:extLst>
          </p:cNvPr>
          <p:cNvSpPr/>
          <p:nvPr/>
        </p:nvSpPr>
        <p:spPr>
          <a:xfrm>
            <a:off x="3724354" y="1471701"/>
            <a:ext cx="4529196" cy="534899"/>
          </a:xfrm>
          <a:prstGeom prst="roundRect">
            <a:avLst>
              <a:gd name="adj" fmla="val 8652"/>
            </a:avLst>
          </a:prstGeom>
          <a:solidFill>
            <a:schemeClr val="bg1"/>
          </a:solidFill>
          <a:ln>
            <a:noFill/>
          </a:ln>
          <a:effectLst>
            <a:outerShdw blurRad="152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540000" tIns="108000" bIns="108000"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4355">
              <a:tabLst>
                <a:tab pos="92075" algn="l"/>
              </a:tabLst>
            </a:pPr>
            <a:r>
              <a:rPr lang="en-US" sz="1200" dirty="0">
                <a:solidFill>
                  <a:schemeClr val="tx1">
                    <a:lumMod val="50000"/>
                  </a:schemeClr>
                </a:solidFill>
                <a:latin typeface="Arial"/>
              </a:rPr>
              <a:t>…offering</a:t>
            </a:r>
            <a:r>
              <a:rPr lang="en-US" sz="1200" b="1" dirty="0">
                <a:solidFill>
                  <a:schemeClr val="tx1">
                    <a:lumMod val="50000"/>
                  </a:schemeClr>
                </a:solidFill>
                <a:latin typeface="Arial"/>
              </a:rPr>
              <a:t> a platform for innovation</a:t>
            </a:r>
            <a:r>
              <a:rPr lang="en-US" sz="1200" dirty="0">
                <a:solidFill>
                  <a:schemeClr val="tx1">
                    <a:lumMod val="50000"/>
                  </a:schemeClr>
                </a:solidFill>
                <a:latin typeface="Arial"/>
              </a:rPr>
              <a:t>,</a:t>
            </a:r>
            <a:r>
              <a:rPr lang="en-US" sz="1200" b="1" dirty="0">
                <a:solidFill>
                  <a:schemeClr val="tx1">
                    <a:lumMod val="50000"/>
                  </a:schemeClr>
                </a:solidFill>
                <a:latin typeface="Arial"/>
              </a:rPr>
              <a:t> </a:t>
            </a:r>
            <a:r>
              <a:rPr lang="en-US" sz="1200" dirty="0">
                <a:solidFill>
                  <a:schemeClr val="tx1">
                    <a:lumMod val="50000"/>
                  </a:schemeClr>
                </a:solidFill>
                <a:latin typeface="Arial"/>
              </a:rPr>
              <a:t>based on which private providers can build value-added services</a:t>
            </a:r>
          </a:p>
        </p:txBody>
      </p:sp>
      <p:grpSp>
        <p:nvGrpSpPr>
          <p:cNvPr id="9" name="Group 8">
            <a:extLst>
              <a:ext uri="{FF2B5EF4-FFF2-40B4-BE49-F238E27FC236}">
                <a16:creationId xmlns:a16="http://schemas.microsoft.com/office/drawing/2014/main" id="{E0AE7C4F-DB9C-E8C4-CFB2-9FD3BD4468A5}"/>
              </a:ext>
            </a:extLst>
          </p:cNvPr>
          <p:cNvGrpSpPr/>
          <p:nvPr/>
        </p:nvGrpSpPr>
        <p:grpSpPr>
          <a:xfrm>
            <a:off x="3336918" y="1373820"/>
            <a:ext cx="711804" cy="711804"/>
            <a:chOff x="3336918" y="1353039"/>
            <a:chExt cx="711804" cy="711804"/>
          </a:xfrm>
        </p:grpSpPr>
        <p:sp>
          <p:nvSpPr>
            <p:cNvPr id="17" name="Oval 16">
              <a:extLst>
                <a:ext uri="{FF2B5EF4-FFF2-40B4-BE49-F238E27FC236}">
                  <a16:creationId xmlns:a16="http://schemas.microsoft.com/office/drawing/2014/main" id="{B0AB95D9-0399-DF6E-A2E9-5F21D62E81B0}"/>
                </a:ext>
              </a:extLst>
            </p:cNvPr>
            <p:cNvSpPr/>
            <p:nvPr/>
          </p:nvSpPr>
          <p:spPr>
            <a:xfrm>
              <a:off x="3336918" y="1353039"/>
              <a:ext cx="711804" cy="711804"/>
            </a:xfrm>
            <a:prstGeom prst="ellipse">
              <a:avLst/>
            </a:prstGeom>
            <a:solidFill>
              <a:schemeClr val="bg1"/>
            </a:solidFill>
            <a:ln w="25400" cap="flat" cmpd="sng" algn="ctr">
              <a:noFill/>
              <a:prstDash val="solid"/>
            </a:ln>
            <a:effectLst>
              <a:outerShdw blurRad="190500" dist="38100" dir="2700000" algn="tl" rotWithShape="0">
                <a:prstClr val="black">
                  <a:alpha val="2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21" name="Freeform 5">
              <a:extLst>
                <a:ext uri="{FF2B5EF4-FFF2-40B4-BE49-F238E27FC236}">
                  <a16:creationId xmlns:a16="http://schemas.microsoft.com/office/drawing/2014/main" id="{1D50A3A9-4056-C5F0-7FFE-FE3C8479642B}"/>
                </a:ext>
              </a:extLst>
            </p:cNvPr>
            <p:cNvSpPr>
              <a:spLocks noEditPoints="1"/>
            </p:cNvSpPr>
            <p:nvPr/>
          </p:nvSpPr>
          <p:spPr bwMode="auto">
            <a:xfrm>
              <a:off x="3460750" y="1468438"/>
              <a:ext cx="465138" cy="481012"/>
            </a:xfrm>
            <a:custGeom>
              <a:avLst/>
              <a:gdLst>
                <a:gd name="T0" fmla="*/ 1167 w 2482"/>
                <a:gd name="T1" fmla="*/ 2324 h 2560"/>
                <a:gd name="T2" fmla="*/ 1168 w 2482"/>
                <a:gd name="T3" fmla="*/ 2257 h 2560"/>
                <a:gd name="T4" fmla="*/ 1360 w 2482"/>
                <a:gd name="T5" fmla="*/ 2260 h 2560"/>
                <a:gd name="T6" fmla="*/ 1352 w 2482"/>
                <a:gd name="T7" fmla="*/ 2330 h 2560"/>
                <a:gd name="T8" fmla="*/ 2354 w 2482"/>
                <a:gd name="T9" fmla="*/ 1795 h 2560"/>
                <a:gd name="T10" fmla="*/ 2093 w 2482"/>
                <a:gd name="T11" fmla="*/ 1644 h 2560"/>
                <a:gd name="T12" fmla="*/ 2474 w 2482"/>
                <a:gd name="T13" fmla="*/ 1231 h 2560"/>
                <a:gd name="T14" fmla="*/ 2474 w 2482"/>
                <a:gd name="T15" fmla="*/ 1157 h 2560"/>
                <a:gd name="T16" fmla="*/ 2181 w 2482"/>
                <a:gd name="T17" fmla="*/ 1223 h 2560"/>
                <a:gd name="T18" fmla="*/ 1849 w 2482"/>
                <a:gd name="T19" fmla="*/ 168 h 2560"/>
                <a:gd name="T20" fmla="*/ 1785 w 2482"/>
                <a:gd name="T21" fmla="*/ 131 h 2560"/>
                <a:gd name="T22" fmla="*/ 1696 w 2482"/>
                <a:gd name="T23" fmla="*/ 418 h 2560"/>
                <a:gd name="T24" fmla="*/ 756 w 2482"/>
                <a:gd name="T25" fmla="*/ 435 h 2560"/>
                <a:gd name="T26" fmla="*/ 606 w 2482"/>
                <a:gd name="T27" fmla="*/ 175 h 2560"/>
                <a:gd name="T28" fmla="*/ 694 w 2482"/>
                <a:gd name="T29" fmla="*/ 462 h 2560"/>
                <a:gd name="T30" fmla="*/ 1231 w 2482"/>
                <a:gd name="T31" fmla="*/ 8 h 2560"/>
                <a:gd name="T32" fmla="*/ 1157 w 2482"/>
                <a:gd name="T33" fmla="*/ 8 h 2560"/>
                <a:gd name="T34" fmla="*/ 1224 w 2482"/>
                <a:gd name="T35" fmla="*/ 301 h 2560"/>
                <a:gd name="T36" fmla="*/ 1156 w 2482"/>
                <a:gd name="T37" fmla="*/ 2115 h 2560"/>
                <a:gd name="T38" fmla="*/ 1155 w 2482"/>
                <a:gd name="T39" fmla="*/ 2183 h 2560"/>
                <a:gd name="T40" fmla="*/ 1357 w 2482"/>
                <a:gd name="T41" fmla="*/ 2189 h 2560"/>
                <a:gd name="T42" fmla="*/ 1363 w 2482"/>
                <a:gd name="T43" fmla="*/ 2113 h 2560"/>
                <a:gd name="T44" fmla="*/ 1156 w 2482"/>
                <a:gd name="T45" fmla="*/ 2115 h 2560"/>
                <a:gd name="T46" fmla="*/ 2304 w 2482"/>
                <a:gd name="T47" fmla="*/ 616 h 2560"/>
                <a:gd name="T48" fmla="*/ 2267 w 2482"/>
                <a:gd name="T49" fmla="*/ 551 h 2560"/>
                <a:gd name="T50" fmla="*/ 2046 w 2482"/>
                <a:gd name="T51" fmla="*/ 756 h 2560"/>
                <a:gd name="T52" fmla="*/ 168 w 2482"/>
                <a:gd name="T53" fmla="*/ 633 h 2560"/>
                <a:gd name="T54" fmla="*/ 131 w 2482"/>
                <a:gd name="T55" fmla="*/ 697 h 2560"/>
                <a:gd name="T56" fmla="*/ 418 w 2482"/>
                <a:gd name="T57" fmla="*/ 786 h 2560"/>
                <a:gd name="T58" fmla="*/ 436 w 2482"/>
                <a:gd name="T59" fmla="*/ 1726 h 2560"/>
                <a:gd name="T60" fmla="*/ 175 w 2482"/>
                <a:gd name="T61" fmla="*/ 1876 h 2560"/>
                <a:gd name="T62" fmla="*/ 0 w 2482"/>
                <a:gd name="T63" fmla="*/ 1258 h 2560"/>
                <a:gd name="T64" fmla="*/ 294 w 2482"/>
                <a:gd name="T65" fmla="*/ 1325 h 2560"/>
                <a:gd name="T66" fmla="*/ 294 w 2482"/>
                <a:gd name="T67" fmla="*/ 1251 h 2560"/>
                <a:gd name="T68" fmla="*/ 1247 w 2482"/>
                <a:gd name="T69" fmla="*/ 1214 h 2560"/>
                <a:gd name="T70" fmla="*/ 1068 w 2482"/>
                <a:gd name="T71" fmla="*/ 1216 h 2560"/>
                <a:gd name="T72" fmla="*/ 1038 w 2482"/>
                <a:gd name="T73" fmla="*/ 1117 h 2560"/>
                <a:gd name="T74" fmla="*/ 1057 w 2482"/>
                <a:gd name="T75" fmla="*/ 1646 h 2560"/>
                <a:gd name="T76" fmla="*/ 1130 w 2482"/>
                <a:gd name="T77" fmla="*/ 1634 h 2560"/>
                <a:gd name="T78" fmla="*/ 1149 w 2482"/>
                <a:gd name="T79" fmla="*/ 1341 h 2560"/>
                <a:gd name="T80" fmla="*/ 1261 w 2482"/>
                <a:gd name="T81" fmla="*/ 1298 h 2560"/>
                <a:gd name="T82" fmla="*/ 1425 w 2482"/>
                <a:gd name="T83" fmla="*/ 1307 h 2560"/>
                <a:gd name="T84" fmla="*/ 1384 w 2482"/>
                <a:gd name="T85" fmla="*/ 1643 h 2560"/>
                <a:gd name="T86" fmla="*/ 1535 w 2482"/>
                <a:gd name="T87" fmla="*/ 1135 h 2560"/>
                <a:gd name="T88" fmla="*/ 1462 w 2482"/>
                <a:gd name="T89" fmla="*/ 1123 h 2560"/>
                <a:gd name="T90" fmla="*/ 1359 w 2482"/>
                <a:gd name="T91" fmla="*/ 1257 h 2560"/>
                <a:gd name="T92" fmla="*/ 1144 w 2482"/>
                <a:gd name="T93" fmla="*/ 1974 h 2560"/>
                <a:gd name="T94" fmla="*/ 1142 w 2482"/>
                <a:gd name="T95" fmla="*/ 2041 h 2560"/>
                <a:gd name="T96" fmla="*/ 1365 w 2482"/>
                <a:gd name="T97" fmla="*/ 2048 h 2560"/>
                <a:gd name="T98" fmla="*/ 1371 w 2482"/>
                <a:gd name="T99" fmla="*/ 1972 h 2560"/>
                <a:gd name="T100" fmla="*/ 1144 w 2482"/>
                <a:gd name="T101" fmla="*/ 1974 h 2560"/>
                <a:gd name="T102" fmla="*/ 1605 w 2482"/>
                <a:gd name="T103" fmla="*/ 1933 h 2560"/>
                <a:gd name="T104" fmla="*/ 967 w 2482"/>
                <a:gd name="T105" fmla="*/ 2560 h 2560"/>
                <a:gd name="T106" fmla="*/ 469 w 2482"/>
                <a:gd name="T107" fmla="*/ 1242 h 2560"/>
                <a:gd name="T108" fmla="*/ 2030 w 2482"/>
                <a:gd name="T109" fmla="*/ 1224 h 2560"/>
                <a:gd name="T110" fmla="*/ 1242 w 2482"/>
                <a:gd name="T111" fmla="*/ 602 h 2560"/>
                <a:gd name="T112" fmla="*/ 1051 w 2482"/>
                <a:gd name="T113" fmla="*/ 1840 h 2560"/>
                <a:gd name="T114" fmla="*/ 1106 w 2482"/>
                <a:gd name="T115" fmla="*/ 2410 h 2560"/>
                <a:gd name="T116" fmla="*/ 1454 w 2482"/>
                <a:gd name="T117" fmla="*/ 1920 h 2560"/>
                <a:gd name="T118" fmla="*/ 1524 w 2482"/>
                <a:gd name="T119" fmla="*/ 1800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2" h="2560">
                  <a:moveTo>
                    <a:pt x="1177" y="2332"/>
                  </a:moveTo>
                  <a:cubicBezTo>
                    <a:pt x="1173" y="2332"/>
                    <a:pt x="1168" y="2332"/>
                    <a:pt x="1168" y="2332"/>
                  </a:cubicBezTo>
                  <a:cubicBezTo>
                    <a:pt x="1167" y="2330"/>
                    <a:pt x="1167" y="2327"/>
                    <a:pt x="1167" y="2324"/>
                  </a:cubicBezTo>
                  <a:cubicBezTo>
                    <a:pt x="1161" y="2264"/>
                    <a:pt x="1161" y="2264"/>
                    <a:pt x="1161" y="2264"/>
                  </a:cubicBezTo>
                  <a:cubicBezTo>
                    <a:pt x="1161" y="2260"/>
                    <a:pt x="1163" y="2257"/>
                    <a:pt x="1167" y="2257"/>
                  </a:cubicBezTo>
                  <a:cubicBezTo>
                    <a:pt x="1167" y="2257"/>
                    <a:pt x="1168" y="2257"/>
                    <a:pt x="1168" y="2257"/>
                  </a:cubicBezTo>
                  <a:cubicBezTo>
                    <a:pt x="1168" y="2257"/>
                    <a:pt x="1220" y="2262"/>
                    <a:pt x="1250" y="2262"/>
                  </a:cubicBezTo>
                  <a:cubicBezTo>
                    <a:pt x="1287" y="2262"/>
                    <a:pt x="1353" y="2255"/>
                    <a:pt x="1353" y="2255"/>
                  </a:cubicBezTo>
                  <a:cubicBezTo>
                    <a:pt x="1356" y="2254"/>
                    <a:pt x="1360" y="2257"/>
                    <a:pt x="1360" y="2260"/>
                  </a:cubicBezTo>
                  <a:cubicBezTo>
                    <a:pt x="1360" y="2261"/>
                    <a:pt x="1360" y="2261"/>
                    <a:pt x="1360" y="2262"/>
                  </a:cubicBezTo>
                  <a:cubicBezTo>
                    <a:pt x="1357" y="2322"/>
                    <a:pt x="1357" y="2322"/>
                    <a:pt x="1357" y="2322"/>
                  </a:cubicBezTo>
                  <a:cubicBezTo>
                    <a:pt x="1357" y="2325"/>
                    <a:pt x="1355" y="2328"/>
                    <a:pt x="1352" y="2330"/>
                  </a:cubicBezTo>
                  <a:cubicBezTo>
                    <a:pt x="1351" y="2330"/>
                    <a:pt x="1347" y="2330"/>
                    <a:pt x="1343" y="2330"/>
                  </a:cubicBezTo>
                  <a:moveTo>
                    <a:pt x="2324" y="1846"/>
                  </a:moveTo>
                  <a:cubicBezTo>
                    <a:pt x="2354" y="1795"/>
                    <a:pt x="2354" y="1795"/>
                    <a:pt x="2354" y="1795"/>
                  </a:cubicBezTo>
                  <a:cubicBezTo>
                    <a:pt x="2356" y="1791"/>
                    <a:pt x="2355" y="1787"/>
                    <a:pt x="2351" y="1784"/>
                  </a:cubicBezTo>
                  <a:cubicBezTo>
                    <a:pt x="2104" y="1642"/>
                    <a:pt x="2104" y="1642"/>
                    <a:pt x="2104" y="1642"/>
                  </a:cubicBezTo>
                  <a:cubicBezTo>
                    <a:pt x="2100" y="1640"/>
                    <a:pt x="2095" y="1641"/>
                    <a:pt x="2093" y="1644"/>
                  </a:cubicBezTo>
                  <a:cubicBezTo>
                    <a:pt x="2064" y="1696"/>
                    <a:pt x="2064" y="1696"/>
                    <a:pt x="2064" y="1696"/>
                  </a:cubicBezTo>
                  <a:cubicBezTo>
                    <a:pt x="2062" y="1699"/>
                    <a:pt x="2063" y="1704"/>
                    <a:pt x="2066" y="1706"/>
                  </a:cubicBezTo>
                  <a:moveTo>
                    <a:pt x="2474" y="1231"/>
                  </a:moveTo>
                  <a:cubicBezTo>
                    <a:pt x="2478" y="1231"/>
                    <a:pt x="2482" y="1227"/>
                    <a:pt x="2482" y="1223"/>
                  </a:cubicBezTo>
                  <a:cubicBezTo>
                    <a:pt x="2482" y="1164"/>
                    <a:pt x="2482" y="1164"/>
                    <a:pt x="2482" y="1164"/>
                  </a:cubicBezTo>
                  <a:cubicBezTo>
                    <a:pt x="2482" y="1160"/>
                    <a:pt x="2478" y="1157"/>
                    <a:pt x="2474" y="1157"/>
                  </a:cubicBezTo>
                  <a:cubicBezTo>
                    <a:pt x="2188" y="1157"/>
                    <a:pt x="2188" y="1157"/>
                    <a:pt x="2188" y="1157"/>
                  </a:cubicBezTo>
                  <a:cubicBezTo>
                    <a:pt x="2184" y="1157"/>
                    <a:pt x="2181" y="1160"/>
                    <a:pt x="2181" y="1164"/>
                  </a:cubicBezTo>
                  <a:cubicBezTo>
                    <a:pt x="2181" y="1223"/>
                    <a:pt x="2181" y="1223"/>
                    <a:pt x="2181" y="1223"/>
                  </a:cubicBezTo>
                  <a:cubicBezTo>
                    <a:pt x="2181" y="1227"/>
                    <a:pt x="2184" y="1231"/>
                    <a:pt x="2188" y="1231"/>
                  </a:cubicBezTo>
                  <a:lnTo>
                    <a:pt x="2474" y="1231"/>
                  </a:lnTo>
                  <a:close/>
                  <a:moveTo>
                    <a:pt x="1849" y="168"/>
                  </a:moveTo>
                  <a:cubicBezTo>
                    <a:pt x="1851" y="164"/>
                    <a:pt x="1850" y="160"/>
                    <a:pt x="1846" y="158"/>
                  </a:cubicBezTo>
                  <a:cubicBezTo>
                    <a:pt x="1795" y="128"/>
                    <a:pt x="1795" y="128"/>
                    <a:pt x="1795" y="128"/>
                  </a:cubicBezTo>
                  <a:cubicBezTo>
                    <a:pt x="1791" y="126"/>
                    <a:pt x="1787" y="127"/>
                    <a:pt x="1785" y="131"/>
                  </a:cubicBezTo>
                  <a:cubicBezTo>
                    <a:pt x="1642" y="378"/>
                    <a:pt x="1642" y="378"/>
                    <a:pt x="1642" y="378"/>
                  </a:cubicBezTo>
                  <a:cubicBezTo>
                    <a:pt x="1640" y="382"/>
                    <a:pt x="1641" y="386"/>
                    <a:pt x="1645" y="388"/>
                  </a:cubicBezTo>
                  <a:cubicBezTo>
                    <a:pt x="1696" y="418"/>
                    <a:pt x="1696" y="418"/>
                    <a:pt x="1696" y="418"/>
                  </a:cubicBezTo>
                  <a:cubicBezTo>
                    <a:pt x="1700" y="420"/>
                    <a:pt x="1704" y="419"/>
                    <a:pt x="1706" y="415"/>
                  </a:cubicBezTo>
                  <a:lnTo>
                    <a:pt x="1849" y="168"/>
                  </a:lnTo>
                  <a:close/>
                  <a:moveTo>
                    <a:pt x="756" y="435"/>
                  </a:moveTo>
                  <a:cubicBezTo>
                    <a:pt x="760" y="433"/>
                    <a:pt x="761" y="429"/>
                    <a:pt x="759" y="425"/>
                  </a:cubicBezTo>
                  <a:cubicBezTo>
                    <a:pt x="616" y="178"/>
                    <a:pt x="616" y="178"/>
                    <a:pt x="616" y="178"/>
                  </a:cubicBezTo>
                  <a:cubicBezTo>
                    <a:pt x="614" y="174"/>
                    <a:pt x="609" y="173"/>
                    <a:pt x="606" y="175"/>
                  </a:cubicBezTo>
                  <a:cubicBezTo>
                    <a:pt x="554" y="205"/>
                    <a:pt x="554" y="205"/>
                    <a:pt x="554" y="205"/>
                  </a:cubicBezTo>
                  <a:cubicBezTo>
                    <a:pt x="551" y="207"/>
                    <a:pt x="549" y="211"/>
                    <a:pt x="552" y="215"/>
                  </a:cubicBezTo>
                  <a:cubicBezTo>
                    <a:pt x="694" y="462"/>
                    <a:pt x="694" y="462"/>
                    <a:pt x="694" y="462"/>
                  </a:cubicBezTo>
                  <a:cubicBezTo>
                    <a:pt x="696" y="466"/>
                    <a:pt x="701" y="467"/>
                    <a:pt x="705" y="465"/>
                  </a:cubicBezTo>
                  <a:lnTo>
                    <a:pt x="756" y="435"/>
                  </a:lnTo>
                  <a:close/>
                  <a:moveTo>
                    <a:pt x="1231" y="8"/>
                  </a:moveTo>
                  <a:cubicBezTo>
                    <a:pt x="1231" y="3"/>
                    <a:pt x="1228" y="0"/>
                    <a:pt x="1224" y="0"/>
                  </a:cubicBezTo>
                  <a:cubicBezTo>
                    <a:pt x="1164" y="0"/>
                    <a:pt x="1164" y="0"/>
                    <a:pt x="1164" y="0"/>
                  </a:cubicBezTo>
                  <a:cubicBezTo>
                    <a:pt x="1160" y="0"/>
                    <a:pt x="1157" y="3"/>
                    <a:pt x="1157" y="8"/>
                  </a:cubicBezTo>
                  <a:cubicBezTo>
                    <a:pt x="1157" y="293"/>
                    <a:pt x="1157" y="293"/>
                    <a:pt x="1157" y="293"/>
                  </a:cubicBezTo>
                  <a:cubicBezTo>
                    <a:pt x="1157" y="297"/>
                    <a:pt x="1160" y="301"/>
                    <a:pt x="1164" y="301"/>
                  </a:cubicBezTo>
                  <a:cubicBezTo>
                    <a:pt x="1224" y="301"/>
                    <a:pt x="1224" y="301"/>
                    <a:pt x="1224" y="301"/>
                  </a:cubicBezTo>
                  <a:cubicBezTo>
                    <a:pt x="1228" y="301"/>
                    <a:pt x="1231" y="297"/>
                    <a:pt x="1231" y="293"/>
                  </a:cubicBezTo>
                  <a:lnTo>
                    <a:pt x="1231" y="8"/>
                  </a:lnTo>
                  <a:close/>
                  <a:moveTo>
                    <a:pt x="1156" y="2115"/>
                  </a:moveTo>
                  <a:cubicBezTo>
                    <a:pt x="1153" y="2115"/>
                    <a:pt x="1150" y="2117"/>
                    <a:pt x="1149" y="2120"/>
                  </a:cubicBezTo>
                  <a:cubicBezTo>
                    <a:pt x="1149" y="2121"/>
                    <a:pt x="1149" y="2122"/>
                    <a:pt x="1149" y="2122"/>
                  </a:cubicBezTo>
                  <a:cubicBezTo>
                    <a:pt x="1155" y="2183"/>
                    <a:pt x="1155" y="2183"/>
                    <a:pt x="1155" y="2183"/>
                  </a:cubicBezTo>
                  <a:cubicBezTo>
                    <a:pt x="1155" y="2187"/>
                    <a:pt x="1158" y="2190"/>
                    <a:pt x="1163" y="2191"/>
                  </a:cubicBezTo>
                  <a:cubicBezTo>
                    <a:pt x="1163" y="2191"/>
                    <a:pt x="1218" y="2196"/>
                    <a:pt x="1250" y="2196"/>
                  </a:cubicBezTo>
                  <a:cubicBezTo>
                    <a:pt x="1288" y="2196"/>
                    <a:pt x="1357" y="2189"/>
                    <a:pt x="1357" y="2189"/>
                  </a:cubicBezTo>
                  <a:cubicBezTo>
                    <a:pt x="1361" y="2188"/>
                    <a:pt x="1364" y="2185"/>
                    <a:pt x="1365" y="2181"/>
                  </a:cubicBezTo>
                  <a:cubicBezTo>
                    <a:pt x="1368" y="2120"/>
                    <a:pt x="1368" y="2120"/>
                    <a:pt x="1368" y="2120"/>
                  </a:cubicBezTo>
                  <a:cubicBezTo>
                    <a:pt x="1369" y="2117"/>
                    <a:pt x="1366" y="2114"/>
                    <a:pt x="1363" y="2113"/>
                  </a:cubicBezTo>
                  <a:cubicBezTo>
                    <a:pt x="1362" y="2113"/>
                    <a:pt x="1362" y="2113"/>
                    <a:pt x="1361" y="2113"/>
                  </a:cubicBezTo>
                  <a:cubicBezTo>
                    <a:pt x="1361" y="2113"/>
                    <a:pt x="1290" y="2122"/>
                    <a:pt x="1250" y="2122"/>
                  </a:cubicBezTo>
                  <a:cubicBezTo>
                    <a:pt x="1216" y="2122"/>
                    <a:pt x="1156" y="2115"/>
                    <a:pt x="1156" y="2115"/>
                  </a:cubicBezTo>
                  <a:close/>
                  <a:moveTo>
                    <a:pt x="2046" y="756"/>
                  </a:moveTo>
                  <a:cubicBezTo>
                    <a:pt x="2048" y="759"/>
                    <a:pt x="2053" y="761"/>
                    <a:pt x="2057" y="758"/>
                  </a:cubicBezTo>
                  <a:cubicBezTo>
                    <a:pt x="2304" y="616"/>
                    <a:pt x="2304" y="616"/>
                    <a:pt x="2304" y="616"/>
                  </a:cubicBezTo>
                  <a:cubicBezTo>
                    <a:pt x="2308" y="614"/>
                    <a:pt x="2309" y="609"/>
                    <a:pt x="2307" y="605"/>
                  </a:cubicBezTo>
                  <a:cubicBezTo>
                    <a:pt x="2277" y="554"/>
                    <a:pt x="2277" y="554"/>
                    <a:pt x="2277" y="554"/>
                  </a:cubicBezTo>
                  <a:cubicBezTo>
                    <a:pt x="2275" y="550"/>
                    <a:pt x="2271" y="549"/>
                    <a:pt x="2267" y="551"/>
                  </a:cubicBezTo>
                  <a:cubicBezTo>
                    <a:pt x="2019" y="694"/>
                    <a:pt x="2019" y="694"/>
                    <a:pt x="2019" y="694"/>
                  </a:cubicBezTo>
                  <a:cubicBezTo>
                    <a:pt x="2016" y="696"/>
                    <a:pt x="2015" y="701"/>
                    <a:pt x="2017" y="704"/>
                  </a:cubicBezTo>
                  <a:lnTo>
                    <a:pt x="2046" y="756"/>
                  </a:lnTo>
                  <a:close/>
                  <a:moveTo>
                    <a:pt x="418" y="786"/>
                  </a:moveTo>
                  <a:cubicBezTo>
                    <a:pt x="420" y="782"/>
                    <a:pt x="419" y="778"/>
                    <a:pt x="416" y="776"/>
                  </a:cubicBezTo>
                  <a:cubicBezTo>
                    <a:pt x="168" y="633"/>
                    <a:pt x="168" y="633"/>
                    <a:pt x="168" y="633"/>
                  </a:cubicBezTo>
                  <a:cubicBezTo>
                    <a:pt x="165" y="631"/>
                    <a:pt x="160" y="632"/>
                    <a:pt x="158" y="635"/>
                  </a:cubicBezTo>
                  <a:cubicBezTo>
                    <a:pt x="128" y="687"/>
                    <a:pt x="128" y="687"/>
                    <a:pt x="128" y="687"/>
                  </a:cubicBezTo>
                  <a:cubicBezTo>
                    <a:pt x="126" y="690"/>
                    <a:pt x="127" y="695"/>
                    <a:pt x="131" y="697"/>
                  </a:cubicBezTo>
                  <a:cubicBezTo>
                    <a:pt x="378" y="840"/>
                    <a:pt x="378" y="840"/>
                    <a:pt x="378" y="840"/>
                  </a:cubicBezTo>
                  <a:cubicBezTo>
                    <a:pt x="382" y="842"/>
                    <a:pt x="387" y="841"/>
                    <a:pt x="389" y="837"/>
                  </a:cubicBezTo>
                  <a:lnTo>
                    <a:pt x="418" y="786"/>
                  </a:lnTo>
                  <a:close/>
                  <a:moveTo>
                    <a:pt x="463" y="1787"/>
                  </a:moveTo>
                  <a:cubicBezTo>
                    <a:pt x="466" y="1785"/>
                    <a:pt x="467" y="1781"/>
                    <a:pt x="465" y="1777"/>
                  </a:cubicBezTo>
                  <a:cubicBezTo>
                    <a:pt x="436" y="1726"/>
                    <a:pt x="436" y="1726"/>
                    <a:pt x="436" y="1726"/>
                  </a:cubicBezTo>
                  <a:cubicBezTo>
                    <a:pt x="434" y="1722"/>
                    <a:pt x="429" y="1721"/>
                    <a:pt x="425" y="1723"/>
                  </a:cubicBezTo>
                  <a:cubicBezTo>
                    <a:pt x="178" y="1866"/>
                    <a:pt x="178" y="1866"/>
                    <a:pt x="178" y="1866"/>
                  </a:cubicBezTo>
                  <a:cubicBezTo>
                    <a:pt x="174" y="1868"/>
                    <a:pt x="173" y="1873"/>
                    <a:pt x="175" y="1876"/>
                  </a:cubicBezTo>
                  <a:cubicBezTo>
                    <a:pt x="205" y="1927"/>
                    <a:pt x="205" y="1927"/>
                    <a:pt x="205" y="1927"/>
                  </a:cubicBezTo>
                  <a:moveTo>
                    <a:pt x="8" y="1251"/>
                  </a:moveTo>
                  <a:cubicBezTo>
                    <a:pt x="4" y="1251"/>
                    <a:pt x="0" y="1254"/>
                    <a:pt x="0" y="1258"/>
                  </a:cubicBezTo>
                  <a:cubicBezTo>
                    <a:pt x="0" y="1317"/>
                    <a:pt x="0" y="1317"/>
                    <a:pt x="0" y="1317"/>
                  </a:cubicBezTo>
                  <a:cubicBezTo>
                    <a:pt x="0" y="1321"/>
                    <a:pt x="4" y="1325"/>
                    <a:pt x="8" y="1325"/>
                  </a:cubicBezTo>
                  <a:cubicBezTo>
                    <a:pt x="294" y="1325"/>
                    <a:pt x="294" y="1325"/>
                    <a:pt x="294" y="1325"/>
                  </a:cubicBezTo>
                  <a:cubicBezTo>
                    <a:pt x="298" y="1325"/>
                    <a:pt x="301" y="1321"/>
                    <a:pt x="301" y="1317"/>
                  </a:cubicBezTo>
                  <a:cubicBezTo>
                    <a:pt x="301" y="1258"/>
                    <a:pt x="301" y="1258"/>
                    <a:pt x="301" y="1258"/>
                  </a:cubicBezTo>
                  <a:cubicBezTo>
                    <a:pt x="301" y="1254"/>
                    <a:pt x="298" y="1251"/>
                    <a:pt x="294" y="1251"/>
                  </a:cubicBezTo>
                  <a:lnTo>
                    <a:pt x="8" y="1251"/>
                  </a:lnTo>
                  <a:close/>
                  <a:moveTo>
                    <a:pt x="1261" y="1214"/>
                  </a:moveTo>
                  <a:cubicBezTo>
                    <a:pt x="1257" y="1212"/>
                    <a:pt x="1252" y="1212"/>
                    <a:pt x="1247" y="1214"/>
                  </a:cubicBezTo>
                  <a:cubicBezTo>
                    <a:pt x="1163" y="1257"/>
                    <a:pt x="1163" y="1257"/>
                    <a:pt x="1163" y="1257"/>
                  </a:cubicBezTo>
                  <a:cubicBezTo>
                    <a:pt x="1158" y="1259"/>
                    <a:pt x="1154" y="1259"/>
                    <a:pt x="1149" y="1257"/>
                  </a:cubicBezTo>
                  <a:cubicBezTo>
                    <a:pt x="1068" y="1216"/>
                    <a:pt x="1068" y="1216"/>
                    <a:pt x="1068" y="1216"/>
                  </a:cubicBezTo>
                  <a:cubicBezTo>
                    <a:pt x="1064" y="1213"/>
                    <a:pt x="1061" y="1210"/>
                    <a:pt x="1060" y="1205"/>
                  </a:cubicBezTo>
                  <a:cubicBezTo>
                    <a:pt x="1047" y="1123"/>
                    <a:pt x="1047" y="1123"/>
                    <a:pt x="1047" y="1123"/>
                  </a:cubicBezTo>
                  <a:cubicBezTo>
                    <a:pt x="1046" y="1119"/>
                    <a:pt x="1042" y="1116"/>
                    <a:pt x="1038" y="1117"/>
                  </a:cubicBezTo>
                  <a:cubicBezTo>
                    <a:pt x="980" y="1126"/>
                    <a:pt x="980" y="1126"/>
                    <a:pt x="980" y="1126"/>
                  </a:cubicBezTo>
                  <a:cubicBezTo>
                    <a:pt x="975" y="1127"/>
                    <a:pt x="973" y="1131"/>
                    <a:pt x="973" y="1135"/>
                  </a:cubicBezTo>
                  <a:cubicBezTo>
                    <a:pt x="1057" y="1646"/>
                    <a:pt x="1057" y="1646"/>
                    <a:pt x="1057" y="1646"/>
                  </a:cubicBezTo>
                  <a:cubicBezTo>
                    <a:pt x="1057" y="1651"/>
                    <a:pt x="1061" y="1653"/>
                    <a:pt x="1065" y="1653"/>
                  </a:cubicBezTo>
                  <a:cubicBezTo>
                    <a:pt x="1124" y="1643"/>
                    <a:pt x="1124" y="1643"/>
                    <a:pt x="1124" y="1643"/>
                  </a:cubicBezTo>
                  <a:cubicBezTo>
                    <a:pt x="1128" y="1642"/>
                    <a:pt x="1131" y="1639"/>
                    <a:pt x="1130" y="1634"/>
                  </a:cubicBezTo>
                  <a:cubicBezTo>
                    <a:pt x="1077" y="1311"/>
                    <a:pt x="1077" y="1311"/>
                    <a:pt x="1077" y="1311"/>
                  </a:cubicBezTo>
                  <a:cubicBezTo>
                    <a:pt x="1077" y="1307"/>
                    <a:pt x="1079" y="1305"/>
                    <a:pt x="1083" y="1307"/>
                  </a:cubicBezTo>
                  <a:cubicBezTo>
                    <a:pt x="1149" y="1341"/>
                    <a:pt x="1149" y="1341"/>
                    <a:pt x="1149" y="1341"/>
                  </a:cubicBezTo>
                  <a:cubicBezTo>
                    <a:pt x="1154" y="1343"/>
                    <a:pt x="1158" y="1343"/>
                    <a:pt x="1163" y="1341"/>
                  </a:cubicBezTo>
                  <a:cubicBezTo>
                    <a:pt x="1247" y="1298"/>
                    <a:pt x="1247" y="1298"/>
                    <a:pt x="1247" y="1298"/>
                  </a:cubicBezTo>
                  <a:cubicBezTo>
                    <a:pt x="1252" y="1296"/>
                    <a:pt x="1257" y="1296"/>
                    <a:pt x="1261" y="1298"/>
                  </a:cubicBezTo>
                  <a:cubicBezTo>
                    <a:pt x="1345" y="1341"/>
                    <a:pt x="1345" y="1341"/>
                    <a:pt x="1345" y="1341"/>
                  </a:cubicBezTo>
                  <a:cubicBezTo>
                    <a:pt x="1350" y="1343"/>
                    <a:pt x="1355" y="1343"/>
                    <a:pt x="1359" y="1341"/>
                  </a:cubicBezTo>
                  <a:cubicBezTo>
                    <a:pt x="1425" y="1307"/>
                    <a:pt x="1425" y="1307"/>
                    <a:pt x="1425" y="1307"/>
                  </a:cubicBezTo>
                  <a:cubicBezTo>
                    <a:pt x="1429" y="1305"/>
                    <a:pt x="1432" y="1307"/>
                    <a:pt x="1431" y="1311"/>
                  </a:cubicBezTo>
                  <a:cubicBezTo>
                    <a:pt x="1378" y="1635"/>
                    <a:pt x="1378" y="1635"/>
                    <a:pt x="1378" y="1635"/>
                  </a:cubicBezTo>
                  <a:cubicBezTo>
                    <a:pt x="1378" y="1639"/>
                    <a:pt x="1380" y="1643"/>
                    <a:pt x="1384" y="1643"/>
                  </a:cubicBezTo>
                  <a:cubicBezTo>
                    <a:pt x="1443" y="1653"/>
                    <a:pt x="1443" y="1653"/>
                    <a:pt x="1443" y="1653"/>
                  </a:cubicBezTo>
                  <a:cubicBezTo>
                    <a:pt x="1447" y="1653"/>
                    <a:pt x="1451" y="1651"/>
                    <a:pt x="1451" y="1647"/>
                  </a:cubicBezTo>
                  <a:cubicBezTo>
                    <a:pt x="1535" y="1135"/>
                    <a:pt x="1535" y="1135"/>
                    <a:pt x="1535" y="1135"/>
                  </a:cubicBezTo>
                  <a:cubicBezTo>
                    <a:pt x="1536" y="1131"/>
                    <a:pt x="1533" y="1127"/>
                    <a:pt x="1529" y="1127"/>
                  </a:cubicBezTo>
                  <a:cubicBezTo>
                    <a:pt x="1470" y="1117"/>
                    <a:pt x="1470" y="1117"/>
                    <a:pt x="1470" y="1117"/>
                  </a:cubicBezTo>
                  <a:cubicBezTo>
                    <a:pt x="1466" y="1116"/>
                    <a:pt x="1462" y="1119"/>
                    <a:pt x="1462" y="1123"/>
                  </a:cubicBezTo>
                  <a:cubicBezTo>
                    <a:pt x="1448" y="1205"/>
                    <a:pt x="1448" y="1205"/>
                    <a:pt x="1448" y="1205"/>
                  </a:cubicBezTo>
                  <a:cubicBezTo>
                    <a:pt x="1447" y="1209"/>
                    <a:pt x="1444" y="1213"/>
                    <a:pt x="1440" y="1216"/>
                  </a:cubicBezTo>
                  <a:cubicBezTo>
                    <a:pt x="1359" y="1257"/>
                    <a:pt x="1359" y="1257"/>
                    <a:pt x="1359" y="1257"/>
                  </a:cubicBezTo>
                  <a:cubicBezTo>
                    <a:pt x="1355" y="1259"/>
                    <a:pt x="1350" y="1259"/>
                    <a:pt x="1345" y="1257"/>
                  </a:cubicBezTo>
                  <a:lnTo>
                    <a:pt x="1261" y="1214"/>
                  </a:lnTo>
                  <a:close/>
                  <a:moveTo>
                    <a:pt x="1144" y="1974"/>
                  </a:moveTo>
                  <a:cubicBezTo>
                    <a:pt x="1141" y="1973"/>
                    <a:pt x="1138" y="1976"/>
                    <a:pt x="1137" y="1979"/>
                  </a:cubicBezTo>
                  <a:cubicBezTo>
                    <a:pt x="1137" y="1979"/>
                    <a:pt x="1137" y="1980"/>
                    <a:pt x="1137" y="1981"/>
                  </a:cubicBezTo>
                  <a:cubicBezTo>
                    <a:pt x="1142" y="2041"/>
                    <a:pt x="1142" y="2041"/>
                    <a:pt x="1142" y="2041"/>
                  </a:cubicBezTo>
                  <a:cubicBezTo>
                    <a:pt x="1143" y="2045"/>
                    <a:pt x="1146" y="2049"/>
                    <a:pt x="1151" y="2049"/>
                  </a:cubicBezTo>
                  <a:cubicBezTo>
                    <a:pt x="1151" y="2049"/>
                    <a:pt x="1214" y="2056"/>
                    <a:pt x="1250" y="2056"/>
                  </a:cubicBezTo>
                  <a:cubicBezTo>
                    <a:pt x="1291" y="2056"/>
                    <a:pt x="1365" y="2048"/>
                    <a:pt x="1365" y="2048"/>
                  </a:cubicBezTo>
                  <a:cubicBezTo>
                    <a:pt x="1369" y="2047"/>
                    <a:pt x="1373" y="2044"/>
                    <a:pt x="1373" y="2039"/>
                  </a:cubicBezTo>
                  <a:cubicBezTo>
                    <a:pt x="1377" y="1978"/>
                    <a:pt x="1377" y="1978"/>
                    <a:pt x="1377" y="1978"/>
                  </a:cubicBezTo>
                  <a:cubicBezTo>
                    <a:pt x="1377" y="1975"/>
                    <a:pt x="1374" y="1972"/>
                    <a:pt x="1371" y="1972"/>
                  </a:cubicBezTo>
                  <a:cubicBezTo>
                    <a:pt x="1371" y="1972"/>
                    <a:pt x="1370" y="1972"/>
                    <a:pt x="1370" y="1972"/>
                  </a:cubicBezTo>
                  <a:cubicBezTo>
                    <a:pt x="1370" y="1972"/>
                    <a:pt x="1293" y="1982"/>
                    <a:pt x="1250" y="1982"/>
                  </a:cubicBezTo>
                  <a:cubicBezTo>
                    <a:pt x="1212" y="1982"/>
                    <a:pt x="1144" y="1974"/>
                    <a:pt x="1144" y="1974"/>
                  </a:cubicBezTo>
                  <a:close/>
                  <a:moveTo>
                    <a:pt x="2030" y="1224"/>
                  </a:moveTo>
                  <a:cubicBezTo>
                    <a:pt x="2033" y="1519"/>
                    <a:pt x="1871" y="1790"/>
                    <a:pt x="1609" y="1926"/>
                  </a:cubicBezTo>
                  <a:cubicBezTo>
                    <a:pt x="1607" y="1928"/>
                    <a:pt x="1605" y="1930"/>
                    <a:pt x="1605" y="1933"/>
                  </a:cubicBezTo>
                  <a:cubicBezTo>
                    <a:pt x="1569" y="2553"/>
                    <a:pt x="1569" y="2553"/>
                    <a:pt x="1569" y="2553"/>
                  </a:cubicBezTo>
                  <a:cubicBezTo>
                    <a:pt x="1568" y="2557"/>
                    <a:pt x="1565" y="2560"/>
                    <a:pt x="1561" y="2560"/>
                  </a:cubicBezTo>
                  <a:cubicBezTo>
                    <a:pt x="967" y="2560"/>
                    <a:pt x="967" y="2560"/>
                    <a:pt x="967" y="2560"/>
                  </a:cubicBezTo>
                  <a:cubicBezTo>
                    <a:pt x="963" y="2560"/>
                    <a:pt x="960" y="2557"/>
                    <a:pt x="960" y="2553"/>
                  </a:cubicBezTo>
                  <a:cubicBezTo>
                    <a:pt x="908" y="1940"/>
                    <a:pt x="908" y="1940"/>
                    <a:pt x="908" y="1940"/>
                  </a:cubicBezTo>
                  <a:cubicBezTo>
                    <a:pt x="651" y="1819"/>
                    <a:pt x="473" y="1564"/>
                    <a:pt x="469" y="1242"/>
                  </a:cubicBezTo>
                  <a:cubicBezTo>
                    <a:pt x="464" y="810"/>
                    <a:pt x="810" y="456"/>
                    <a:pt x="1241" y="451"/>
                  </a:cubicBezTo>
                  <a:cubicBezTo>
                    <a:pt x="1244" y="451"/>
                    <a:pt x="1247" y="451"/>
                    <a:pt x="1250" y="451"/>
                  </a:cubicBezTo>
                  <a:cubicBezTo>
                    <a:pt x="1677" y="451"/>
                    <a:pt x="2025" y="795"/>
                    <a:pt x="2030" y="1224"/>
                  </a:cubicBezTo>
                  <a:close/>
                  <a:moveTo>
                    <a:pt x="1876" y="1291"/>
                  </a:moveTo>
                  <a:cubicBezTo>
                    <a:pt x="1910" y="918"/>
                    <a:pt x="1614" y="602"/>
                    <a:pt x="1250" y="602"/>
                  </a:cubicBezTo>
                  <a:cubicBezTo>
                    <a:pt x="1242" y="602"/>
                    <a:pt x="1242" y="602"/>
                    <a:pt x="1242" y="602"/>
                  </a:cubicBezTo>
                  <a:cubicBezTo>
                    <a:pt x="895" y="606"/>
                    <a:pt x="616" y="892"/>
                    <a:pt x="620" y="1240"/>
                  </a:cubicBezTo>
                  <a:cubicBezTo>
                    <a:pt x="623" y="1491"/>
                    <a:pt x="755" y="1701"/>
                    <a:pt x="972" y="1803"/>
                  </a:cubicBezTo>
                  <a:cubicBezTo>
                    <a:pt x="1051" y="1840"/>
                    <a:pt x="1051" y="1840"/>
                    <a:pt x="1051" y="1840"/>
                  </a:cubicBezTo>
                  <a:cubicBezTo>
                    <a:pt x="1058" y="1927"/>
                    <a:pt x="1058" y="1927"/>
                    <a:pt x="1058" y="1927"/>
                  </a:cubicBezTo>
                  <a:cubicBezTo>
                    <a:pt x="1099" y="2404"/>
                    <a:pt x="1099" y="2404"/>
                    <a:pt x="1099" y="2404"/>
                  </a:cubicBezTo>
                  <a:cubicBezTo>
                    <a:pt x="1099" y="2407"/>
                    <a:pt x="1102" y="2410"/>
                    <a:pt x="1106" y="2410"/>
                  </a:cubicBezTo>
                  <a:cubicBezTo>
                    <a:pt x="1419" y="2410"/>
                    <a:pt x="1419" y="2410"/>
                    <a:pt x="1419" y="2410"/>
                  </a:cubicBezTo>
                  <a:cubicBezTo>
                    <a:pt x="1422" y="2410"/>
                    <a:pt x="1426" y="2407"/>
                    <a:pt x="1426" y="2404"/>
                  </a:cubicBezTo>
                  <a:cubicBezTo>
                    <a:pt x="1454" y="1920"/>
                    <a:pt x="1454" y="1920"/>
                    <a:pt x="1454" y="1920"/>
                  </a:cubicBezTo>
                  <a:cubicBezTo>
                    <a:pt x="1459" y="1838"/>
                    <a:pt x="1459" y="1838"/>
                    <a:pt x="1459" y="1838"/>
                  </a:cubicBezTo>
                  <a:cubicBezTo>
                    <a:pt x="1459" y="1835"/>
                    <a:pt x="1461" y="1833"/>
                    <a:pt x="1463" y="1831"/>
                  </a:cubicBezTo>
                  <a:cubicBezTo>
                    <a:pt x="1524" y="1800"/>
                    <a:pt x="1524" y="1800"/>
                    <a:pt x="1524" y="1800"/>
                  </a:cubicBezTo>
                  <a:cubicBezTo>
                    <a:pt x="1719" y="1700"/>
                    <a:pt x="1856" y="1509"/>
                    <a:pt x="1876" y="1291"/>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grpSp>
      <p:pic>
        <p:nvPicPr>
          <p:cNvPr id="22" name="Picture 2" descr="Train Tracks Icon Flat Graphic Design High-Res Vector Graphic - Getty Images">
            <a:extLst>
              <a:ext uri="{FF2B5EF4-FFF2-40B4-BE49-F238E27FC236}">
                <a16:creationId xmlns:a16="http://schemas.microsoft.com/office/drawing/2014/main" id="{045D8B76-D603-1751-4804-1B36BC88AD09}"/>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24473" t="12662" r="44052" b="14460"/>
          <a:stretch/>
        </p:blipFill>
        <p:spPr bwMode="auto">
          <a:xfrm rot="10800000">
            <a:off x="375073" y="1072802"/>
            <a:ext cx="2219293" cy="407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855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7D748284-B7FC-2493-126E-06BB98FF2E19}"/>
              </a:ext>
            </a:extLst>
          </p:cNvPr>
          <p:cNvSpPr/>
          <p:nvPr/>
        </p:nvSpPr>
        <p:spPr bwMode="auto">
          <a:xfrm>
            <a:off x="756683" y="2025455"/>
            <a:ext cx="3509634" cy="2451550"/>
          </a:xfrm>
          <a:prstGeom prst="roundRect">
            <a:avLst/>
          </a:prstGeom>
          <a:solidFill>
            <a:schemeClr val="bg1"/>
          </a:solidFill>
          <a:ln>
            <a:solidFill>
              <a:schemeClr val="accent3"/>
            </a:solid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003299"/>
              </a:solidFill>
            </a:endParaRPr>
          </a:p>
        </p:txBody>
      </p:sp>
      <p:sp>
        <p:nvSpPr>
          <p:cNvPr id="31" name="Rectangle: Rounded Corners 30">
            <a:extLst>
              <a:ext uri="{FF2B5EF4-FFF2-40B4-BE49-F238E27FC236}">
                <a16:creationId xmlns:a16="http://schemas.microsoft.com/office/drawing/2014/main" id="{84F155FE-F983-E61A-188A-B9FA8186EA3C}"/>
              </a:ext>
            </a:extLst>
          </p:cNvPr>
          <p:cNvSpPr/>
          <p:nvPr/>
        </p:nvSpPr>
        <p:spPr bwMode="auto">
          <a:xfrm>
            <a:off x="4877684" y="2025455"/>
            <a:ext cx="3509633" cy="2451550"/>
          </a:xfrm>
          <a:prstGeom prst="roundRect">
            <a:avLst/>
          </a:prstGeom>
          <a:solidFill>
            <a:schemeClr val="bg1"/>
          </a:solidFill>
          <a:ln>
            <a:solidFill>
              <a:schemeClr val="accent2"/>
            </a:solid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003299"/>
              </a:solidFill>
            </a:endParaRPr>
          </a:p>
        </p:txBody>
      </p:sp>
      <p:sp>
        <p:nvSpPr>
          <p:cNvPr id="25" name="Rectangle: Rounded Corners 24">
            <a:extLst>
              <a:ext uri="{FF2B5EF4-FFF2-40B4-BE49-F238E27FC236}">
                <a16:creationId xmlns:a16="http://schemas.microsoft.com/office/drawing/2014/main" id="{1FEE8C51-87D1-6F0B-404D-987911B2DDF9}"/>
              </a:ext>
            </a:extLst>
          </p:cNvPr>
          <p:cNvSpPr/>
          <p:nvPr/>
        </p:nvSpPr>
        <p:spPr bwMode="auto">
          <a:xfrm>
            <a:off x="468314" y="1251627"/>
            <a:ext cx="8218490" cy="516521"/>
          </a:xfrm>
          <a:prstGeom prst="roundRect">
            <a:avLst/>
          </a:prstGeom>
          <a:solidFill>
            <a:schemeClr val="bg1"/>
          </a:solidFill>
          <a:ln>
            <a:no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3299"/>
                </a:solidFill>
              </a:rPr>
              <a:t>Rulebook Development Group (RDG)</a:t>
            </a:r>
          </a:p>
        </p:txBody>
      </p:sp>
      <p:sp>
        <p:nvSpPr>
          <p:cNvPr id="3" name="Slide Number Placeholder 2">
            <a:extLst>
              <a:ext uri="{FF2B5EF4-FFF2-40B4-BE49-F238E27FC236}">
                <a16:creationId xmlns:a16="http://schemas.microsoft.com/office/drawing/2014/main" id="{5B4E8601-434E-AB1D-0430-E6FFD901E02A}"/>
              </a:ext>
            </a:extLst>
          </p:cNvPr>
          <p:cNvSpPr>
            <a:spLocks noGrp="1"/>
          </p:cNvSpPr>
          <p:nvPr>
            <p:ph type="sldNum" sz="quarter" idx="10"/>
          </p:nvPr>
        </p:nvSpPr>
        <p:spPr/>
        <p:txBody>
          <a:bodyPr/>
          <a:lstStyle/>
          <a:p>
            <a:pPr>
              <a:defRPr/>
            </a:pPr>
            <a:fld id="{44320B71-EC71-4A7E-8C8A-9C555B387A1C}" type="slidenum">
              <a:rPr lang="en-GB" smtClean="0"/>
              <a:pPr>
                <a:defRPr/>
              </a:pPr>
              <a:t>7</a:t>
            </a:fld>
            <a:endParaRPr lang="en-GB" dirty="0"/>
          </a:p>
        </p:txBody>
      </p:sp>
      <p:sp>
        <p:nvSpPr>
          <p:cNvPr id="4" name="Title 8">
            <a:extLst>
              <a:ext uri="{FF2B5EF4-FFF2-40B4-BE49-F238E27FC236}">
                <a16:creationId xmlns:a16="http://schemas.microsoft.com/office/drawing/2014/main" id="{7DEF0986-C8D7-6406-F49D-5402B71A0967}"/>
              </a:ext>
            </a:extLst>
          </p:cNvPr>
          <p:cNvSpPr txBox="1">
            <a:spLocks/>
          </p:cNvSpPr>
          <p:nvPr/>
        </p:nvSpPr>
        <p:spPr bwMode="auto">
          <a:xfrm>
            <a:off x="457199" y="212564"/>
            <a:ext cx="7708605" cy="63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180000" rIns="0" bIns="180000" numCol="1" anchor="ctr" anchorCtr="0" compatLnSpc="1">
            <a:prstTxWarp prst="textNoShape">
              <a:avLst/>
            </a:prstTxWarp>
            <a:noAutofit/>
          </a:bodyPr>
          <a:lstStyle>
            <a:lvl1pPr algn="l" rtl="0" eaLnBrk="1" fontAlgn="base" hangingPunct="1">
              <a:lnSpc>
                <a:spcPts val="2700"/>
              </a:lnSpc>
              <a:spcBef>
                <a:spcPct val="0"/>
              </a:spcBef>
              <a:spcAft>
                <a:spcPct val="0"/>
              </a:spcAft>
              <a:defRPr lang="en-GB" altLang="en-US" sz="1800" b="1"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ts val="2800"/>
              </a:lnSpc>
              <a:defRPr/>
            </a:pPr>
            <a:r>
              <a:rPr lang="en-US" sz="1800" b="1" dirty="0">
                <a:solidFill>
                  <a:srgbClr val="003399"/>
                </a:solidFill>
              </a:rPr>
              <a:t>A scheme to ensure usability across the euro area</a:t>
            </a:r>
            <a:endParaRPr lang="en-US" dirty="0"/>
          </a:p>
        </p:txBody>
      </p:sp>
      <p:sp>
        <p:nvSpPr>
          <p:cNvPr id="7" name="AutoShape 3">
            <a:extLst>
              <a:ext uri="{FF2B5EF4-FFF2-40B4-BE49-F238E27FC236}">
                <a16:creationId xmlns:a16="http://schemas.microsoft.com/office/drawing/2014/main" id="{17D6EB55-9EB2-3274-09F9-CCE9D1968CFE}"/>
              </a:ext>
            </a:extLst>
          </p:cNvPr>
          <p:cNvSpPr>
            <a:spLocks noChangeAspect="1" noChangeArrowheads="1" noTextEdit="1"/>
          </p:cNvSpPr>
          <p:nvPr/>
        </p:nvSpPr>
        <p:spPr bwMode="auto">
          <a:xfrm>
            <a:off x="1865024" y="2093194"/>
            <a:ext cx="4445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Titolo 1">
            <a:extLst>
              <a:ext uri="{FF2B5EF4-FFF2-40B4-BE49-F238E27FC236}">
                <a16:creationId xmlns:a16="http://schemas.microsoft.com/office/drawing/2014/main" id="{D157FC5C-F79C-C876-7BC5-E91531B84DA2}"/>
              </a:ext>
            </a:extLst>
          </p:cNvPr>
          <p:cNvSpPr txBox="1">
            <a:spLocks/>
          </p:cNvSpPr>
          <p:nvPr/>
        </p:nvSpPr>
        <p:spPr>
          <a:xfrm>
            <a:off x="1056167" y="2272918"/>
            <a:ext cx="2975506" cy="275858"/>
          </a:xfrm>
          <a:prstGeom prst="roundRect">
            <a:avLst/>
          </a:prstGeom>
        </p:spPr>
        <p:txBody>
          <a:bodyPr lIns="0" tIns="0" rIns="0" bIns="0" anchor="t"/>
          <a:ls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A </a:t>
            </a:r>
            <a:r>
              <a:rPr lang="en-US" sz="1100" b="1" dirty="0">
                <a:solidFill>
                  <a:schemeClr val="tx2"/>
                </a:solidFill>
              </a:rPr>
              <a:t>digital euro rulebook </a:t>
            </a:r>
            <a:r>
              <a:rPr lang="en-US" sz="1100" dirty="0"/>
              <a:t>would establish </a:t>
            </a:r>
            <a:r>
              <a:rPr lang="en-US" sz="1100" b="1" dirty="0"/>
              <a:t>common standards </a:t>
            </a:r>
            <a:r>
              <a:rPr lang="en-US" sz="1100" dirty="0"/>
              <a:t>to:</a:t>
            </a:r>
          </a:p>
          <a:p>
            <a:endParaRPr lang="en-US" sz="1100" dirty="0"/>
          </a:p>
          <a:p>
            <a:pPr marL="269875" lvl="1" defTabSz="893763"/>
            <a:r>
              <a:rPr lang="en-US" sz="1100" dirty="0"/>
              <a:t>Ensure </a:t>
            </a:r>
            <a:r>
              <a:rPr lang="en-US" sz="1100" b="1" dirty="0"/>
              <a:t>pan-European reach</a:t>
            </a:r>
            <a:r>
              <a:rPr lang="en-US" sz="1100" dirty="0"/>
              <a:t> and a </a:t>
            </a:r>
            <a:r>
              <a:rPr lang="en-US" sz="1100" b="1" dirty="0" err="1"/>
              <a:t>harmonised</a:t>
            </a:r>
            <a:r>
              <a:rPr lang="en-US" sz="1100" b="1" dirty="0"/>
              <a:t> payment </a:t>
            </a:r>
            <a:r>
              <a:rPr lang="en-US" sz="1100" dirty="0"/>
              <a:t>experience</a:t>
            </a:r>
          </a:p>
          <a:p>
            <a:pPr marL="269875" lvl="1" defTabSz="893763"/>
            <a:endParaRPr lang="en-US" sz="1100" dirty="0"/>
          </a:p>
          <a:p>
            <a:pPr marL="269875" lvl="1" defTabSz="893763"/>
            <a:r>
              <a:rPr lang="en-US" sz="1100" dirty="0"/>
              <a:t>Give </a:t>
            </a:r>
            <a:r>
              <a:rPr lang="en-US" sz="1100" b="1" dirty="0"/>
              <a:t>market participants </a:t>
            </a:r>
            <a:r>
              <a:rPr lang="en-US" sz="1100" dirty="0"/>
              <a:t>the </a:t>
            </a:r>
            <a:r>
              <a:rPr lang="en-US" sz="1100" b="1" dirty="0"/>
              <a:t>freedom</a:t>
            </a:r>
            <a:r>
              <a:rPr lang="en-US" sz="1100" dirty="0"/>
              <a:t> to develop innovative solutions</a:t>
            </a:r>
          </a:p>
          <a:p>
            <a:pPr marL="269875" lvl="1" defTabSz="893763"/>
            <a:endParaRPr lang="en-US" sz="1100" dirty="0"/>
          </a:p>
          <a:p>
            <a:pPr marL="269875" lvl="1" defTabSz="893763"/>
            <a:r>
              <a:rPr lang="en-US" sz="1100" dirty="0"/>
              <a:t>Enable domestic instant payments solutions to also achieve </a:t>
            </a:r>
            <a:r>
              <a:rPr lang="en-US" sz="1100" b="1" dirty="0"/>
              <a:t>euro area reach</a:t>
            </a:r>
          </a:p>
        </p:txBody>
      </p:sp>
      <p:sp>
        <p:nvSpPr>
          <p:cNvPr id="9" name="Titolo 1">
            <a:extLst>
              <a:ext uri="{FF2B5EF4-FFF2-40B4-BE49-F238E27FC236}">
                <a16:creationId xmlns:a16="http://schemas.microsoft.com/office/drawing/2014/main" id="{B32E0F5D-9D4B-7403-2FF3-4660479CA9AC}"/>
              </a:ext>
            </a:extLst>
          </p:cNvPr>
          <p:cNvSpPr txBox="1">
            <a:spLocks/>
          </p:cNvSpPr>
          <p:nvPr/>
        </p:nvSpPr>
        <p:spPr>
          <a:xfrm>
            <a:off x="468313" y="1508934"/>
            <a:ext cx="8232339" cy="463168"/>
          </a:xfrm>
          <a:prstGeom prst="roundRect">
            <a:avLst/>
          </a:prstGeom>
        </p:spPr>
        <p:txBody>
          <a:bodyPr lIns="0" tIns="0" rIns="0" bIns="0" anchor="ctr"/>
          <a:ls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b="1" dirty="0">
              <a:solidFill>
                <a:srgbClr val="003299"/>
              </a:solidFill>
            </a:endParaRPr>
          </a:p>
        </p:txBody>
      </p:sp>
      <p:sp>
        <p:nvSpPr>
          <p:cNvPr id="26" name="Titolo 1">
            <a:extLst>
              <a:ext uri="{FF2B5EF4-FFF2-40B4-BE49-F238E27FC236}">
                <a16:creationId xmlns:a16="http://schemas.microsoft.com/office/drawing/2014/main" id="{658E0626-E28C-BE82-C249-9EA3BFBFC6F0}"/>
              </a:ext>
            </a:extLst>
          </p:cNvPr>
          <p:cNvSpPr txBox="1">
            <a:spLocks/>
          </p:cNvSpPr>
          <p:nvPr/>
        </p:nvSpPr>
        <p:spPr>
          <a:xfrm>
            <a:off x="5181599" y="2272918"/>
            <a:ext cx="2995395" cy="645820"/>
          </a:xfrm>
          <a:prstGeom prst="roundRect">
            <a:avLst/>
          </a:prstGeom>
        </p:spPr>
        <p:txBody>
          <a:bodyPr lIns="0" tIns="0" rIns="0" bIns="0" anchor="t"/>
          <a:ls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A digital euro scheme is being defined with </a:t>
            </a:r>
            <a:r>
              <a:rPr lang="en-US" sz="1100" b="1" dirty="0">
                <a:solidFill>
                  <a:schemeClr val="tx2"/>
                </a:solidFill>
              </a:rPr>
              <a:t>broad market involvement </a:t>
            </a:r>
            <a:r>
              <a:rPr lang="en-US" sz="1100" dirty="0"/>
              <a:t>in order to represent society at large:</a:t>
            </a:r>
          </a:p>
          <a:p>
            <a:endParaRPr lang="en-US" sz="1100" dirty="0"/>
          </a:p>
          <a:p>
            <a:pPr marL="269875" lvl="1"/>
            <a:r>
              <a:rPr lang="en-US" sz="1100" b="1" dirty="0"/>
              <a:t> Intermediaries</a:t>
            </a:r>
          </a:p>
          <a:p>
            <a:pPr marL="269875" lvl="1"/>
            <a:endParaRPr lang="en-US" sz="1100" dirty="0"/>
          </a:p>
          <a:p>
            <a:pPr marL="269875" lvl="1"/>
            <a:r>
              <a:rPr lang="en-US" sz="1100" b="1" dirty="0"/>
              <a:t> Retailers</a:t>
            </a:r>
          </a:p>
          <a:p>
            <a:pPr marL="269875" lvl="1"/>
            <a:endParaRPr lang="en-US" sz="1100" dirty="0"/>
          </a:p>
          <a:p>
            <a:pPr marL="269875" lvl="1"/>
            <a:r>
              <a:rPr lang="en-US" sz="1100" b="1" dirty="0"/>
              <a:t> Consumers</a:t>
            </a:r>
          </a:p>
        </p:txBody>
      </p:sp>
      <p:grpSp>
        <p:nvGrpSpPr>
          <p:cNvPr id="2" name="Group 1">
            <a:extLst>
              <a:ext uri="{FF2B5EF4-FFF2-40B4-BE49-F238E27FC236}">
                <a16:creationId xmlns:a16="http://schemas.microsoft.com/office/drawing/2014/main" id="{AF7576AE-45B1-84BD-10DF-11CAEBA6C9D5}"/>
              </a:ext>
            </a:extLst>
          </p:cNvPr>
          <p:cNvGrpSpPr/>
          <p:nvPr/>
        </p:nvGrpSpPr>
        <p:grpSpPr>
          <a:xfrm>
            <a:off x="387926" y="2923472"/>
            <a:ext cx="730036" cy="720272"/>
            <a:chOff x="457199" y="2923472"/>
            <a:chExt cx="598969" cy="590958"/>
          </a:xfrm>
        </p:grpSpPr>
        <p:sp>
          <p:nvSpPr>
            <p:cNvPr id="6" name="Oval 5">
              <a:extLst>
                <a:ext uri="{FF2B5EF4-FFF2-40B4-BE49-F238E27FC236}">
                  <a16:creationId xmlns:a16="http://schemas.microsoft.com/office/drawing/2014/main" id="{6D84C486-05F0-61D8-18EB-F0EF4B319316}"/>
                </a:ext>
              </a:extLst>
            </p:cNvPr>
            <p:cNvSpPr/>
            <p:nvPr/>
          </p:nvSpPr>
          <p:spPr bwMode="auto">
            <a:xfrm>
              <a:off x="457199" y="2923472"/>
              <a:ext cx="598969" cy="590958"/>
            </a:xfrm>
            <a:prstGeom prst="ellipse">
              <a:avLst/>
            </a:prstGeom>
            <a:solidFill>
              <a:schemeClr val="bg1"/>
            </a:solidFill>
            <a:ln>
              <a:solidFill>
                <a:schemeClr val="bg1"/>
              </a:solid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latin typeface="+mn-lt"/>
                <a:cs typeface="+mn-cs"/>
              </a:endParaRPr>
            </a:p>
          </p:txBody>
        </p:sp>
        <p:sp>
          <p:nvSpPr>
            <p:cNvPr id="34" name="Freeform 5">
              <a:extLst>
                <a:ext uri="{FF2B5EF4-FFF2-40B4-BE49-F238E27FC236}">
                  <a16:creationId xmlns:a16="http://schemas.microsoft.com/office/drawing/2014/main" id="{5A0145C0-DFB1-C1E8-8035-A15FE206FE26}"/>
                </a:ext>
              </a:extLst>
            </p:cNvPr>
            <p:cNvSpPr>
              <a:spLocks noEditPoints="1"/>
            </p:cNvSpPr>
            <p:nvPr/>
          </p:nvSpPr>
          <p:spPr bwMode="auto">
            <a:xfrm>
              <a:off x="655638" y="3070225"/>
              <a:ext cx="203200" cy="306388"/>
            </a:xfrm>
            <a:custGeom>
              <a:avLst/>
              <a:gdLst>
                <a:gd name="T0" fmla="*/ 1619 w 1704"/>
                <a:gd name="T1" fmla="*/ 846 h 2561"/>
                <a:gd name="T2" fmla="*/ 1020 w 1704"/>
                <a:gd name="T3" fmla="*/ 0 h 2561"/>
                <a:gd name="T4" fmla="*/ 143 w 1704"/>
                <a:gd name="T5" fmla="*/ 553 h 2561"/>
                <a:gd name="T6" fmla="*/ 373 w 1704"/>
                <a:gd name="T7" fmla="*/ 1564 h 2561"/>
                <a:gd name="T8" fmla="*/ 852 w 1704"/>
                <a:gd name="T9" fmla="*/ 1452 h 2561"/>
                <a:gd name="T10" fmla="*/ 447 w 1704"/>
                <a:gd name="T11" fmla="*/ 1339 h 2561"/>
                <a:gd name="T12" fmla="*/ 184 w 1704"/>
                <a:gd name="T13" fmla="*/ 979 h 2561"/>
                <a:gd name="T14" fmla="*/ 290 w 1704"/>
                <a:gd name="T15" fmla="*/ 546 h 2561"/>
                <a:gd name="T16" fmla="*/ 620 w 1704"/>
                <a:gd name="T17" fmla="*/ 287 h 2561"/>
                <a:gd name="T18" fmla="*/ 1037 w 1704"/>
                <a:gd name="T19" fmla="*/ 236 h 2561"/>
                <a:gd name="T20" fmla="*/ 1418 w 1704"/>
                <a:gd name="T21" fmla="*/ 468 h 2561"/>
                <a:gd name="T22" fmla="*/ 1487 w 1704"/>
                <a:gd name="T23" fmla="*/ 909 h 2561"/>
                <a:gd name="T24" fmla="*/ 1280 w 1704"/>
                <a:gd name="T25" fmla="*/ 1274 h 2561"/>
                <a:gd name="T26" fmla="*/ 914 w 1704"/>
                <a:gd name="T27" fmla="*/ 1481 h 2561"/>
                <a:gd name="T28" fmla="*/ 6 w 1704"/>
                <a:gd name="T29" fmla="*/ 2415 h 2561"/>
                <a:gd name="T30" fmla="*/ 363 w 1704"/>
                <a:gd name="T31" fmla="*/ 1636 h 2561"/>
                <a:gd name="T32" fmla="*/ 463 w 1704"/>
                <a:gd name="T33" fmla="*/ 2166 h 2561"/>
                <a:gd name="T34" fmla="*/ 673 w 1704"/>
                <a:gd name="T35" fmla="*/ 1777 h 2561"/>
                <a:gd name="T36" fmla="*/ 1145 w 1704"/>
                <a:gd name="T37" fmla="*/ 2558 h 2561"/>
                <a:gd name="T38" fmla="*/ 1069 w 1704"/>
                <a:gd name="T39" fmla="*/ 1746 h 2561"/>
                <a:gd name="T40" fmla="*/ 1314 w 1704"/>
                <a:gd name="T41" fmla="*/ 2075 h 2561"/>
                <a:gd name="T42" fmla="*/ 1384 w 1704"/>
                <a:gd name="T43" fmla="*/ 1631 h 2561"/>
                <a:gd name="T44" fmla="*/ 883 w 1704"/>
                <a:gd name="T45" fmla="*/ 1270 h 2561"/>
                <a:gd name="T46" fmla="*/ 806 w 1704"/>
                <a:gd name="T47" fmla="*/ 1320 h 2561"/>
                <a:gd name="T48" fmla="*/ 854 w 1704"/>
                <a:gd name="T49" fmla="*/ 1186 h 2561"/>
                <a:gd name="T50" fmla="*/ 883 w 1704"/>
                <a:gd name="T51" fmla="*/ 455 h 2561"/>
                <a:gd name="T52" fmla="*/ 806 w 1704"/>
                <a:gd name="T53" fmla="*/ 505 h 2561"/>
                <a:gd name="T54" fmla="*/ 854 w 1704"/>
                <a:gd name="T55" fmla="*/ 371 h 2561"/>
                <a:gd name="T56" fmla="*/ 1013 w 1704"/>
                <a:gd name="T57" fmla="*/ 1246 h 2561"/>
                <a:gd name="T58" fmla="*/ 1061 w 1704"/>
                <a:gd name="T59" fmla="*/ 1112 h 2561"/>
                <a:gd name="T60" fmla="*/ 1089 w 1704"/>
                <a:gd name="T61" fmla="*/ 1201 h 2561"/>
                <a:gd name="T62" fmla="*/ 1178 w 1704"/>
                <a:gd name="T63" fmla="*/ 618 h 2561"/>
                <a:gd name="T64" fmla="*/ 1270 w 1704"/>
                <a:gd name="T65" fmla="*/ 622 h 2561"/>
                <a:gd name="T66" fmla="*/ 1154 w 1704"/>
                <a:gd name="T67" fmla="*/ 701 h 2561"/>
                <a:gd name="T68" fmla="*/ 1280 w 1704"/>
                <a:gd name="T69" fmla="*/ 831 h 2561"/>
                <a:gd name="T70" fmla="*/ 1262 w 1704"/>
                <a:gd name="T71" fmla="*/ 885 h 2561"/>
                <a:gd name="T72" fmla="*/ 1189 w 1704"/>
                <a:gd name="T73" fmla="*/ 829 h 2561"/>
                <a:gd name="T74" fmla="*/ 1221 w 1704"/>
                <a:gd name="T75" fmla="*/ 1053 h 2561"/>
                <a:gd name="T76" fmla="*/ 1144 w 1704"/>
                <a:gd name="T77" fmla="*/ 1103 h 2561"/>
                <a:gd name="T78" fmla="*/ 1192 w 1704"/>
                <a:gd name="T79" fmla="*/ 968 h 2561"/>
                <a:gd name="T80" fmla="*/ 980 w 1704"/>
                <a:gd name="T81" fmla="*/ 476 h 2561"/>
                <a:gd name="T82" fmla="*/ 1120 w 1704"/>
                <a:gd name="T83" fmla="*/ 479 h 2561"/>
                <a:gd name="T84" fmla="*/ 1048 w 1704"/>
                <a:gd name="T85" fmla="*/ 532 h 2561"/>
                <a:gd name="T86" fmla="*/ 486 w 1704"/>
                <a:gd name="T87" fmla="*/ 618 h 2561"/>
                <a:gd name="T88" fmla="*/ 578 w 1704"/>
                <a:gd name="T89" fmla="*/ 621 h 2561"/>
                <a:gd name="T90" fmla="*/ 462 w 1704"/>
                <a:gd name="T91" fmla="*/ 701 h 2561"/>
                <a:gd name="T92" fmla="*/ 398 w 1704"/>
                <a:gd name="T93" fmla="*/ 912 h 2561"/>
                <a:gd name="T94" fmla="*/ 446 w 1704"/>
                <a:gd name="T95" fmla="*/ 778 h 2561"/>
                <a:gd name="T96" fmla="*/ 474 w 1704"/>
                <a:gd name="T97" fmla="*/ 867 h 2561"/>
                <a:gd name="T98" fmla="*/ 555 w 1704"/>
                <a:gd name="T99" fmla="*/ 1109 h 2561"/>
                <a:gd name="T100" fmla="*/ 443 w 1704"/>
                <a:gd name="T101" fmla="*/ 1025 h 2561"/>
                <a:gd name="T102" fmla="*/ 534 w 1704"/>
                <a:gd name="T103" fmla="*/ 1025 h 2561"/>
                <a:gd name="T104" fmla="*/ 684 w 1704"/>
                <a:gd name="T105" fmla="*/ 511 h 2561"/>
                <a:gd name="T106" fmla="*/ 607 w 1704"/>
                <a:gd name="T107" fmla="*/ 560 h 2561"/>
                <a:gd name="T108" fmla="*/ 655 w 1704"/>
                <a:gd name="T109" fmla="*/ 426 h 2561"/>
                <a:gd name="T110" fmla="*/ 678 w 1704"/>
                <a:gd name="T111" fmla="*/ 1193 h 2561"/>
                <a:gd name="T112" fmla="*/ 601 w 1704"/>
                <a:gd name="T113" fmla="*/ 1243 h 2561"/>
                <a:gd name="T114" fmla="*/ 649 w 1704"/>
                <a:gd name="T115" fmla="*/ 1109 h 2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04" h="2561">
                  <a:moveTo>
                    <a:pt x="1146" y="1555"/>
                  </a:moveTo>
                  <a:cubicBezTo>
                    <a:pt x="1331" y="1564"/>
                    <a:pt x="1331" y="1564"/>
                    <a:pt x="1331" y="1564"/>
                  </a:cubicBezTo>
                  <a:cubicBezTo>
                    <a:pt x="1394" y="1389"/>
                    <a:pt x="1394" y="1389"/>
                    <a:pt x="1394" y="1389"/>
                  </a:cubicBezTo>
                  <a:cubicBezTo>
                    <a:pt x="1570" y="1326"/>
                    <a:pt x="1570" y="1326"/>
                    <a:pt x="1570" y="1326"/>
                  </a:cubicBezTo>
                  <a:cubicBezTo>
                    <a:pt x="1561" y="1140"/>
                    <a:pt x="1561" y="1140"/>
                    <a:pt x="1561" y="1140"/>
                  </a:cubicBezTo>
                  <a:cubicBezTo>
                    <a:pt x="1698" y="1015"/>
                    <a:pt x="1698" y="1015"/>
                    <a:pt x="1698" y="1015"/>
                  </a:cubicBezTo>
                  <a:cubicBezTo>
                    <a:pt x="1619" y="846"/>
                    <a:pt x="1619" y="846"/>
                    <a:pt x="1619" y="846"/>
                  </a:cubicBezTo>
                  <a:cubicBezTo>
                    <a:pt x="1698" y="678"/>
                    <a:pt x="1698" y="678"/>
                    <a:pt x="1698" y="678"/>
                  </a:cubicBezTo>
                  <a:cubicBezTo>
                    <a:pt x="1561" y="553"/>
                    <a:pt x="1561" y="553"/>
                    <a:pt x="1561" y="553"/>
                  </a:cubicBezTo>
                  <a:cubicBezTo>
                    <a:pt x="1570" y="367"/>
                    <a:pt x="1570" y="367"/>
                    <a:pt x="1570" y="367"/>
                  </a:cubicBezTo>
                  <a:cubicBezTo>
                    <a:pt x="1394" y="304"/>
                    <a:pt x="1394" y="304"/>
                    <a:pt x="1394" y="304"/>
                  </a:cubicBezTo>
                  <a:cubicBezTo>
                    <a:pt x="1331" y="129"/>
                    <a:pt x="1331" y="129"/>
                    <a:pt x="1331" y="129"/>
                  </a:cubicBezTo>
                  <a:cubicBezTo>
                    <a:pt x="1146" y="138"/>
                    <a:pt x="1146" y="138"/>
                    <a:pt x="1146" y="138"/>
                  </a:cubicBezTo>
                  <a:cubicBezTo>
                    <a:pt x="1020" y="0"/>
                    <a:pt x="1020" y="0"/>
                    <a:pt x="1020" y="0"/>
                  </a:cubicBezTo>
                  <a:cubicBezTo>
                    <a:pt x="852" y="79"/>
                    <a:pt x="852" y="79"/>
                    <a:pt x="852" y="79"/>
                  </a:cubicBezTo>
                  <a:cubicBezTo>
                    <a:pt x="684" y="0"/>
                    <a:pt x="684" y="0"/>
                    <a:pt x="684" y="0"/>
                  </a:cubicBezTo>
                  <a:cubicBezTo>
                    <a:pt x="558" y="138"/>
                    <a:pt x="558" y="138"/>
                    <a:pt x="558" y="138"/>
                  </a:cubicBezTo>
                  <a:cubicBezTo>
                    <a:pt x="373" y="129"/>
                    <a:pt x="373" y="129"/>
                    <a:pt x="373" y="129"/>
                  </a:cubicBezTo>
                  <a:cubicBezTo>
                    <a:pt x="310" y="304"/>
                    <a:pt x="310" y="304"/>
                    <a:pt x="310" y="304"/>
                  </a:cubicBezTo>
                  <a:cubicBezTo>
                    <a:pt x="134" y="367"/>
                    <a:pt x="134" y="367"/>
                    <a:pt x="134" y="367"/>
                  </a:cubicBezTo>
                  <a:cubicBezTo>
                    <a:pt x="143" y="553"/>
                    <a:pt x="143" y="553"/>
                    <a:pt x="143" y="553"/>
                  </a:cubicBezTo>
                  <a:cubicBezTo>
                    <a:pt x="6" y="678"/>
                    <a:pt x="6" y="678"/>
                    <a:pt x="6" y="678"/>
                  </a:cubicBezTo>
                  <a:cubicBezTo>
                    <a:pt x="85" y="846"/>
                    <a:pt x="85" y="846"/>
                    <a:pt x="85" y="846"/>
                  </a:cubicBezTo>
                  <a:cubicBezTo>
                    <a:pt x="6" y="1015"/>
                    <a:pt x="6" y="1015"/>
                    <a:pt x="6" y="1015"/>
                  </a:cubicBezTo>
                  <a:cubicBezTo>
                    <a:pt x="143" y="1140"/>
                    <a:pt x="143" y="1140"/>
                    <a:pt x="143" y="1140"/>
                  </a:cubicBezTo>
                  <a:cubicBezTo>
                    <a:pt x="134" y="1326"/>
                    <a:pt x="134" y="1326"/>
                    <a:pt x="134" y="1326"/>
                  </a:cubicBezTo>
                  <a:cubicBezTo>
                    <a:pt x="310" y="1389"/>
                    <a:pt x="310" y="1389"/>
                    <a:pt x="310" y="1389"/>
                  </a:cubicBezTo>
                  <a:cubicBezTo>
                    <a:pt x="373" y="1564"/>
                    <a:pt x="373" y="1564"/>
                    <a:pt x="373" y="1564"/>
                  </a:cubicBezTo>
                  <a:cubicBezTo>
                    <a:pt x="558" y="1555"/>
                    <a:pt x="558" y="1555"/>
                    <a:pt x="558" y="1555"/>
                  </a:cubicBezTo>
                  <a:cubicBezTo>
                    <a:pt x="684" y="1693"/>
                    <a:pt x="684" y="1693"/>
                    <a:pt x="684" y="1693"/>
                  </a:cubicBezTo>
                  <a:cubicBezTo>
                    <a:pt x="852" y="1613"/>
                    <a:pt x="852" y="1613"/>
                    <a:pt x="852" y="1613"/>
                  </a:cubicBezTo>
                  <a:cubicBezTo>
                    <a:pt x="1020" y="1693"/>
                    <a:pt x="1020" y="1693"/>
                    <a:pt x="1020" y="1693"/>
                  </a:cubicBezTo>
                  <a:lnTo>
                    <a:pt x="1146" y="1555"/>
                  </a:lnTo>
                  <a:close/>
                  <a:moveTo>
                    <a:pt x="914" y="1481"/>
                  </a:moveTo>
                  <a:cubicBezTo>
                    <a:pt x="852" y="1452"/>
                    <a:pt x="852" y="1452"/>
                    <a:pt x="852" y="1452"/>
                  </a:cubicBezTo>
                  <a:cubicBezTo>
                    <a:pt x="790" y="1481"/>
                    <a:pt x="790" y="1481"/>
                    <a:pt x="790" y="1481"/>
                  </a:cubicBezTo>
                  <a:cubicBezTo>
                    <a:pt x="719" y="1514"/>
                    <a:pt x="719" y="1514"/>
                    <a:pt x="719" y="1514"/>
                  </a:cubicBezTo>
                  <a:cubicBezTo>
                    <a:pt x="667" y="1457"/>
                    <a:pt x="667" y="1457"/>
                    <a:pt x="667" y="1457"/>
                  </a:cubicBezTo>
                  <a:cubicBezTo>
                    <a:pt x="620" y="1406"/>
                    <a:pt x="620" y="1406"/>
                    <a:pt x="620" y="1406"/>
                  </a:cubicBezTo>
                  <a:cubicBezTo>
                    <a:pt x="552" y="1409"/>
                    <a:pt x="552" y="1409"/>
                    <a:pt x="552" y="1409"/>
                  </a:cubicBezTo>
                  <a:cubicBezTo>
                    <a:pt x="474" y="1413"/>
                    <a:pt x="474" y="1413"/>
                    <a:pt x="474" y="1413"/>
                  </a:cubicBezTo>
                  <a:cubicBezTo>
                    <a:pt x="447" y="1339"/>
                    <a:pt x="447" y="1339"/>
                    <a:pt x="447" y="1339"/>
                  </a:cubicBezTo>
                  <a:cubicBezTo>
                    <a:pt x="424" y="1274"/>
                    <a:pt x="424" y="1274"/>
                    <a:pt x="424" y="1274"/>
                  </a:cubicBezTo>
                  <a:cubicBezTo>
                    <a:pt x="359" y="1251"/>
                    <a:pt x="359" y="1251"/>
                    <a:pt x="359" y="1251"/>
                  </a:cubicBezTo>
                  <a:cubicBezTo>
                    <a:pt x="286" y="1225"/>
                    <a:pt x="286" y="1225"/>
                    <a:pt x="286" y="1225"/>
                  </a:cubicBezTo>
                  <a:cubicBezTo>
                    <a:pt x="290" y="1147"/>
                    <a:pt x="290" y="1147"/>
                    <a:pt x="290" y="1147"/>
                  </a:cubicBezTo>
                  <a:cubicBezTo>
                    <a:pt x="293" y="1078"/>
                    <a:pt x="293" y="1078"/>
                    <a:pt x="293" y="1078"/>
                  </a:cubicBezTo>
                  <a:cubicBezTo>
                    <a:pt x="242" y="1032"/>
                    <a:pt x="242" y="1032"/>
                    <a:pt x="242" y="1032"/>
                  </a:cubicBezTo>
                  <a:cubicBezTo>
                    <a:pt x="184" y="979"/>
                    <a:pt x="184" y="979"/>
                    <a:pt x="184" y="979"/>
                  </a:cubicBezTo>
                  <a:cubicBezTo>
                    <a:pt x="217" y="909"/>
                    <a:pt x="217" y="909"/>
                    <a:pt x="217" y="909"/>
                  </a:cubicBezTo>
                  <a:cubicBezTo>
                    <a:pt x="247" y="846"/>
                    <a:pt x="247" y="846"/>
                    <a:pt x="247" y="846"/>
                  </a:cubicBezTo>
                  <a:cubicBezTo>
                    <a:pt x="217" y="784"/>
                    <a:pt x="217" y="784"/>
                    <a:pt x="217" y="784"/>
                  </a:cubicBezTo>
                  <a:cubicBezTo>
                    <a:pt x="184" y="714"/>
                    <a:pt x="184" y="714"/>
                    <a:pt x="184" y="714"/>
                  </a:cubicBezTo>
                  <a:cubicBezTo>
                    <a:pt x="242" y="661"/>
                    <a:pt x="242" y="661"/>
                    <a:pt x="242" y="661"/>
                  </a:cubicBezTo>
                  <a:cubicBezTo>
                    <a:pt x="293" y="615"/>
                    <a:pt x="293" y="615"/>
                    <a:pt x="293" y="615"/>
                  </a:cubicBezTo>
                  <a:cubicBezTo>
                    <a:pt x="290" y="546"/>
                    <a:pt x="290" y="546"/>
                    <a:pt x="290" y="546"/>
                  </a:cubicBezTo>
                  <a:cubicBezTo>
                    <a:pt x="286" y="468"/>
                    <a:pt x="286" y="468"/>
                    <a:pt x="286" y="468"/>
                  </a:cubicBezTo>
                  <a:cubicBezTo>
                    <a:pt x="359" y="442"/>
                    <a:pt x="359" y="442"/>
                    <a:pt x="359" y="442"/>
                  </a:cubicBezTo>
                  <a:cubicBezTo>
                    <a:pt x="424" y="418"/>
                    <a:pt x="424" y="418"/>
                    <a:pt x="424" y="418"/>
                  </a:cubicBezTo>
                  <a:cubicBezTo>
                    <a:pt x="447" y="354"/>
                    <a:pt x="447" y="354"/>
                    <a:pt x="447" y="354"/>
                  </a:cubicBezTo>
                  <a:cubicBezTo>
                    <a:pt x="474" y="280"/>
                    <a:pt x="474" y="280"/>
                    <a:pt x="474" y="280"/>
                  </a:cubicBezTo>
                  <a:cubicBezTo>
                    <a:pt x="551" y="284"/>
                    <a:pt x="551" y="284"/>
                    <a:pt x="551" y="284"/>
                  </a:cubicBezTo>
                  <a:cubicBezTo>
                    <a:pt x="620" y="287"/>
                    <a:pt x="620" y="287"/>
                    <a:pt x="620" y="287"/>
                  </a:cubicBezTo>
                  <a:cubicBezTo>
                    <a:pt x="667" y="236"/>
                    <a:pt x="667" y="236"/>
                    <a:pt x="667" y="236"/>
                  </a:cubicBezTo>
                  <a:cubicBezTo>
                    <a:pt x="719" y="179"/>
                    <a:pt x="719" y="179"/>
                    <a:pt x="719" y="179"/>
                  </a:cubicBezTo>
                  <a:cubicBezTo>
                    <a:pt x="790" y="212"/>
                    <a:pt x="790" y="212"/>
                    <a:pt x="790" y="212"/>
                  </a:cubicBezTo>
                  <a:cubicBezTo>
                    <a:pt x="852" y="241"/>
                    <a:pt x="852" y="241"/>
                    <a:pt x="852" y="241"/>
                  </a:cubicBezTo>
                  <a:cubicBezTo>
                    <a:pt x="914" y="212"/>
                    <a:pt x="914" y="212"/>
                    <a:pt x="914" y="212"/>
                  </a:cubicBezTo>
                  <a:cubicBezTo>
                    <a:pt x="985" y="179"/>
                    <a:pt x="985" y="179"/>
                    <a:pt x="985" y="179"/>
                  </a:cubicBezTo>
                  <a:cubicBezTo>
                    <a:pt x="1037" y="236"/>
                    <a:pt x="1037" y="236"/>
                    <a:pt x="1037" y="236"/>
                  </a:cubicBezTo>
                  <a:cubicBezTo>
                    <a:pt x="1084" y="287"/>
                    <a:pt x="1084" y="287"/>
                    <a:pt x="1084" y="287"/>
                  </a:cubicBezTo>
                  <a:cubicBezTo>
                    <a:pt x="1152" y="284"/>
                    <a:pt x="1152" y="284"/>
                    <a:pt x="1152" y="284"/>
                  </a:cubicBezTo>
                  <a:cubicBezTo>
                    <a:pt x="1230" y="280"/>
                    <a:pt x="1230" y="280"/>
                    <a:pt x="1230" y="280"/>
                  </a:cubicBezTo>
                  <a:cubicBezTo>
                    <a:pt x="1257" y="354"/>
                    <a:pt x="1257" y="354"/>
                    <a:pt x="1257" y="354"/>
                  </a:cubicBezTo>
                  <a:cubicBezTo>
                    <a:pt x="1280" y="418"/>
                    <a:pt x="1280" y="418"/>
                    <a:pt x="1280" y="418"/>
                  </a:cubicBezTo>
                  <a:cubicBezTo>
                    <a:pt x="1345" y="442"/>
                    <a:pt x="1345" y="442"/>
                    <a:pt x="1345" y="442"/>
                  </a:cubicBezTo>
                  <a:cubicBezTo>
                    <a:pt x="1418" y="468"/>
                    <a:pt x="1418" y="468"/>
                    <a:pt x="1418" y="468"/>
                  </a:cubicBezTo>
                  <a:cubicBezTo>
                    <a:pt x="1414" y="546"/>
                    <a:pt x="1414" y="546"/>
                    <a:pt x="1414" y="546"/>
                  </a:cubicBezTo>
                  <a:cubicBezTo>
                    <a:pt x="1411" y="615"/>
                    <a:pt x="1411" y="615"/>
                    <a:pt x="1411" y="615"/>
                  </a:cubicBezTo>
                  <a:cubicBezTo>
                    <a:pt x="1462" y="661"/>
                    <a:pt x="1462" y="661"/>
                    <a:pt x="1462" y="661"/>
                  </a:cubicBezTo>
                  <a:cubicBezTo>
                    <a:pt x="1520" y="714"/>
                    <a:pt x="1520" y="714"/>
                    <a:pt x="1520" y="714"/>
                  </a:cubicBezTo>
                  <a:cubicBezTo>
                    <a:pt x="1487" y="784"/>
                    <a:pt x="1487" y="784"/>
                    <a:pt x="1487" y="784"/>
                  </a:cubicBezTo>
                  <a:cubicBezTo>
                    <a:pt x="1457" y="846"/>
                    <a:pt x="1457" y="846"/>
                    <a:pt x="1457" y="846"/>
                  </a:cubicBezTo>
                  <a:cubicBezTo>
                    <a:pt x="1487" y="909"/>
                    <a:pt x="1487" y="909"/>
                    <a:pt x="1487" y="909"/>
                  </a:cubicBezTo>
                  <a:cubicBezTo>
                    <a:pt x="1520" y="979"/>
                    <a:pt x="1520" y="979"/>
                    <a:pt x="1520" y="979"/>
                  </a:cubicBezTo>
                  <a:cubicBezTo>
                    <a:pt x="1462" y="1031"/>
                    <a:pt x="1462" y="1031"/>
                    <a:pt x="1462" y="1031"/>
                  </a:cubicBezTo>
                  <a:cubicBezTo>
                    <a:pt x="1411" y="1078"/>
                    <a:pt x="1411" y="1078"/>
                    <a:pt x="1411" y="1078"/>
                  </a:cubicBezTo>
                  <a:cubicBezTo>
                    <a:pt x="1414" y="1147"/>
                    <a:pt x="1414" y="1147"/>
                    <a:pt x="1414" y="1147"/>
                  </a:cubicBezTo>
                  <a:cubicBezTo>
                    <a:pt x="1418" y="1225"/>
                    <a:pt x="1418" y="1225"/>
                    <a:pt x="1418" y="1225"/>
                  </a:cubicBezTo>
                  <a:cubicBezTo>
                    <a:pt x="1345" y="1251"/>
                    <a:pt x="1345" y="1251"/>
                    <a:pt x="1345" y="1251"/>
                  </a:cubicBezTo>
                  <a:cubicBezTo>
                    <a:pt x="1280" y="1274"/>
                    <a:pt x="1280" y="1274"/>
                    <a:pt x="1280" y="1274"/>
                  </a:cubicBezTo>
                  <a:cubicBezTo>
                    <a:pt x="1257" y="1339"/>
                    <a:pt x="1257" y="1339"/>
                    <a:pt x="1257" y="1339"/>
                  </a:cubicBezTo>
                  <a:cubicBezTo>
                    <a:pt x="1230" y="1412"/>
                    <a:pt x="1230" y="1412"/>
                    <a:pt x="1230" y="1412"/>
                  </a:cubicBezTo>
                  <a:cubicBezTo>
                    <a:pt x="1152" y="1409"/>
                    <a:pt x="1152" y="1409"/>
                    <a:pt x="1152" y="1409"/>
                  </a:cubicBezTo>
                  <a:cubicBezTo>
                    <a:pt x="1084" y="1405"/>
                    <a:pt x="1084" y="1405"/>
                    <a:pt x="1084" y="1405"/>
                  </a:cubicBezTo>
                  <a:cubicBezTo>
                    <a:pt x="1037" y="1457"/>
                    <a:pt x="1037" y="1457"/>
                    <a:pt x="1037" y="1457"/>
                  </a:cubicBezTo>
                  <a:cubicBezTo>
                    <a:pt x="985" y="1514"/>
                    <a:pt x="985" y="1514"/>
                    <a:pt x="985" y="1514"/>
                  </a:cubicBezTo>
                  <a:lnTo>
                    <a:pt x="914" y="1481"/>
                  </a:lnTo>
                  <a:close/>
                  <a:moveTo>
                    <a:pt x="721" y="1755"/>
                  </a:moveTo>
                  <a:cubicBezTo>
                    <a:pt x="788" y="1723"/>
                    <a:pt x="788" y="1723"/>
                    <a:pt x="788" y="1723"/>
                  </a:cubicBezTo>
                  <a:cubicBezTo>
                    <a:pt x="565" y="2557"/>
                    <a:pt x="565" y="2557"/>
                    <a:pt x="565" y="2557"/>
                  </a:cubicBezTo>
                  <a:cubicBezTo>
                    <a:pt x="564" y="2561"/>
                    <a:pt x="561" y="2561"/>
                    <a:pt x="559" y="2558"/>
                  </a:cubicBezTo>
                  <a:cubicBezTo>
                    <a:pt x="351" y="2262"/>
                    <a:pt x="351" y="2262"/>
                    <a:pt x="351" y="2262"/>
                  </a:cubicBezTo>
                  <a:cubicBezTo>
                    <a:pt x="349" y="2259"/>
                    <a:pt x="344" y="2258"/>
                    <a:pt x="340" y="2259"/>
                  </a:cubicBezTo>
                  <a:cubicBezTo>
                    <a:pt x="6" y="2415"/>
                    <a:pt x="6" y="2415"/>
                    <a:pt x="6" y="2415"/>
                  </a:cubicBezTo>
                  <a:cubicBezTo>
                    <a:pt x="2" y="2416"/>
                    <a:pt x="0" y="2415"/>
                    <a:pt x="1" y="2411"/>
                  </a:cubicBezTo>
                  <a:cubicBezTo>
                    <a:pt x="257" y="1455"/>
                    <a:pt x="257" y="1455"/>
                    <a:pt x="257" y="1455"/>
                  </a:cubicBezTo>
                  <a:cubicBezTo>
                    <a:pt x="302" y="1581"/>
                    <a:pt x="302" y="1581"/>
                    <a:pt x="302" y="1581"/>
                  </a:cubicBezTo>
                  <a:cubicBezTo>
                    <a:pt x="307" y="1595"/>
                    <a:pt x="307" y="1595"/>
                    <a:pt x="307" y="1595"/>
                  </a:cubicBezTo>
                  <a:cubicBezTo>
                    <a:pt x="320" y="1631"/>
                    <a:pt x="320" y="1631"/>
                    <a:pt x="320" y="1631"/>
                  </a:cubicBezTo>
                  <a:cubicBezTo>
                    <a:pt x="322" y="1635"/>
                    <a:pt x="326" y="1638"/>
                    <a:pt x="330" y="1638"/>
                  </a:cubicBezTo>
                  <a:cubicBezTo>
                    <a:pt x="363" y="1636"/>
                    <a:pt x="363" y="1636"/>
                    <a:pt x="363" y="1636"/>
                  </a:cubicBezTo>
                  <a:cubicBezTo>
                    <a:pt x="299" y="1874"/>
                    <a:pt x="225" y="2145"/>
                    <a:pt x="225" y="2145"/>
                  </a:cubicBezTo>
                  <a:cubicBezTo>
                    <a:pt x="224" y="2149"/>
                    <a:pt x="227" y="2151"/>
                    <a:pt x="230" y="2149"/>
                  </a:cubicBezTo>
                  <a:cubicBezTo>
                    <a:pt x="279" y="2127"/>
                    <a:pt x="279" y="2127"/>
                    <a:pt x="279" y="2127"/>
                  </a:cubicBezTo>
                  <a:cubicBezTo>
                    <a:pt x="292" y="2120"/>
                    <a:pt x="292" y="2120"/>
                    <a:pt x="292" y="2120"/>
                  </a:cubicBezTo>
                  <a:cubicBezTo>
                    <a:pt x="390" y="2075"/>
                    <a:pt x="390" y="2075"/>
                    <a:pt x="390" y="2075"/>
                  </a:cubicBezTo>
                  <a:cubicBezTo>
                    <a:pt x="394" y="2073"/>
                    <a:pt x="398" y="2075"/>
                    <a:pt x="401" y="2078"/>
                  </a:cubicBezTo>
                  <a:cubicBezTo>
                    <a:pt x="463" y="2166"/>
                    <a:pt x="463" y="2166"/>
                    <a:pt x="463" y="2166"/>
                  </a:cubicBezTo>
                  <a:cubicBezTo>
                    <a:pt x="465" y="2169"/>
                    <a:pt x="469" y="2175"/>
                    <a:pt x="471" y="2178"/>
                  </a:cubicBezTo>
                  <a:cubicBezTo>
                    <a:pt x="499" y="2217"/>
                    <a:pt x="499" y="2217"/>
                    <a:pt x="499" y="2217"/>
                  </a:cubicBezTo>
                  <a:cubicBezTo>
                    <a:pt x="501" y="2221"/>
                    <a:pt x="504" y="2220"/>
                    <a:pt x="505" y="2216"/>
                  </a:cubicBezTo>
                  <a:cubicBezTo>
                    <a:pt x="632" y="1742"/>
                    <a:pt x="632" y="1742"/>
                    <a:pt x="632" y="1742"/>
                  </a:cubicBezTo>
                  <a:cubicBezTo>
                    <a:pt x="633" y="1744"/>
                    <a:pt x="634" y="1745"/>
                    <a:pt x="635" y="1746"/>
                  </a:cubicBezTo>
                  <a:cubicBezTo>
                    <a:pt x="661" y="1775"/>
                    <a:pt x="661" y="1775"/>
                    <a:pt x="661" y="1775"/>
                  </a:cubicBezTo>
                  <a:cubicBezTo>
                    <a:pt x="664" y="1778"/>
                    <a:pt x="669" y="1779"/>
                    <a:pt x="673" y="1777"/>
                  </a:cubicBezTo>
                  <a:cubicBezTo>
                    <a:pt x="708" y="1761"/>
                    <a:pt x="708" y="1761"/>
                    <a:pt x="708" y="1761"/>
                  </a:cubicBezTo>
                  <a:lnTo>
                    <a:pt x="721" y="1755"/>
                  </a:lnTo>
                  <a:close/>
                  <a:moveTo>
                    <a:pt x="1703" y="2411"/>
                  </a:moveTo>
                  <a:cubicBezTo>
                    <a:pt x="1704" y="2415"/>
                    <a:pt x="1702" y="2416"/>
                    <a:pt x="1698" y="2415"/>
                  </a:cubicBezTo>
                  <a:cubicBezTo>
                    <a:pt x="1364" y="2259"/>
                    <a:pt x="1364" y="2259"/>
                    <a:pt x="1364" y="2259"/>
                  </a:cubicBezTo>
                  <a:cubicBezTo>
                    <a:pt x="1360" y="2258"/>
                    <a:pt x="1355" y="2259"/>
                    <a:pt x="1353" y="2262"/>
                  </a:cubicBezTo>
                  <a:cubicBezTo>
                    <a:pt x="1145" y="2558"/>
                    <a:pt x="1145" y="2558"/>
                    <a:pt x="1145" y="2558"/>
                  </a:cubicBezTo>
                  <a:cubicBezTo>
                    <a:pt x="1143" y="2561"/>
                    <a:pt x="1140" y="2561"/>
                    <a:pt x="1139" y="2557"/>
                  </a:cubicBezTo>
                  <a:cubicBezTo>
                    <a:pt x="916" y="1723"/>
                    <a:pt x="916" y="1723"/>
                    <a:pt x="916" y="1723"/>
                  </a:cubicBezTo>
                  <a:cubicBezTo>
                    <a:pt x="983" y="1755"/>
                    <a:pt x="983" y="1755"/>
                    <a:pt x="983" y="1755"/>
                  </a:cubicBezTo>
                  <a:cubicBezTo>
                    <a:pt x="996" y="1761"/>
                    <a:pt x="996" y="1761"/>
                    <a:pt x="996" y="1761"/>
                  </a:cubicBezTo>
                  <a:cubicBezTo>
                    <a:pt x="1031" y="1777"/>
                    <a:pt x="1031" y="1777"/>
                    <a:pt x="1031" y="1777"/>
                  </a:cubicBezTo>
                  <a:cubicBezTo>
                    <a:pt x="1035" y="1779"/>
                    <a:pt x="1040" y="1778"/>
                    <a:pt x="1043" y="1775"/>
                  </a:cubicBezTo>
                  <a:cubicBezTo>
                    <a:pt x="1069" y="1746"/>
                    <a:pt x="1069" y="1746"/>
                    <a:pt x="1069" y="1746"/>
                  </a:cubicBezTo>
                  <a:cubicBezTo>
                    <a:pt x="1070" y="1745"/>
                    <a:pt x="1071" y="1744"/>
                    <a:pt x="1072" y="1742"/>
                  </a:cubicBezTo>
                  <a:cubicBezTo>
                    <a:pt x="1199" y="2216"/>
                    <a:pt x="1199" y="2216"/>
                    <a:pt x="1199" y="2216"/>
                  </a:cubicBezTo>
                  <a:cubicBezTo>
                    <a:pt x="1200" y="2220"/>
                    <a:pt x="1203" y="2221"/>
                    <a:pt x="1205" y="2217"/>
                  </a:cubicBezTo>
                  <a:cubicBezTo>
                    <a:pt x="1233" y="2178"/>
                    <a:pt x="1233" y="2178"/>
                    <a:pt x="1233" y="2178"/>
                  </a:cubicBezTo>
                  <a:cubicBezTo>
                    <a:pt x="1235" y="2175"/>
                    <a:pt x="1239" y="2169"/>
                    <a:pt x="1241" y="2166"/>
                  </a:cubicBezTo>
                  <a:cubicBezTo>
                    <a:pt x="1303" y="2078"/>
                    <a:pt x="1303" y="2078"/>
                    <a:pt x="1303" y="2078"/>
                  </a:cubicBezTo>
                  <a:cubicBezTo>
                    <a:pt x="1306" y="2075"/>
                    <a:pt x="1310" y="2073"/>
                    <a:pt x="1314" y="2075"/>
                  </a:cubicBezTo>
                  <a:cubicBezTo>
                    <a:pt x="1412" y="2120"/>
                    <a:pt x="1412" y="2120"/>
                    <a:pt x="1412" y="2120"/>
                  </a:cubicBezTo>
                  <a:cubicBezTo>
                    <a:pt x="1425" y="2127"/>
                    <a:pt x="1425" y="2127"/>
                    <a:pt x="1425" y="2127"/>
                  </a:cubicBezTo>
                  <a:cubicBezTo>
                    <a:pt x="1474" y="2149"/>
                    <a:pt x="1474" y="2149"/>
                    <a:pt x="1474" y="2149"/>
                  </a:cubicBezTo>
                  <a:cubicBezTo>
                    <a:pt x="1477" y="2151"/>
                    <a:pt x="1480" y="2149"/>
                    <a:pt x="1478" y="2145"/>
                  </a:cubicBezTo>
                  <a:cubicBezTo>
                    <a:pt x="1478" y="2145"/>
                    <a:pt x="1404" y="1874"/>
                    <a:pt x="1340" y="1636"/>
                  </a:cubicBezTo>
                  <a:cubicBezTo>
                    <a:pt x="1374" y="1638"/>
                    <a:pt x="1374" y="1638"/>
                    <a:pt x="1374" y="1638"/>
                  </a:cubicBezTo>
                  <a:cubicBezTo>
                    <a:pt x="1378" y="1638"/>
                    <a:pt x="1382" y="1635"/>
                    <a:pt x="1384" y="1631"/>
                  </a:cubicBezTo>
                  <a:cubicBezTo>
                    <a:pt x="1397" y="1595"/>
                    <a:pt x="1397" y="1595"/>
                    <a:pt x="1397" y="1595"/>
                  </a:cubicBezTo>
                  <a:cubicBezTo>
                    <a:pt x="1402" y="1581"/>
                    <a:pt x="1402" y="1581"/>
                    <a:pt x="1402" y="1581"/>
                  </a:cubicBezTo>
                  <a:cubicBezTo>
                    <a:pt x="1447" y="1455"/>
                    <a:pt x="1447" y="1455"/>
                    <a:pt x="1447" y="1455"/>
                  </a:cubicBezTo>
                  <a:lnTo>
                    <a:pt x="1703" y="2411"/>
                  </a:lnTo>
                  <a:close/>
                  <a:moveTo>
                    <a:pt x="922" y="1240"/>
                  </a:moveTo>
                  <a:cubicBezTo>
                    <a:pt x="924" y="1240"/>
                    <a:pt x="924" y="1240"/>
                    <a:pt x="923" y="1241"/>
                  </a:cubicBezTo>
                  <a:cubicBezTo>
                    <a:pt x="883" y="1270"/>
                    <a:pt x="883" y="1270"/>
                    <a:pt x="883" y="1270"/>
                  </a:cubicBezTo>
                  <a:cubicBezTo>
                    <a:pt x="881" y="1271"/>
                    <a:pt x="881" y="1273"/>
                    <a:pt x="881" y="1275"/>
                  </a:cubicBezTo>
                  <a:cubicBezTo>
                    <a:pt x="895" y="1322"/>
                    <a:pt x="895" y="1322"/>
                    <a:pt x="895" y="1322"/>
                  </a:cubicBezTo>
                  <a:cubicBezTo>
                    <a:pt x="895" y="1323"/>
                    <a:pt x="895" y="1324"/>
                    <a:pt x="893" y="1323"/>
                  </a:cubicBezTo>
                  <a:cubicBezTo>
                    <a:pt x="855" y="1292"/>
                    <a:pt x="855" y="1292"/>
                    <a:pt x="855" y="1292"/>
                  </a:cubicBezTo>
                  <a:cubicBezTo>
                    <a:pt x="853" y="1291"/>
                    <a:pt x="851" y="1291"/>
                    <a:pt x="850" y="1292"/>
                  </a:cubicBezTo>
                  <a:cubicBezTo>
                    <a:pt x="807" y="1321"/>
                    <a:pt x="807" y="1321"/>
                    <a:pt x="807" y="1321"/>
                  </a:cubicBezTo>
                  <a:cubicBezTo>
                    <a:pt x="806" y="1322"/>
                    <a:pt x="805" y="1321"/>
                    <a:pt x="806" y="1320"/>
                  </a:cubicBezTo>
                  <a:cubicBezTo>
                    <a:pt x="821" y="1273"/>
                    <a:pt x="821" y="1273"/>
                    <a:pt x="821" y="1273"/>
                  </a:cubicBezTo>
                  <a:cubicBezTo>
                    <a:pt x="822" y="1272"/>
                    <a:pt x="821" y="1270"/>
                    <a:pt x="820" y="1269"/>
                  </a:cubicBezTo>
                  <a:cubicBezTo>
                    <a:pt x="781" y="1238"/>
                    <a:pt x="781" y="1238"/>
                    <a:pt x="781" y="1238"/>
                  </a:cubicBezTo>
                  <a:cubicBezTo>
                    <a:pt x="780" y="1237"/>
                    <a:pt x="780" y="1237"/>
                    <a:pt x="782" y="1237"/>
                  </a:cubicBezTo>
                  <a:cubicBezTo>
                    <a:pt x="831" y="1238"/>
                    <a:pt x="831" y="1238"/>
                    <a:pt x="831" y="1238"/>
                  </a:cubicBezTo>
                  <a:cubicBezTo>
                    <a:pt x="833" y="1238"/>
                    <a:pt x="834" y="1237"/>
                    <a:pt x="835" y="1235"/>
                  </a:cubicBezTo>
                  <a:cubicBezTo>
                    <a:pt x="854" y="1186"/>
                    <a:pt x="854" y="1186"/>
                    <a:pt x="854" y="1186"/>
                  </a:cubicBezTo>
                  <a:cubicBezTo>
                    <a:pt x="854" y="1184"/>
                    <a:pt x="855" y="1184"/>
                    <a:pt x="855" y="1186"/>
                  </a:cubicBezTo>
                  <a:cubicBezTo>
                    <a:pt x="869" y="1236"/>
                    <a:pt x="869" y="1236"/>
                    <a:pt x="869" y="1236"/>
                  </a:cubicBezTo>
                  <a:cubicBezTo>
                    <a:pt x="870" y="1237"/>
                    <a:pt x="871" y="1238"/>
                    <a:pt x="873" y="1238"/>
                  </a:cubicBezTo>
                  <a:lnTo>
                    <a:pt x="922" y="1240"/>
                  </a:lnTo>
                  <a:close/>
                  <a:moveTo>
                    <a:pt x="922" y="424"/>
                  </a:moveTo>
                  <a:cubicBezTo>
                    <a:pt x="924" y="424"/>
                    <a:pt x="924" y="425"/>
                    <a:pt x="923" y="426"/>
                  </a:cubicBezTo>
                  <a:cubicBezTo>
                    <a:pt x="883" y="455"/>
                    <a:pt x="883" y="455"/>
                    <a:pt x="883" y="455"/>
                  </a:cubicBezTo>
                  <a:cubicBezTo>
                    <a:pt x="881" y="456"/>
                    <a:pt x="881" y="458"/>
                    <a:pt x="881" y="459"/>
                  </a:cubicBezTo>
                  <a:cubicBezTo>
                    <a:pt x="895" y="507"/>
                    <a:pt x="895" y="507"/>
                    <a:pt x="895" y="507"/>
                  </a:cubicBezTo>
                  <a:cubicBezTo>
                    <a:pt x="895" y="508"/>
                    <a:pt x="895" y="509"/>
                    <a:pt x="893" y="508"/>
                  </a:cubicBezTo>
                  <a:cubicBezTo>
                    <a:pt x="855" y="477"/>
                    <a:pt x="855" y="477"/>
                    <a:pt x="855" y="477"/>
                  </a:cubicBezTo>
                  <a:cubicBezTo>
                    <a:pt x="853" y="476"/>
                    <a:pt x="851" y="476"/>
                    <a:pt x="850" y="477"/>
                  </a:cubicBezTo>
                  <a:cubicBezTo>
                    <a:pt x="807" y="506"/>
                    <a:pt x="807" y="506"/>
                    <a:pt x="807" y="506"/>
                  </a:cubicBezTo>
                  <a:cubicBezTo>
                    <a:pt x="806" y="507"/>
                    <a:pt x="805" y="506"/>
                    <a:pt x="806" y="505"/>
                  </a:cubicBezTo>
                  <a:cubicBezTo>
                    <a:pt x="821" y="458"/>
                    <a:pt x="821" y="458"/>
                    <a:pt x="821" y="458"/>
                  </a:cubicBezTo>
                  <a:cubicBezTo>
                    <a:pt x="822" y="457"/>
                    <a:pt x="821" y="455"/>
                    <a:pt x="820" y="454"/>
                  </a:cubicBezTo>
                  <a:cubicBezTo>
                    <a:pt x="781" y="423"/>
                    <a:pt x="781" y="423"/>
                    <a:pt x="781" y="423"/>
                  </a:cubicBezTo>
                  <a:cubicBezTo>
                    <a:pt x="780" y="422"/>
                    <a:pt x="780" y="421"/>
                    <a:pt x="782" y="422"/>
                  </a:cubicBezTo>
                  <a:cubicBezTo>
                    <a:pt x="831" y="423"/>
                    <a:pt x="831" y="423"/>
                    <a:pt x="831" y="423"/>
                  </a:cubicBezTo>
                  <a:cubicBezTo>
                    <a:pt x="833" y="422"/>
                    <a:pt x="834" y="421"/>
                    <a:pt x="835" y="420"/>
                  </a:cubicBezTo>
                  <a:cubicBezTo>
                    <a:pt x="854" y="371"/>
                    <a:pt x="854" y="371"/>
                    <a:pt x="854" y="371"/>
                  </a:cubicBezTo>
                  <a:cubicBezTo>
                    <a:pt x="854" y="369"/>
                    <a:pt x="855" y="369"/>
                    <a:pt x="855" y="371"/>
                  </a:cubicBezTo>
                  <a:cubicBezTo>
                    <a:pt x="869" y="421"/>
                    <a:pt x="869" y="421"/>
                    <a:pt x="869" y="421"/>
                  </a:cubicBezTo>
                  <a:cubicBezTo>
                    <a:pt x="870" y="422"/>
                    <a:pt x="871" y="423"/>
                    <a:pt x="873" y="423"/>
                  </a:cubicBezTo>
                  <a:lnTo>
                    <a:pt x="922" y="424"/>
                  </a:lnTo>
                  <a:close/>
                  <a:moveTo>
                    <a:pt x="1057" y="1218"/>
                  </a:moveTo>
                  <a:cubicBezTo>
                    <a:pt x="1015" y="1247"/>
                    <a:pt x="1015" y="1247"/>
                    <a:pt x="1015" y="1247"/>
                  </a:cubicBezTo>
                  <a:cubicBezTo>
                    <a:pt x="1013" y="1248"/>
                    <a:pt x="1013" y="1248"/>
                    <a:pt x="1013" y="1246"/>
                  </a:cubicBezTo>
                  <a:cubicBezTo>
                    <a:pt x="1029" y="1200"/>
                    <a:pt x="1029" y="1200"/>
                    <a:pt x="1029" y="1200"/>
                  </a:cubicBezTo>
                  <a:cubicBezTo>
                    <a:pt x="1029" y="1198"/>
                    <a:pt x="1029" y="1196"/>
                    <a:pt x="1028" y="1195"/>
                  </a:cubicBezTo>
                  <a:cubicBezTo>
                    <a:pt x="989" y="1165"/>
                    <a:pt x="989" y="1165"/>
                    <a:pt x="989" y="1165"/>
                  </a:cubicBezTo>
                  <a:cubicBezTo>
                    <a:pt x="987" y="1164"/>
                    <a:pt x="988" y="1163"/>
                    <a:pt x="989" y="1163"/>
                  </a:cubicBezTo>
                  <a:cubicBezTo>
                    <a:pt x="1039" y="1164"/>
                    <a:pt x="1039" y="1164"/>
                    <a:pt x="1039" y="1164"/>
                  </a:cubicBezTo>
                  <a:cubicBezTo>
                    <a:pt x="1040" y="1164"/>
                    <a:pt x="1042" y="1163"/>
                    <a:pt x="1043" y="1161"/>
                  </a:cubicBezTo>
                  <a:cubicBezTo>
                    <a:pt x="1061" y="1112"/>
                    <a:pt x="1061" y="1112"/>
                    <a:pt x="1061" y="1112"/>
                  </a:cubicBezTo>
                  <a:cubicBezTo>
                    <a:pt x="1062" y="1110"/>
                    <a:pt x="1062" y="1110"/>
                    <a:pt x="1063" y="1112"/>
                  </a:cubicBezTo>
                  <a:cubicBezTo>
                    <a:pt x="1077" y="1162"/>
                    <a:pt x="1077" y="1162"/>
                    <a:pt x="1077" y="1162"/>
                  </a:cubicBezTo>
                  <a:cubicBezTo>
                    <a:pt x="1077" y="1163"/>
                    <a:pt x="1079" y="1165"/>
                    <a:pt x="1080" y="1165"/>
                  </a:cubicBezTo>
                  <a:cubicBezTo>
                    <a:pt x="1130" y="1166"/>
                    <a:pt x="1130" y="1166"/>
                    <a:pt x="1130" y="1166"/>
                  </a:cubicBezTo>
                  <a:cubicBezTo>
                    <a:pt x="1131" y="1166"/>
                    <a:pt x="1132" y="1167"/>
                    <a:pt x="1130" y="1167"/>
                  </a:cubicBezTo>
                  <a:cubicBezTo>
                    <a:pt x="1090" y="1196"/>
                    <a:pt x="1090" y="1196"/>
                    <a:pt x="1090" y="1196"/>
                  </a:cubicBezTo>
                  <a:cubicBezTo>
                    <a:pt x="1089" y="1197"/>
                    <a:pt x="1088" y="1199"/>
                    <a:pt x="1089" y="1201"/>
                  </a:cubicBezTo>
                  <a:cubicBezTo>
                    <a:pt x="1102" y="1248"/>
                    <a:pt x="1102" y="1248"/>
                    <a:pt x="1102" y="1248"/>
                  </a:cubicBezTo>
                  <a:cubicBezTo>
                    <a:pt x="1103" y="1249"/>
                    <a:pt x="1102" y="1250"/>
                    <a:pt x="1101" y="1249"/>
                  </a:cubicBezTo>
                  <a:cubicBezTo>
                    <a:pt x="1062" y="1218"/>
                    <a:pt x="1062" y="1218"/>
                    <a:pt x="1062" y="1218"/>
                  </a:cubicBezTo>
                  <a:cubicBezTo>
                    <a:pt x="1061" y="1217"/>
                    <a:pt x="1059" y="1217"/>
                    <a:pt x="1057" y="1218"/>
                  </a:cubicBezTo>
                  <a:close/>
                  <a:moveTo>
                    <a:pt x="1129" y="619"/>
                  </a:moveTo>
                  <a:cubicBezTo>
                    <a:pt x="1127" y="618"/>
                    <a:pt x="1128" y="617"/>
                    <a:pt x="1129" y="617"/>
                  </a:cubicBezTo>
                  <a:cubicBezTo>
                    <a:pt x="1178" y="618"/>
                    <a:pt x="1178" y="618"/>
                    <a:pt x="1178" y="618"/>
                  </a:cubicBezTo>
                  <a:cubicBezTo>
                    <a:pt x="1180" y="618"/>
                    <a:pt x="1182" y="617"/>
                    <a:pt x="1182" y="615"/>
                  </a:cubicBezTo>
                  <a:cubicBezTo>
                    <a:pt x="1201" y="566"/>
                    <a:pt x="1201" y="566"/>
                    <a:pt x="1201" y="566"/>
                  </a:cubicBezTo>
                  <a:cubicBezTo>
                    <a:pt x="1201" y="564"/>
                    <a:pt x="1202" y="564"/>
                    <a:pt x="1203" y="566"/>
                  </a:cubicBezTo>
                  <a:cubicBezTo>
                    <a:pt x="1216" y="616"/>
                    <a:pt x="1216" y="616"/>
                    <a:pt x="1216" y="616"/>
                  </a:cubicBezTo>
                  <a:cubicBezTo>
                    <a:pt x="1217" y="618"/>
                    <a:pt x="1218" y="619"/>
                    <a:pt x="1220" y="619"/>
                  </a:cubicBezTo>
                  <a:cubicBezTo>
                    <a:pt x="1269" y="620"/>
                    <a:pt x="1269" y="620"/>
                    <a:pt x="1269" y="620"/>
                  </a:cubicBezTo>
                  <a:cubicBezTo>
                    <a:pt x="1271" y="620"/>
                    <a:pt x="1271" y="621"/>
                    <a:pt x="1270" y="622"/>
                  </a:cubicBezTo>
                  <a:cubicBezTo>
                    <a:pt x="1230" y="650"/>
                    <a:pt x="1230" y="650"/>
                    <a:pt x="1230" y="650"/>
                  </a:cubicBezTo>
                  <a:cubicBezTo>
                    <a:pt x="1229" y="651"/>
                    <a:pt x="1228" y="653"/>
                    <a:pt x="1228" y="655"/>
                  </a:cubicBezTo>
                  <a:cubicBezTo>
                    <a:pt x="1242" y="702"/>
                    <a:pt x="1242" y="702"/>
                    <a:pt x="1242" y="702"/>
                  </a:cubicBezTo>
                  <a:cubicBezTo>
                    <a:pt x="1243" y="704"/>
                    <a:pt x="1242" y="704"/>
                    <a:pt x="1241" y="703"/>
                  </a:cubicBezTo>
                  <a:cubicBezTo>
                    <a:pt x="1202" y="673"/>
                    <a:pt x="1202" y="673"/>
                    <a:pt x="1202" y="673"/>
                  </a:cubicBezTo>
                  <a:cubicBezTo>
                    <a:pt x="1200" y="672"/>
                    <a:pt x="1199" y="672"/>
                    <a:pt x="1197" y="672"/>
                  </a:cubicBezTo>
                  <a:cubicBezTo>
                    <a:pt x="1154" y="701"/>
                    <a:pt x="1154" y="701"/>
                    <a:pt x="1154" y="701"/>
                  </a:cubicBezTo>
                  <a:cubicBezTo>
                    <a:pt x="1153" y="702"/>
                    <a:pt x="1152" y="702"/>
                    <a:pt x="1153" y="700"/>
                  </a:cubicBezTo>
                  <a:cubicBezTo>
                    <a:pt x="1169" y="654"/>
                    <a:pt x="1169" y="654"/>
                    <a:pt x="1169" y="654"/>
                  </a:cubicBezTo>
                  <a:cubicBezTo>
                    <a:pt x="1169" y="652"/>
                    <a:pt x="1169" y="650"/>
                    <a:pt x="1167" y="649"/>
                  </a:cubicBezTo>
                  <a:lnTo>
                    <a:pt x="1129" y="619"/>
                  </a:lnTo>
                  <a:close/>
                  <a:moveTo>
                    <a:pt x="1263" y="778"/>
                  </a:moveTo>
                  <a:cubicBezTo>
                    <a:pt x="1277" y="828"/>
                    <a:pt x="1277" y="828"/>
                    <a:pt x="1277" y="828"/>
                  </a:cubicBezTo>
                  <a:cubicBezTo>
                    <a:pt x="1277" y="830"/>
                    <a:pt x="1279" y="831"/>
                    <a:pt x="1280" y="831"/>
                  </a:cubicBezTo>
                  <a:cubicBezTo>
                    <a:pt x="1330" y="832"/>
                    <a:pt x="1330" y="832"/>
                    <a:pt x="1330" y="832"/>
                  </a:cubicBezTo>
                  <a:cubicBezTo>
                    <a:pt x="1331" y="832"/>
                    <a:pt x="1332" y="833"/>
                    <a:pt x="1330" y="834"/>
                  </a:cubicBezTo>
                  <a:cubicBezTo>
                    <a:pt x="1290" y="863"/>
                    <a:pt x="1290" y="863"/>
                    <a:pt x="1290" y="863"/>
                  </a:cubicBezTo>
                  <a:cubicBezTo>
                    <a:pt x="1289" y="864"/>
                    <a:pt x="1288" y="865"/>
                    <a:pt x="1289" y="867"/>
                  </a:cubicBezTo>
                  <a:cubicBezTo>
                    <a:pt x="1302" y="914"/>
                    <a:pt x="1302" y="914"/>
                    <a:pt x="1302" y="914"/>
                  </a:cubicBezTo>
                  <a:cubicBezTo>
                    <a:pt x="1303" y="916"/>
                    <a:pt x="1302" y="916"/>
                    <a:pt x="1301" y="915"/>
                  </a:cubicBezTo>
                  <a:cubicBezTo>
                    <a:pt x="1262" y="885"/>
                    <a:pt x="1262" y="885"/>
                    <a:pt x="1262" y="885"/>
                  </a:cubicBezTo>
                  <a:cubicBezTo>
                    <a:pt x="1261" y="884"/>
                    <a:pt x="1259" y="884"/>
                    <a:pt x="1257" y="885"/>
                  </a:cubicBezTo>
                  <a:cubicBezTo>
                    <a:pt x="1215" y="913"/>
                    <a:pt x="1215" y="913"/>
                    <a:pt x="1215" y="913"/>
                  </a:cubicBezTo>
                  <a:cubicBezTo>
                    <a:pt x="1213" y="914"/>
                    <a:pt x="1213" y="914"/>
                    <a:pt x="1213" y="912"/>
                  </a:cubicBezTo>
                  <a:cubicBezTo>
                    <a:pt x="1229" y="866"/>
                    <a:pt x="1229" y="866"/>
                    <a:pt x="1229" y="866"/>
                  </a:cubicBezTo>
                  <a:cubicBezTo>
                    <a:pt x="1229" y="864"/>
                    <a:pt x="1229" y="862"/>
                    <a:pt x="1228" y="861"/>
                  </a:cubicBezTo>
                  <a:cubicBezTo>
                    <a:pt x="1189" y="831"/>
                    <a:pt x="1189" y="831"/>
                    <a:pt x="1189" y="831"/>
                  </a:cubicBezTo>
                  <a:cubicBezTo>
                    <a:pt x="1188" y="830"/>
                    <a:pt x="1188" y="829"/>
                    <a:pt x="1189" y="829"/>
                  </a:cubicBezTo>
                  <a:cubicBezTo>
                    <a:pt x="1239" y="830"/>
                    <a:pt x="1239" y="830"/>
                    <a:pt x="1239" y="830"/>
                  </a:cubicBezTo>
                  <a:cubicBezTo>
                    <a:pt x="1240" y="830"/>
                    <a:pt x="1242" y="829"/>
                    <a:pt x="1243" y="827"/>
                  </a:cubicBezTo>
                  <a:cubicBezTo>
                    <a:pt x="1261" y="778"/>
                    <a:pt x="1261" y="778"/>
                    <a:pt x="1261" y="778"/>
                  </a:cubicBezTo>
                  <a:cubicBezTo>
                    <a:pt x="1262" y="777"/>
                    <a:pt x="1262" y="777"/>
                    <a:pt x="1263" y="778"/>
                  </a:cubicBezTo>
                  <a:close/>
                  <a:moveTo>
                    <a:pt x="1260" y="1022"/>
                  </a:moveTo>
                  <a:cubicBezTo>
                    <a:pt x="1262" y="1022"/>
                    <a:pt x="1262" y="1023"/>
                    <a:pt x="1261" y="1024"/>
                  </a:cubicBezTo>
                  <a:cubicBezTo>
                    <a:pt x="1221" y="1053"/>
                    <a:pt x="1221" y="1053"/>
                    <a:pt x="1221" y="1053"/>
                  </a:cubicBezTo>
                  <a:cubicBezTo>
                    <a:pt x="1220" y="1054"/>
                    <a:pt x="1219" y="1056"/>
                    <a:pt x="1219" y="1057"/>
                  </a:cubicBezTo>
                  <a:cubicBezTo>
                    <a:pt x="1233" y="1104"/>
                    <a:pt x="1233" y="1104"/>
                    <a:pt x="1233" y="1104"/>
                  </a:cubicBezTo>
                  <a:cubicBezTo>
                    <a:pt x="1234" y="1106"/>
                    <a:pt x="1233" y="1106"/>
                    <a:pt x="1232" y="1105"/>
                  </a:cubicBezTo>
                  <a:cubicBezTo>
                    <a:pt x="1193" y="1075"/>
                    <a:pt x="1193" y="1075"/>
                    <a:pt x="1193" y="1075"/>
                  </a:cubicBezTo>
                  <a:cubicBezTo>
                    <a:pt x="1191" y="1074"/>
                    <a:pt x="1190" y="1074"/>
                    <a:pt x="1188" y="1075"/>
                  </a:cubicBezTo>
                  <a:cubicBezTo>
                    <a:pt x="1145" y="1104"/>
                    <a:pt x="1145" y="1104"/>
                    <a:pt x="1145" y="1104"/>
                  </a:cubicBezTo>
                  <a:cubicBezTo>
                    <a:pt x="1144" y="1105"/>
                    <a:pt x="1143" y="1104"/>
                    <a:pt x="1144" y="1103"/>
                  </a:cubicBezTo>
                  <a:cubicBezTo>
                    <a:pt x="1160" y="1056"/>
                    <a:pt x="1160" y="1056"/>
                    <a:pt x="1160" y="1056"/>
                  </a:cubicBezTo>
                  <a:cubicBezTo>
                    <a:pt x="1160" y="1054"/>
                    <a:pt x="1160" y="1053"/>
                    <a:pt x="1158" y="1052"/>
                  </a:cubicBezTo>
                  <a:cubicBezTo>
                    <a:pt x="1119" y="1021"/>
                    <a:pt x="1119" y="1021"/>
                    <a:pt x="1119" y="1021"/>
                  </a:cubicBezTo>
                  <a:cubicBezTo>
                    <a:pt x="1118" y="1020"/>
                    <a:pt x="1118" y="1019"/>
                    <a:pt x="1120" y="1019"/>
                  </a:cubicBezTo>
                  <a:cubicBezTo>
                    <a:pt x="1169" y="1020"/>
                    <a:pt x="1169" y="1020"/>
                    <a:pt x="1169" y="1020"/>
                  </a:cubicBezTo>
                  <a:cubicBezTo>
                    <a:pt x="1171" y="1020"/>
                    <a:pt x="1173" y="1019"/>
                    <a:pt x="1173" y="1018"/>
                  </a:cubicBezTo>
                  <a:cubicBezTo>
                    <a:pt x="1192" y="968"/>
                    <a:pt x="1192" y="968"/>
                    <a:pt x="1192" y="968"/>
                  </a:cubicBezTo>
                  <a:cubicBezTo>
                    <a:pt x="1192" y="967"/>
                    <a:pt x="1193" y="967"/>
                    <a:pt x="1194" y="969"/>
                  </a:cubicBezTo>
                  <a:cubicBezTo>
                    <a:pt x="1207" y="1018"/>
                    <a:pt x="1207" y="1018"/>
                    <a:pt x="1207" y="1018"/>
                  </a:cubicBezTo>
                  <a:cubicBezTo>
                    <a:pt x="1208" y="1020"/>
                    <a:pt x="1209" y="1021"/>
                    <a:pt x="1211" y="1021"/>
                  </a:cubicBezTo>
                  <a:lnTo>
                    <a:pt x="1260" y="1022"/>
                  </a:lnTo>
                  <a:close/>
                  <a:moveTo>
                    <a:pt x="1018" y="509"/>
                  </a:moveTo>
                  <a:cubicBezTo>
                    <a:pt x="979" y="478"/>
                    <a:pt x="979" y="478"/>
                    <a:pt x="979" y="478"/>
                  </a:cubicBezTo>
                  <a:cubicBezTo>
                    <a:pt x="978" y="477"/>
                    <a:pt x="978" y="476"/>
                    <a:pt x="980" y="476"/>
                  </a:cubicBezTo>
                  <a:cubicBezTo>
                    <a:pt x="1029" y="477"/>
                    <a:pt x="1029" y="477"/>
                    <a:pt x="1029" y="477"/>
                  </a:cubicBezTo>
                  <a:cubicBezTo>
                    <a:pt x="1031" y="477"/>
                    <a:pt x="1032" y="476"/>
                    <a:pt x="1033" y="475"/>
                  </a:cubicBezTo>
                  <a:cubicBezTo>
                    <a:pt x="1051" y="425"/>
                    <a:pt x="1051" y="425"/>
                    <a:pt x="1051" y="425"/>
                  </a:cubicBezTo>
                  <a:cubicBezTo>
                    <a:pt x="1052" y="424"/>
                    <a:pt x="1053" y="424"/>
                    <a:pt x="1053" y="426"/>
                  </a:cubicBezTo>
                  <a:cubicBezTo>
                    <a:pt x="1067" y="475"/>
                    <a:pt x="1067" y="475"/>
                    <a:pt x="1067" y="475"/>
                  </a:cubicBezTo>
                  <a:cubicBezTo>
                    <a:pt x="1067" y="477"/>
                    <a:pt x="1069" y="478"/>
                    <a:pt x="1071" y="478"/>
                  </a:cubicBezTo>
                  <a:cubicBezTo>
                    <a:pt x="1120" y="479"/>
                    <a:pt x="1120" y="479"/>
                    <a:pt x="1120" y="479"/>
                  </a:cubicBezTo>
                  <a:cubicBezTo>
                    <a:pt x="1122" y="479"/>
                    <a:pt x="1122" y="480"/>
                    <a:pt x="1121" y="481"/>
                  </a:cubicBezTo>
                  <a:cubicBezTo>
                    <a:pt x="1080" y="510"/>
                    <a:pt x="1080" y="510"/>
                    <a:pt x="1080" y="510"/>
                  </a:cubicBezTo>
                  <a:cubicBezTo>
                    <a:pt x="1079" y="511"/>
                    <a:pt x="1079" y="513"/>
                    <a:pt x="1079" y="514"/>
                  </a:cubicBezTo>
                  <a:cubicBezTo>
                    <a:pt x="1093" y="561"/>
                    <a:pt x="1093" y="561"/>
                    <a:pt x="1093" y="561"/>
                  </a:cubicBezTo>
                  <a:cubicBezTo>
                    <a:pt x="1093" y="563"/>
                    <a:pt x="1093" y="563"/>
                    <a:pt x="1091" y="562"/>
                  </a:cubicBezTo>
                  <a:cubicBezTo>
                    <a:pt x="1052" y="532"/>
                    <a:pt x="1052" y="532"/>
                    <a:pt x="1052" y="532"/>
                  </a:cubicBezTo>
                  <a:cubicBezTo>
                    <a:pt x="1051" y="531"/>
                    <a:pt x="1049" y="531"/>
                    <a:pt x="1048" y="532"/>
                  </a:cubicBezTo>
                  <a:cubicBezTo>
                    <a:pt x="1005" y="561"/>
                    <a:pt x="1005" y="561"/>
                    <a:pt x="1005" y="561"/>
                  </a:cubicBezTo>
                  <a:cubicBezTo>
                    <a:pt x="1004" y="562"/>
                    <a:pt x="1003" y="561"/>
                    <a:pt x="1003" y="560"/>
                  </a:cubicBezTo>
                  <a:cubicBezTo>
                    <a:pt x="1019" y="513"/>
                    <a:pt x="1019" y="513"/>
                    <a:pt x="1019" y="513"/>
                  </a:cubicBezTo>
                  <a:cubicBezTo>
                    <a:pt x="1020" y="511"/>
                    <a:pt x="1019" y="510"/>
                    <a:pt x="1018" y="509"/>
                  </a:cubicBezTo>
                  <a:close/>
                  <a:moveTo>
                    <a:pt x="436" y="619"/>
                  </a:moveTo>
                  <a:cubicBezTo>
                    <a:pt x="435" y="618"/>
                    <a:pt x="435" y="617"/>
                    <a:pt x="437" y="617"/>
                  </a:cubicBezTo>
                  <a:cubicBezTo>
                    <a:pt x="486" y="618"/>
                    <a:pt x="486" y="618"/>
                    <a:pt x="486" y="618"/>
                  </a:cubicBezTo>
                  <a:cubicBezTo>
                    <a:pt x="488" y="618"/>
                    <a:pt x="489" y="617"/>
                    <a:pt x="490" y="615"/>
                  </a:cubicBezTo>
                  <a:cubicBezTo>
                    <a:pt x="508" y="566"/>
                    <a:pt x="508" y="566"/>
                    <a:pt x="508" y="566"/>
                  </a:cubicBezTo>
                  <a:cubicBezTo>
                    <a:pt x="509" y="564"/>
                    <a:pt x="510" y="564"/>
                    <a:pt x="510" y="566"/>
                  </a:cubicBezTo>
                  <a:cubicBezTo>
                    <a:pt x="524" y="616"/>
                    <a:pt x="524" y="616"/>
                    <a:pt x="524" y="616"/>
                  </a:cubicBezTo>
                  <a:cubicBezTo>
                    <a:pt x="525" y="617"/>
                    <a:pt x="526" y="619"/>
                    <a:pt x="528" y="619"/>
                  </a:cubicBezTo>
                  <a:cubicBezTo>
                    <a:pt x="577" y="620"/>
                    <a:pt x="577" y="620"/>
                    <a:pt x="577" y="620"/>
                  </a:cubicBezTo>
                  <a:cubicBezTo>
                    <a:pt x="579" y="620"/>
                    <a:pt x="579" y="621"/>
                    <a:pt x="578" y="621"/>
                  </a:cubicBezTo>
                  <a:cubicBezTo>
                    <a:pt x="537" y="650"/>
                    <a:pt x="537" y="650"/>
                    <a:pt x="537" y="650"/>
                  </a:cubicBezTo>
                  <a:cubicBezTo>
                    <a:pt x="536" y="651"/>
                    <a:pt x="536" y="653"/>
                    <a:pt x="536" y="655"/>
                  </a:cubicBezTo>
                  <a:cubicBezTo>
                    <a:pt x="550" y="702"/>
                    <a:pt x="550" y="702"/>
                    <a:pt x="550" y="702"/>
                  </a:cubicBezTo>
                  <a:cubicBezTo>
                    <a:pt x="550" y="703"/>
                    <a:pt x="550" y="704"/>
                    <a:pt x="548" y="703"/>
                  </a:cubicBezTo>
                  <a:cubicBezTo>
                    <a:pt x="509" y="672"/>
                    <a:pt x="509" y="672"/>
                    <a:pt x="509" y="672"/>
                  </a:cubicBezTo>
                  <a:cubicBezTo>
                    <a:pt x="508" y="671"/>
                    <a:pt x="506" y="671"/>
                    <a:pt x="505" y="672"/>
                  </a:cubicBezTo>
                  <a:cubicBezTo>
                    <a:pt x="462" y="701"/>
                    <a:pt x="462" y="701"/>
                    <a:pt x="462" y="701"/>
                  </a:cubicBezTo>
                  <a:cubicBezTo>
                    <a:pt x="461" y="702"/>
                    <a:pt x="460" y="702"/>
                    <a:pt x="461" y="700"/>
                  </a:cubicBezTo>
                  <a:cubicBezTo>
                    <a:pt x="476" y="654"/>
                    <a:pt x="476" y="654"/>
                    <a:pt x="476" y="654"/>
                  </a:cubicBezTo>
                  <a:cubicBezTo>
                    <a:pt x="477" y="652"/>
                    <a:pt x="476" y="650"/>
                    <a:pt x="475" y="649"/>
                  </a:cubicBezTo>
                  <a:lnTo>
                    <a:pt x="436" y="619"/>
                  </a:lnTo>
                  <a:close/>
                  <a:moveTo>
                    <a:pt x="442" y="885"/>
                  </a:moveTo>
                  <a:cubicBezTo>
                    <a:pt x="400" y="913"/>
                    <a:pt x="400" y="913"/>
                    <a:pt x="400" y="913"/>
                  </a:cubicBezTo>
                  <a:cubicBezTo>
                    <a:pt x="398" y="914"/>
                    <a:pt x="398" y="914"/>
                    <a:pt x="398" y="912"/>
                  </a:cubicBezTo>
                  <a:cubicBezTo>
                    <a:pt x="414" y="866"/>
                    <a:pt x="414" y="866"/>
                    <a:pt x="414" y="866"/>
                  </a:cubicBezTo>
                  <a:cubicBezTo>
                    <a:pt x="414" y="864"/>
                    <a:pt x="414" y="862"/>
                    <a:pt x="413" y="861"/>
                  </a:cubicBezTo>
                  <a:cubicBezTo>
                    <a:pt x="374" y="831"/>
                    <a:pt x="374" y="831"/>
                    <a:pt x="374" y="831"/>
                  </a:cubicBezTo>
                  <a:cubicBezTo>
                    <a:pt x="372" y="830"/>
                    <a:pt x="373" y="829"/>
                    <a:pt x="374" y="829"/>
                  </a:cubicBezTo>
                  <a:cubicBezTo>
                    <a:pt x="424" y="830"/>
                    <a:pt x="424" y="830"/>
                    <a:pt x="424" y="830"/>
                  </a:cubicBezTo>
                  <a:cubicBezTo>
                    <a:pt x="425" y="830"/>
                    <a:pt x="427" y="829"/>
                    <a:pt x="428" y="827"/>
                  </a:cubicBezTo>
                  <a:cubicBezTo>
                    <a:pt x="446" y="778"/>
                    <a:pt x="446" y="778"/>
                    <a:pt x="446" y="778"/>
                  </a:cubicBezTo>
                  <a:cubicBezTo>
                    <a:pt x="447" y="777"/>
                    <a:pt x="447" y="777"/>
                    <a:pt x="448" y="778"/>
                  </a:cubicBezTo>
                  <a:cubicBezTo>
                    <a:pt x="462" y="828"/>
                    <a:pt x="462" y="828"/>
                    <a:pt x="462" y="828"/>
                  </a:cubicBezTo>
                  <a:cubicBezTo>
                    <a:pt x="462" y="830"/>
                    <a:pt x="464" y="831"/>
                    <a:pt x="465" y="831"/>
                  </a:cubicBezTo>
                  <a:cubicBezTo>
                    <a:pt x="515" y="832"/>
                    <a:pt x="515" y="832"/>
                    <a:pt x="515" y="832"/>
                  </a:cubicBezTo>
                  <a:cubicBezTo>
                    <a:pt x="516" y="832"/>
                    <a:pt x="516" y="833"/>
                    <a:pt x="515" y="834"/>
                  </a:cubicBezTo>
                  <a:cubicBezTo>
                    <a:pt x="475" y="863"/>
                    <a:pt x="475" y="863"/>
                    <a:pt x="475" y="863"/>
                  </a:cubicBezTo>
                  <a:cubicBezTo>
                    <a:pt x="474" y="864"/>
                    <a:pt x="473" y="865"/>
                    <a:pt x="474" y="867"/>
                  </a:cubicBezTo>
                  <a:cubicBezTo>
                    <a:pt x="487" y="914"/>
                    <a:pt x="487" y="914"/>
                    <a:pt x="487" y="914"/>
                  </a:cubicBezTo>
                  <a:cubicBezTo>
                    <a:pt x="488" y="916"/>
                    <a:pt x="487" y="916"/>
                    <a:pt x="486" y="915"/>
                  </a:cubicBezTo>
                  <a:cubicBezTo>
                    <a:pt x="447" y="885"/>
                    <a:pt x="447" y="885"/>
                    <a:pt x="447" y="885"/>
                  </a:cubicBezTo>
                  <a:cubicBezTo>
                    <a:pt x="446" y="884"/>
                    <a:pt x="444" y="884"/>
                    <a:pt x="442" y="885"/>
                  </a:cubicBezTo>
                  <a:close/>
                  <a:moveTo>
                    <a:pt x="543" y="1061"/>
                  </a:moveTo>
                  <a:cubicBezTo>
                    <a:pt x="557" y="1108"/>
                    <a:pt x="557" y="1108"/>
                    <a:pt x="557" y="1108"/>
                  </a:cubicBezTo>
                  <a:cubicBezTo>
                    <a:pt x="557" y="1110"/>
                    <a:pt x="556" y="1110"/>
                    <a:pt x="555" y="1109"/>
                  </a:cubicBezTo>
                  <a:cubicBezTo>
                    <a:pt x="516" y="1079"/>
                    <a:pt x="516" y="1079"/>
                    <a:pt x="516" y="1079"/>
                  </a:cubicBezTo>
                  <a:cubicBezTo>
                    <a:pt x="515" y="1078"/>
                    <a:pt x="513" y="1078"/>
                    <a:pt x="511" y="1079"/>
                  </a:cubicBezTo>
                  <a:cubicBezTo>
                    <a:pt x="469" y="1107"/>
                    <a:pt x="469" y="1107"/>
                    <a:pt x="469" y="1107"/>
                  </a:cubicBezTo>
                  <a:cubicBezTo>
                    <a:pt x="467" y="1108"/>
                    <a:pt x="467" y="1108"/>
                    <a:pt x="467" y="1106"/>
                  </a:cubicBezTo>
                  <a:cubicBezTo>
                    <a:pt x="483" y="1060"/>
                    <a:pt x="483" y="1060"/>
                    <a:pt x="483" y="1060"/>
                  </a:cubicBezTo>
                  <a:cubicBezTo>
                    <a:pt x="484" y="1058"/>
                    <a:pt x="483" y="1056"/>
                    <a:pt x="482" y="1055"/>
                  </a:cubicBezTo>
                  <a:cubicBezTo>
                    <a:pt x="443" y="1025"/>
                    <a:pt x="443" y="1025"/>
                    <a:pt x="443" y="1025"/>
                  </a:cubicBezTo>
                  <a:cubicBezTo>
                    <a:pt x="442" y="1024"/>
                    <a:pt x="442" y="1023"/>
                    <a:pt x="443" y="1023"/>
                  </a:cubicBezTo>
                  <a:cubicBezTo>
                    <a:pt x="493" y="1024"/>
                    <a:pt x="493" y="1024"/>
                    <a:pt x="493" y="1024"/>
                  </a:cubicBezTo>
                  <a:cubicBezTo>
                    <a:pt x="494" y="1024"/>
                    <a:pt x="496" y="1023"/>
                    <a:pt x="497" y="1021"/>
                  </a:cubicBezTo>
                  <a:cubicBezTo>
                    <a:pt x="515" y="972"/>
                    <a:pt x="515" y="972"/>
                    <a:pt x="515" y="972"/>
                  </a:cubicBezTo>
                  <a:cubicBezTo>
                    <a:pt x="516" y="971"/>
                    <a:pt x="516" y="971"/>
                    <a:pt x="517" y="972"/>
                  </a:cubicBezTo>
                  <a:cubicBezTo>
                    <a:pt x="531" y="1022"/>
                    <a:pt x="531" y="1022"/>
                    <a:pt x="531" y="1022"/>
                  </a:cubicBezTo>
                  <a:cubicBezTo>
                    <a:pt x="531" y="1024"/>
                    <a:pt x="533" y="1025"/>
                    <a:pt x="534" y="1025"/>
                  </a:cubicBezTo>
                  <a:cubicBezTo>
                    <a:pt x="584" y="1026"/>
                    <a:pt x="584" y="1026"/>
                    <a:pt x="584" y="1026"/>
                  </a:cubicBezTo>
                  <a:cubicBezTo>
                    <a:pt x="585" y="1026"/>
                    <a:pt x="586" y="1027"/>
                    <a:pt x="584" y="1028"/>
                  </a:cubicBezTo>
                  <a:cubicBezTo>
                    <a:pt x="544" y="1056"/>
                    <a:pt x="544" y="1056"/>
                    <a:pt x="544" y="1056"/>
                  </a:cubicBezTo>
                  <a:cubicBezTo>
                    <a:pt x="543" y="1058"/>
                    <a:pt x="542" y="1059"/>
                    <a:pt x="543" y="1061"/>
                  </a:cubicBezTo>
                  <a:close/>
                  <a:moveTo>
                    <a:pt x="724" y="480"/>
                  </a:moveTo>
                  <a:cubicBezTo>
                    <a:pt x="725" y="480"/>
                    <a:pt x="725" y="481"/>
                    <a:pt x="724" y="482"/>
                  </a:cubicBezTo>
                  <a:cubicBezTo>
                    <a:pt x="684" y="511"/>
                    <a:pt x="684" y="511"/>
                    <a:pt x="684" y="511"/>
                  </a:cubicBezTo>
                  <a:cubicBezTo>
                    <a:pt x="683" y="512"/>
                    <a:pt x="682" y="513"/>
                    <a:pt x="682" y="515"/>
                  </a:cubicBezTo>
                  <a:cubicBezTo>
                    <a:pt x="696" y="562"/>
                    <a:pt x="696" y="562"/>
                    <a:pt x="696" y="562"/>
                  </a:cubicBezTo>
                  <a:cubicBezTo>
                    <a:pt x="697" y="564"/>
                    <a:pt x="696" y="564"/>
                    <a:pt x="695" y="563"/>
                  </a:cubicBezTo>
                  <a:cubicBezTo>
                    <a:pt x="656" y="533"/>
                    <a:pt x="656" y="533"/>
                    <a:pt x="656" y="533"/>
                  </a:cubicBezTo>
                  <a:cubicBezTo>
                    <a:pt x="655" y="532"/>
                    <a:pt x="653" y="532"/>
                    <a:pt x="651" y="533"/>
                  </a:cubicBezTo>
                  <a:cubicBezTo>
                    <a:pt x="609" y="561"/>
                    <a:pt x="609" y="561"/>
                    <a:pt x="609" y="561"/>
                  </a:cubicBezTo>
                  <a:cubicBezTo>
                    <a:pt x="607" y="562"/>
                    <a:pt x="607" y="562"/>
                    <a:pt x="607" y="560"/>
                  </a:cubicBezTo>
                  <a:cubicBezTo>
                    <a:pt x="623" y="514"/>
                    <a:pt x="623" y="514"/>
                    <a:pt x="623" y="514"/>
                  </a:cubicBezTo>
                  <a:cubicBezTo>
                    <a:pt x="623" y="512"/>
                    <a:pt x="623" y="510"/>
                    <a:pt x="621" y="509"/>
                  </a:cubicBezTo>
                  <a:cubicBezTo>
                    <a:pt x="583" y="479"/>
                    <a:pt x="583" y="479"/>
                    <a:pt x="583" y="479"/>
                  </a:cubicBezTo>
                  <a:cubicBezTo>
                    <a:pt x="581" y="478"/>
                    <a:pt x="582" y="477"/>
                    <a:pt x="583" y="477"/>
                  </a:cubicBezTo>
                  <a:cubicBezTo>
                    <a:pt x="633" y="478"/>
                    <a:pt x="633" y="478"/>
                    <a:pt x="633" y="478"/>
                  </a:cubicBezTo>
                  <a:cubicBezTo>
                    <a:pt x="634" y="478"/>
                    <a:pt x="636" y="477"/>
                    <a:pt x="636" y="475"/>
                  </a:cubicBezTo>
                  <a:cubicBezTo>
                    <a:pt x="655" y="426"/>
                    <a:pt x="655" y="426"/>
                    <a:pt x="655" y="426"/>
                  </a:cubicBezTo>
                  <a:cubicBezTo>
                    <a:pt x="655" y="425"/>
                    <a:pt x="656" y="425"/>
                    <a:pt x="657" y="426"/>
                  </a:cubicBezTo>
                  <a:cubicBezTo>
                    <a:pt x="671" y="476"/>
                    <a:pt x="671" y="476"/>
                    <a:pt x="671" y="476"/>
                  </a:cubicBezTo>
                  <a:cubicBezTo>
                    <a:pt x="671" y="478"/>
                    <a:pt x="673" y="479"/>
                    <a:pt x="674" y="479"/>
                  </a:cubicBezTo>
                  <a:lnTo>
                    <a:pt x="724" y="480"/>
                  </a:lnTo>
                  <a:close/>
                  <a:moveTo>
                    <a:pt x="717" y="1163"/>
                  </a:moveTo>
                  <a:cubicBezTo>
                    <a:pt x="719" y="1163"/>
                    <a:pt x="719" y="1164"/>
                    <a:pt x="718" y="1164"/>
                  </a:cubicBezTo>
                  <a:cubicBezTo>
                    <a:pt x="678" y="1193"/>
                    <a:pt x="678" y="1193"/>
                    <a:pt x="678" y="1193"/>
                  </a:cubicBezTo>
                  <a:cubicBezTo>
                    <a:pt x="677" y="1194"/>
                    <a:pt x="676" y="1196"/>
                    <a:pt x="676" y="1198"/>
                  </a:cubicBezTo>
                  <a:cubicBezTo>
                    <a:pt x="690" y="1245"/>
                    <a:pt x="690" y="1245"/>
                    <a:pt x="690" y="1245"/>
                  </a:cubicBezTo>
                  <a:cubicBezTo>
                    <a:pt x="691" y="1246"/>
                    <a:pt x="690" y="1247"/>
                    <a:pt x="689" y="1246"/>
                  </a:cubicBezTo>
                  <a:cubicBezTo>
                    <a:pt x="650" y="1215"/>
                    <a:pt x="650" y="1215"/>
                    <a:pt x="650" y="1215"/>
                  </a:cubicBezTo>
                  <a:cubicBezTo>
                    <a:pt x="648" y="1214"/>
                    <a:pt x="647" y="1214"/>
                    <a:pt x="645" y="1215"/>
                  </a:cubicBezTo>
                  <a:cubicBezTo>
                    <a:pt x="602" y="1244"/>
                    <a:pt x="602" y="1244"/>
                    <a:pt x="602" y="1244"/>
                  </a:cubicBezTo>
                  <a:cubicBezTo>
                    <a:pt x="601" y="1245"/>
                    <a:pt x="600" y="1245"/>
                    <a:pt x="601" y="1243"/>
                  </a:cubicBezTo>
                  <a:cubicBezTo>
                    <a:pt x="617" y="1196"/>
                    <a:pt x="617" y="1196"/>
                    <a:pt x="617" y="1196"/>
                  </a:cubicBezTo>
                  <a:cubicBezTo>
                    <a:pt x="617" y="1195"/>
                    <a:pt x="617" y="1193"/>
                    <a:pt x="615" y="1192"/>
                  </a:cubicBezTo>
                  <a:cubicBezTo>
                    <a:pt x="576" y="1161"/>
                    <a:pt x="576" y="1161"/>
                    <a:pt x="576" y="1161"/>
                  </a:cubicBezTo>
                  <a:cubicBezTo>
                    <a:pt x="575" y="1160"/>
                    <a:pt x="575" y="1160"/>
                    <a:pt x="577" y="1160"/>
                  </a:cubicBezTo>
                  <a:cubicBezTo>
                    <a:pt x="626" y="1161"/>
                    <a:pt x="626" y="1161"/>
                    <a:pt x="626" y="1161"/>
                  </a:cubicBezTo>
                  <a:cubicBezTo>
                    <a:pt x="628" y="1161"/>
                    <a:pt x="630" y="1160"/>
                    <a:pt x="630" y="1158"/>
                  </a:cubicBezTo>
                  <a:cubicBezTo>
                    <a:pt x="649" y="1109"/>
                    <a:pt x="649" y="1109"/>
                    <a:pt x="649" y="1109"/>
                  </a:cubicBezTo>
                  <a:cubicBezTo>
                    <a:pt x="649" y="1107"/>
                    <a:pt x="650" y="1107"/>
                    <a:pt x="651" y="1109"/>
                  </a:cubicBezTo>
                  <a:cubicBezTo>
                    <a:pt x="664" y="1159"/>
                    <a:pt x="664" y="1159"/>
                    <a:pt x="664" y="1159"/>
                  </a:cubicBezTo>
                  <a:cubicBezTo>
                    <a:pt x="665" y="1160"/>
                    <a:pt x="666" y="1162"/>
                    <a:pt x="668" y="1162"/>
                  </a:cubicBezTo>
                  <a:lnTo>
                    <a:pt x="717" y="116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0" name="Group 9">
            <a:extLst>
              <a:ext uri="{FF2B5EF4-FFF2-40B4-BE49-F238E27FC236}">
                <a16:creationId xmlns:a16="http://schemas.microsoft.com/office/drawing/2014/main" id="{2B7DEAC6-107C-DF96-86E4-15C8FB680AAD}"/>
              </a:ext>
            </a:extLst>
          </p:cNvPr>
          <p:cNvGrpSpPr/>
          <p:nvPr/>
        </p:nvGrpSpPr>
        <p:grpSpPr>
          <a:xfrm>
            <a:off x="8025489" y="2923472"/>
            <a:ext cx="730037" cy="720273"/>
            <a:chOff x="8087833" y="2923472"/>
            <a:chExt cx="598970" cy="590959"/>
          </a:xfrm>
        </p:grpSpPr>
        <p:sp>
          <p:nvSpPr>
            <p:cNvPr id="5" name="Oval 4">
              <a:extLst>
                <a:ext uri="{FF2B5EF4-FFF2-40B4-BE49-F238E27FC236}">
                  <a16:creationId xmlns:a16="http://schemas.microsoft.com/office/drawing/2014/main" id="{D108D4F6-A451-3121-6B99-EE7829743C2D}"/>
                </a:ext>
              </a:extLst>
            </p:cNvPr>
            <p:cNvSpPr/>
            <p:nvPr/>
          </p:nvSpPr>
          <p:spPr bwMode="auto">
            <a:xfrm>
              <a:off x="8087833" y="2923472"/>
              <a:ext cx="598970" cy="590959"/>
            </a:xfrm>
            <a:prstGeom prst="ellipse">
              <a:avLst/>
            </a:prstGeom>
            <a:solidFill>
              <a:schemeClr val="bg1"/>
            </a:solidFill>
            <a:ln>
              <a:solidFill>
                <a:schemeClr val="bg1"/>
              </a:solid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latin typeface="+mn-lt"/>
                <a:cs typeface="+mn-cs"/>
              </a:endParaRPr>
            </a:p>
          </p:txBody>
        </p:sp>
        <p:sp>
          <p:nvSpPr>
            <p:cNvPr id="43" name="Freeform 17">
              <a:extLst>
                <a:ext uri="{FF2B5EF4-FFF2-40B4-BE49-F238E27FC236}">
                  <a16:creationId xmlns:a16="http://schemas.microsoft.com/office/drawing/2014/main" id="{94D3B609-304A-1751-08FD-0DB2A7A6867A}"/>
                </a:ext>
              </a:extLst>
            </p:cNvPr>
            <p:cNvSpPr>
              <a:spLocks noEditPoints="1"/>
            </p:cNvSpPr>
            <p:nvPr/>
          </p:nvSpPr>
          <p:spPr bwMode="auto">
            <a:xfrm>
              <a:off x="8212138" y="3046413"/>
              <a:ext cx="350837" cy="330200"/>
            </a:xfrm>
            <a:custGeom>
              <a:avLst/>
              <a:gdLst>
                <a:gd name="T0" fmla="*/ 937 w 2542"/>
                <a:gd name="T1" fmla="*/ 820 h 2386"/>
                <a:gd name="T2" fmla="*/ 1455 w 2542"/>
                <a:gd name="T3" fmla="*/ 817 h 2386"/>
                <a:gd name="T4" fmla="*/ 1271 w 2542"/>
                <a:gd name="T5" fmla="*/ 632 h 2386"/>
                <a:gd name="T6" fmla="*/ 962 w 2542"/>
                <a:gd name="T7" fmla="*/ 1391 h 2386"/>
                <a:gd name="T8" fmla="*/ 826 w 2542"/>
                <a:gd name="T9" fmla="*/ 1856 h 2386"/>
                <a:gd name="T10" fmla="*/ 1720 w 2542"/>
                <a:gd name="T11" fmla="*/ 2006 h 2386"/>
                <a:gd name="T12" fmla="*/ 1637 w 2542"/>
                <a:gd name="T13" fmla="*/ 1482 h 2386"/>
                <a:gd name="T14" fmla="*/ 1271 w 2542"/>
                <a:gd name="T15" fmla="*/ 1265 h 2386"/>
                <a:gd name="T16" fmla="*/ 973 w 2542"/>
                <a:gd name="T17" fmla="*/ 1952 h 2386"/>
                <a:gd name="T18" fmla="*/ 992 w 2542"/>
                <a:gd name="T19" fmla="*/ 1711 h 2386"/>
                <a:gd name="T20" fmla="*/ 1058 w 2542"/>
                <a:gd name="T21" fmla="*/ 1514 h 2386"/>
                <a:gd name="T22" fmla="*/ 1157 w 2542"/>
                <a:gd name="T23" fmla="*/ 1432 h 2386"/>
                <a:gd name="T24" fmla="*/ 1313 w 2542"/>
                <a:gd name="T25" fmla="*/ 1417 h 2386"/>
                <a:gd name="T26" fmla="*/ 1440 w 2542"/>
                <a:gd name="T27" fmla="*/ 1464 h 2386"/>
                <a:gd name="T28" fmla="*/ 1522 w 2542"/>
                <a:gd name="T29" fmla="*/ 1597 h 2386"/>
                <a:gd name="T30" fmla="*/ 1564 w 2542"/>
                <a:gd name="T31" fmla="*/ 1833 h 2386"/>
                <a:gd name="T32" fmla="*/ 1569 w 2542"/>
                <a:gd name="T33" fmla="*/ 2236 h 2386"/>
                <a:gd name="T34" fmla="*/ 2165 w 2542"/>
                <a:gd name="T35" fmla="*/ 746 h 2386"/>
                <a:gd name="T36" fmla="*/ 2168 w 2542"/>
                <a:gd name="T37" fmla="*/ 1153 h 2386"/>
                <a:gd name="T38" fmla="*/ 2296 w 2542"/>
                <a:gd name="T39" fmla="*/ 1025 h 2386"/>
                <a:gd name="T40" fmla="*/ 1911 w 2542"/>
                <a:gd name="T41" fmla="*/ 1466 h 2386"/>
                <a:gd name="T42" fmla="*/ 1797 w 2542"/>
                <a:gd name="T43" fmla="*/ 1828 h 2386"/>
                <a:gd name="T44" fmla="*/ 2542 w 2542"/>
                <a:gd name="T45" fmla="*/ 1944 h 2386"/>
                <a:gd name="T46" fmla="*/ 2473 w 2542"/>
                <a:gd name="T47" fmla="*/ 1537 h 2386"/>
                <a:gd name="T48" fmla="*/ 2168 w 2542"/>
                <a:gd name="T49" fmla="*/ 1368 h 2386"/>
                <a:gd name="T50" fmla="*/ 1949 w 2542"/>
                <a:gd name="T51" fmla="*/ 1813 h 2386"/>
                <a:gd name="T52" fmla="*/ 2043 w 2542"/>
                <a:gd name="T53" fmla="*/ 1549 h 2386"/>
                <a:gd name="T54" fmla="*/ 2254 w 2542"/>
                <a:gd name="T55" fmla="*/ 1530 h 2386"/>
                <a:gd name="T56" fmla="*/ 2374 w 2542"/>
                <a:gd name="T57" fmla="*/ 1712 h 2386"/>
                <a:gd name="T58" fmla="*/ 1889 w 2542"/>
                <a:gd name="T59" fmla="*/ 556 h 2386"/>
                <a:gd name="T60" fmla="*/ 1832 w 2542"/>
                <a:gd name="T61" fmla="*/ 551 h 2386"/>
                <a:gd name="T62" fmla="*/ 1888 w 2542"/>
                <a:gd name="T63" fmla="*/ 405 h 2386"/>
                <a:gd name="T64" fmla="*/ 655 w 2542"/>
                <a:gd name="T65" fmla="*/ 556 h 2386"/>
                <a:gd name="T66" fmla="*/ 599 w 2542"/>
                <a:gd name="T67" fmla="*/ 551 h 2386"/>
                <a:gd name="T68" fmla="*/ 655 w 2542"/>
                <a:gd name="T69" fmla="*/ 405 h 2386"/>
                <a:gd name="T70" fmla="*/ 375 w 2542"/>
                <a:gd name="T71" fmla="*/ 1304 h 2386"/>
                <a:gd name="T72" fmla="*/ 319 w 2542"/>
                <a:gd name="T73" fmla="*/ 1298 h 2386"/>
                <a:gd name="T74" fmla="*/ 375 w 2542"/>
                <a:gd name="T75" fmla="*/ 1152 h 2386"/>
                <a:gd name="T76" fmla="*/ 374 w 2542"/>
                <a:gd name="T77" fmla="*/ 1368 h 2386"/>
                <a:gd name="T78" fmla="*/ 68 w 2542"/>
                <a:gd name="T79" fmla="*/ 1537 h 2386"/>
                <a:gd name="T80" fmla="*/ 0 w 2542"/>
                <a:gd name="T81" fmla="*/ 1944 h 2386"/>
                <a:gd name="T82" fmla="*/ 745 w 2542"/>
                <a:gd name="T83" fmla="*/ 1828 h 2386"/>
                <a:gd name="T84" fmla="*/ 631 w 2542"/>
                <a:gd name="T85" fmla="*/ 1466 h 2386"/>
                <a:gd name="T86" fmla="*/ 597 w 2542"/>
                <a:gd name="T87" fmla="*/ 2090 h 2386"/>
                <a:gd name="T88" fmla="*/ 168 w 2542"/>
                <a:gd name="T89" fmla="*/ 1712 h 2386"/>
                <a:gd name="T90" fmla="*/ 287 w 2542"/>
                <a:gd name="T91" fmla="*/ 1530 h 2386"/>
                <a:gd name="T92" fmla="*/ 498 w 2542"/>
                <a:gd name="T93" fmla="*/ 1549 h 2386"/>
                <a:gd name="T94" fmla="*/ 593 w 2542"/>
                <a:gd name="T95" fmla="*/ 1813 h 2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42" h="2386">
                  <a:moveTo>
                    <a:pt x="1271" y="1153"/>
                  </a:moveTo>
                  <a:cubicBezTo>
                    <a:pt x="1455" y="1152"/>
                    <a:pt x="1604" y="1003"/>
                    <a:pt x="1604" y="819"/>
                  </a:cubicBezTo>
                  <a:cubicBezTo>
                    <a:pt x="1604" y="635"/>
                    <a:pt x="1454" y="485"/>
                    <a:pt x="1270" y="486"/>
                  </a:cubicBezTo>
                  <a:cubicBezTo>
                    <a:pt x="1086" y="486"/>
                    <a:pt x="937" y="635"/>
                    <a:pt x="937" y="820"/>
                  </a:cubicBezTo>
                  <a:cubicBezTo>
                    <a:pt x="937" y="978"/>
                    <a:pt x="1049" y="1114"/>
                    <a:pt x="1204" y="1146"/>
                  </a:cubicBezTo>
                  <a:cubicBezTo>
                    <a:pt x="1226" y="1150"/>
                    <a:pt x="1248" y="1153"/>
                    <a:pt x="1271" y="1153"/>
                  </a:cubicBezTo>
                  <a:close/>
                  <a:moveTo>
                    <a:pt x="1271" y="632"/>
                  </a:moveTo>
                  <a:cubicBezTo>
                    <a:pt x="1373" y="632"/>
                    <a:pt x="1455" y="715"/>
                    <a:pt x="1455" y="817"/>
                  </a:cubicBezTo>
                  <a:cubicBezTo>
                    <a:pt x="1455" y="918"/>
                    <a:pt x="1372" y="1000"/>
                    <a:pt x="1271" y="1000"/>
                  </a:cubicBezTo>
                  <a:cubicBezTo>
                    <a:pt x="1169" y="1000"/>
                    <a:pt x="1087" y="918"/>
                    <a:pt x="1087" y="816"/>
                  </a:cubicBezTo>
                  <a:cubicBezTo>
                    <a:pt x="1087" y="729"/>
                    <a:pt x="1148" y="654"/>
                    <a:pt x="1234" y="636"/>
                  </a:cubicBezTo>
                  <a:cubicBezTo>
                    <a:pt x="1246" y="634"/>
                    <a:pt x="1258" y="632"/>
                    <a:pt x="1271" y="632"/>
                  </a:cubicBezTo>
                  <a:close/>
                  <a:moveTo>
                    <a:pt x="1271" y="1265"/>
                  </a:moveTo>
                  <a:cubicBezTo>
                    <a:pt x="1227" y="1264"/>
                    <a:pt x="1184" y="1269"/>
                    <a:pt x="1142" y="1280"/>
                  </a:cubicBezTo>
                  <a:cubicBezTo>
                    <a:pt x="1107" y="1289"/>
                    <a:pt x="1072" y="1303"/>
                    <a:pt x="1041" y="1323"/>
                  </a:cubicBezTo>
                  <a:cubicBezTo>
                    <a:pt x="1011" y="1342"/>
                    <a:pt x="985" y="1365"/>
                    <a:pt x="962" y="1391"/>
                  </a:cubicBezTo>
                  <a:cubicBezTo>
                    <a:pt x="939" y="1419"/>
                    <a:pt x="920" y="1449"/>
                    <a:pt x="904" y="1482"/>
                  </a:cubicBezTo>
                  <a:cubicBezTo>
                    <a:pt x="888" y="1517"/>
                    <a:pt x="874" y="1554"/>
                    <a:pt x="864" y="1591"/>
                  </a:cubicBezTo>
                  <a:cubicBezTo>
                    <a:pt x="853" y="1633"/>
                    <a:pt x="845" y="1675"/>
                    <a:pt x="839" y="1717"/>
                  </a:cubicBezTo>
                  <a:cubicBezTo>
                    <a:pt x="833" y="1762"/>
                    <a:pt x="829" y="1808"/>
                    <a:pt x="826" y="1856"/>
                  </a:cubicBezTo>
                  <a:cubicBezTo>
                    <a:pt x="824" y="1904"/>
                    <a:pt x="822" y="1954"/>
                    <a:pt x="822" y="2006"/>
                  </a:cubicBezTo>
                  <a:cubicBezTo>
                    <a:pt x="822" y="2386"/>
                    <a:pt x="822" y="2386"/>
                    <a:pt x="822" y="2386"/>
                  </a:cubicBezTo>
                  <a:cubicBezTo>
                    <a:pt x="1720" y="2386"/>
                    <a:pt x="1720" y="2386"/>
                    <a:pt x="1720" y="2386"/>
                  </a:cubicBezTo>
                  <a:cubicBezTo>
                    <a:pt x="1720" y="2006"/>
                    <a:pt x="1720" y="2006"/>
                    <a:pt x="1720" y="2006"/>
                  </a:cubicBezTo>
                  <a:cubicBezTo>
                    <a:pt x="1720" y="1954"/>
                    <a:pt x="1718" y="1904"/>
                    <a:pt x="1716" y="1856"/>
                  </a:cubicBezTo>
                  <a:cubicBezTo>
                    <a:pt x="1713" y="1808"/>
                    <a:pt x="1709" y="1762"/>
                    <a:pt x="1703" y="1717"/>
                  </a:cubicBezTo>
                  <a:cubicBezTo>
                    <a:pt x="1697" y="1675"/>
                    <a:pt x="1688" y="1633"/>
                    <a:pt x="1677" y="1591"/>
                  </a:cubicBezTo>
                  <a:cubicBezTo>
                    <a:pt x="1667" y="1554"/>
                    <a:pt x="1654" y="1517"/>
                    <a:pt x="1637" y="1482"/>
                  </a:cubicBezTo>
                  <a:cubicBezTo>
                    <a:pt x="1622" y="1449"/>
                    <a:pt x="1602" y="1419"/>
                    <a:pt x="1579" y="1391"/>
                  </a:cubicBezTo>
                  <a:cubicBezTo>
                    <a:pt x="1557" y="1365"/>
                    <a:pt x="1530" y="1342"/>
                    <a:pt x="1501" y="1323"/>
                  </a:cubicBezTo>
                  <a:cubicBezTo>
                    <a:pt x="1469" y="1303"/>
                    <a:pt x="1435" y="1289"/>
                    <a:pt x="1399" y="1280"/>
                  </a:cubicBezTo>
                  <a:cubicBezTo>
                    <a:pt x="1357" y="1269"/>
                    <a:pt x="1314" y="1264"/>
                    <a:pt x="1271" y="1265"/>
                  </a:cubicBezTo>
                  <a:close/>
                  <a:moveTo>
                    <a:pt x="1569" y="2236"/>
                  </a:moveTo>
                  <a:cubicBezTo>
                    <a:pt x="973" y="2236"/>
                    <a:pt x="973" y="2236"/>
                    <a:pt x="973" y="2236"/>
                  </a:cubicBezTo>
                  <a:cubicBezTo>
                    <a:pt x="973" y="2006"/>
                    <a:pt x="973" y="2006"/>
                    <a:pt x="973" y="2006"/>
                  </a:cubicBezTo>
                  <a:cubicBezTo>
                    <a:pt x="973" y="1988"/>
                    <a:pt x="973" y="1970"/>
                    <a:pt x="973" y="1952"/>
                  </a:cubicBezTo>
                  <a:cubicBezTo>
                    <a:pt x="973" y="1933"/>
                    <a:pt x="974" y="1913"/>
                    <a:pt x="975" y="1894"/>
                  </a:cubicBezTo>
                  <a:cubicBezTo>
                    <a:pt x="976" y="1874"/>
                    <a:pt x="977" y="1853"/>
                    <a:pt x="978" y="1833"/>
                  </a:cubicBezTo>
                  <a:cubicBezTo>
                    <a:pt x="980" y="1813"/>
                    <a:pt x="981" y="1792"/>
                    <a:pt x="984" y="1772"/>
                  </a:cubicBezTo>
                  <a:cubicBezTo>
                    <a:pt x="986" y="1751"/>
                    <a:pt x="989" y="1731"/>
                    <a:pt x="992" y="1711"/>
                  </a:cubicBezTo>
                  <a:cubicBezTo>
                    <a:pt x="996" y="1691"/>
                    <a:pt x="999" y="1671"/>
                    <a:pt x="1004" y="1652"/>
                  </a:cubicBezTo>
                  <a:cubicBezTo>
                    <a:pt x="1008" y="1633"/>
                    <a:pt x="1014" y="1614"/>
                    <a:pt x="1020" y="1597"/>
                  </a:cubicBezTo>
                  <a:cubicBezTo>
                    <a:pt x="1025" y="1580"/>
                    <a:pt x="1032" y="1563"/>
                    <a:pt x="1040" y="1547"/>
                  </a:cubicBezTo>
                  <a:cubicBezTo>
                    <a:pt x="1045" y="1536"/>
                    <a:pt x="1051" y="1525"/>
                    <a:pt x="1058" y="1514"/>
                  </a:cubicBezTo>
                  <a:cubicBezTo>
                    <a:pt x="1064" y="1505"/>
                    <a:pt x="1071" y="1496"/>
                    <a:pt x="1078" y="1487"/>
                  </a:cubicBezTo>
                  <a:cubicBezTo>
                    <a:pt x="1085" y="1479"/>
                    <a:pt x="1093" y="1471"/>
                    <a:pt x="1101" y="1464"/>
                  </a:cubicBezTo>
                  <a:cubicBezTo>
                    <a:pt x="1109" y="1457"/>
                    <a:pt x="1118" y="1451"/>
                    <a:pt x="1128" y="1446"/>
                  </a:cubicBezTo>
                  <a:cubicBezTo>
                    <a:pt x="1137" y="1440"/>
                    <a:pt x="1147" y="1436"/>
                    <a:pt x="1157" y="1432"/>
                  </a:cubicBezTo>
                  <a:cubicBezTo>
                    <a:pt x="1168" y="1428"/>
                    <a:pt x="1179" y="1425"/>
                    <a:pt x="1191" y="1422"/>
                  </a:cubicBezTo>
                  <a:cubicBezTo>
                    <a:pt x="1203" y="1420"/>
                    <a:pt x="1216" y="1418"/>
                    <a:pt x="1228" y="1417"/>
                  </a:cubicBezTo>
                  <a:cubicBezTo>
                    <a:pt x="1242" y="1416"/>
                    <a:pt x="1256" y="1415"/>
                    <a:pt x="1270" y="1415"/>
                  </a:cubicBezTo>
                  <a:cubicBezTo>
                    <a:pt x="1285" y="1415"/>
                    <a:pt x="1299" y="1416"/>
                    <a:pt x="1313" y="1417"/>
                  </a:cubicBezTo>
                  <a:cubicBezTo>
                    <a:pt x="1325" y="1418"/>
                    <a:pt x="1338" y="1420"/>
                    <a:pt x="1350" y="1422"/>
                  </a:cubicBezTo>
                  <a:cubicBezTo>
                    <a:pt x="1362" y="1425"/>
                    <a:pt x="1373" y="1428"/>
                    <a:pt x="1384" y="1432"/>
                  </a:cubicBezTo>
                  <a:cubicBezTo>
                    <a:pt x="1394" y="1436"/>
                    <a:pt x="1404" y="1440"/>
                    <a:pt x="1414" y="1446"/>
                  </a:cubicBezTo>
                  <a:cubicBezTo>
                    <a:pt x="1423" y="1451"/>
                    <a:pt x="1432" y="1457"/>
                    <a:pt x="1440" y="1464"/>
                  </a:cubicBezTo>
                  <a:cubicBezTo>
                    <a:pt x="1448" y="1471"/>
                    <a:pt x="1456" y="1479"/>
                    <a:pt x="1463" y="1487"/>
                  </a:cubicBezTo>
                  <a:cubicBezTo>
                    <a:pt x="1471" y="1496"/>
                    <a:pt x="1478" y="1505"/>
                    <a:pt x="1484" y="1514"/>
                  </a:cubicBezTo>
                  <a:cubicBezTo>
                    <a:pt x="1490" y="1525"/>
                    <a:pt x="1496" y="1536"/>
                    <a:pt x="1502" y="1547"/>
                  </a:cubicBezTo>
                  <a:cubicBezTo>
                    <a:pt x="1510" y="1563"/>
                    <a:pt x="1516" y="1580"/>
                    <a:pt x="1522" y="1597"/>
                  </a:cubicBezTo>
                  <a:cubicBezTo>
                    <a:pt x="1528" y="1615"/>
                    <a:pt x="1533" y="1633"/>
                    <a:pt x="1538" y="1652"/>
                  </a:cubicBezTo>
                  <a:cubicBezTo>
                    <a:pt x="1542" y="1671"/>
                    <a:pt x="1546" y="1691"/>
                    <a:pt x="1550" y="1711"/>
                  </a:cubicBezTo>
                  <a:cubicBezTo>
                    <a:pt x="1553" y="1731"/>
                    <a:pt x="1556" y="1751"/>
                    <a:pt x="1558" y="1772"/>
                  </a:cubicBezTo>
                  <a:cubicBezTo>
                    <a:pt x="1560" y="1792"/>
                    <a:pt x="1562" y="1813"/>
                    <a:pt x="1564" y="1833"/>
                  </a:cubicBezTo>
                  <a:cubicBezTo>
                    <a:pt x="1565" y="1854"/>
                    <a:pt x="1566" y="1874"/>
                    <a:pt x="1567" y="1894"/>
                  </a:cubicBezTo>
                  <a:cubicBezTo>
                    <a:pt x="1568" y="1913"/>
                    <a:pt x="1568" y="1933"/>
                    <a:pt x="1569" y="1952"/>
                  </a:cubicBezTo>
                  <a:cubicBezTo>
                    <a:pt x="1569" y="1970"/>
                    <a:pt x="1569" y="1988"/>
                    <a:pt x="1569" y="2006"/>
                  </a:cubicBezTo>
                  <a:cubicBezTo>
                    <a:pt x="1569" y="2236"/>
                    <a:pt x="1569" y="2236"/>
                    <a:pt x="1569" y="2236"/>
                  </a:cubicBezTo>
                  <a:close/>
                  <a:moveTo>
                    <a:pt x="1888" y="1025"/>
                  </a:moveTo>
                  <a:cubicBezTo>
                    <a:pt x="1888" y="1178"/>
                    <a:pt x="2012" y="1302"/>
                    <a:pt x="2166" y="1302"/>
                  </a:cubicBezTo>
                  <a:cubicBezTo>
                    <a:pt x="2319" y="1302"/>
                    <a:pt x="2444" y="1177"/>
                    <a:pt x="2443" y="1024"/>
                  </a:cubicBezTo>
                  <a:cubicBezTo>
                    <a:pt x="2443" y="870"/>
                    <a:pt x="2319" y="746"/>
                    <a:pt x="2165" y="746"/>
                  </a:cubicBezTo>
                  <a:cubicBezTo>
                    <a:pt x="2033" y="746"/>
                    <a:pt x="1920" y="839"/>
                    <a:pt x="1893" y="968"/>
                  </a:cubicBezTo>
                  <a:cubicBezTo>
                    <a:pt x="1890" y="987"/>
                    <a:pt x="1888" y="1006"/>
                    <a:pt x="1888" y="1025"/>
                  </a:cubicBezTo>
                  <a:close/>
                  <a:moveTo>
                    <a:pt x="2296" y="1025"/>
                  </a:moveTo>
                  <a:cubicBezTo>
                    <a:pt x="2296" y="1095"/>
                    <a:pt x="2239" y="1153"/>
                    <a:pt x="2168" y="1153"/>
                  </a:cubicBezTo>
                  <a:cubicBezTo>
                    <a:pt x="2097" y="1153"/>
                    <a:pt x="2039" y="1095"/>
                    <a:pt x="2039" y="1024"/>
                  </a:cubicBezTo>
                  <a:cubicBezTo>
                    <a:pt x="2039" y="953"/>
                    <a:pt x="2097" y="896"/>
                    <a:pt x="2168" y="896"/>
                  </a:cubicBezTo>
                  <a:cubicBezTo>
                    <a:pt x="2229" y="896"/>
                    <a:pt x="2281" y="939"/>
                    <a:pt x="2294" y="999"/>
                  </a:cubicBezTo>
                  <a:cubicBezTo>
                    <a:pt x="2295" y="1007"/>
                    <a:pt x="2296" y="1016"/>
                    <a:pt x="2296" y="1025"/>
                  </a:cubicBezTo>
                  <a:close/>
                  <a:moveTo>
                    <a:pt x="2168" y="1368"/>
                  </a:moveTo>
                  <a:cubicBezTo>
                    <a:pt x="2132" y="1368"/>
                    <a:pt x="2096" y="1372"/>
                    <a:pt x="2061" y="1380"/>
                  </a:cubicBezTo>
                  <a:cubicBezTo>
                    <a:pt x="2031" y="1387"/>
                    <a:pt x="2003" y="1398"/>
                    <a:pt x="1976" y="1413"/>
                  </a:cubicBezTo>
                  <a:cubicBezTo>
                    <a:pt x="1952" y="1428"/>
                    <a:pt x="1930" y="1446"/>
                    <a:pt x="1911" y="1466"/>
                  </a:cubicBezTo>
                  <a:cubicBezTo>
                    <a:pt x="1892" y="1488"/>
                    <a:pt x="1875" y="1511"/>
                    <a:pt x="1862" y="1537"/>
                  </a:cubicBezTo>
                  <a:cubicBezTo>
                    <a:pt x="1849" y="1564"/>
                    <a:pt x="1837" y="1593"/>
                    <a:pt x="1829" y="1622"/>
                  </a:cubicBezTo>
                  <a:cubicBezTo>
                    <a:pt x="1820" y="1654"/>
                    <a:pt x="1813" y="1687"/>
                    <a:pt x="1808" y="1720"/>
                  </a:cubicBezTo>
                  <a:cubicBezTo>
                    <a:pt x="1803" y="1754"/>
                    <a:pt x="1800" y="1791"/>
                    <a:pt x="1797" y="1828"/>
                  </a:cubicBezTo>
                  <a:cubicBezTo>
                    <a:pt x="1795" y="1866"/>
                    <a:pt x="1794" y="1904"/>
                    <a:pt x="1794" y="1944"/>
                  </a:cubicBezTo>
                  <a:cubicBezTo>
                    <a:pt x="1794" y="2240"/>
                    <a:pt x="1794" y="2240"/>
                    <a:pt x="1794" y="2240"/>
                  </a:cubicBezTo>
                  <a:cubicBezTo>
                    <a:pt x="2542" y="2240"/>
                    <a:pt x="2542" y="2240"/>
                    <a:pt x="2542" y="2240"/>
                  </a:cubicBezTo>
                  <a:cubicBezTo>
                    <a:pt x="2542" y="1944"/>
                    <a:pt x="2542" y="1944"/>
                    <a:pt x="2542" y="1944"/>
                  </a:cubicBezTo>
                  <a:cubicBezTo>
                    <a:pt x="2542" y="1904"/>
                    <a:pt x="2541" y="1866"/>
                    <a:pt x="2539" y="1828"/>
                  </a:cubicBezTo>
                  <a:cubicBezTo>
                    <a:pt x="2536" y="1791"/>
                    <a:pt x="2533" y="1754"/>
                    <a:pt x="2528" y="1720"/>
                  </a:cubicBezTo>
                  <a:cubicBezTo>
                    <a:pt x="2523" y="1687"/>
                    <a:pt x="2516" y="1654"/>
                    <a:pt x="2507" y="1622"/>
                  </a:cubicBezTo>
                  <a:cubicBezTo>
                    <a:pt x="2498" y="1593"/>
                    <a:pt x="2487" y="1564"/>
                    <a:pt x="2473" y="1537"/>
                  </a:cubicBezTo>
                  <a:cubicBezTo>
                    <a:pt x="2460" y="1511"/>
                    <a:pt x="2444" y="1488"/>
                    <a:pt x="2425" y="1466"/>
                  </a:cubicBezTo>
                  <a:cubicBezTo>
                    <a:pt x="2406" y="1446"/>
                    <a:pt x="2384" y="1428"/>
                    <a:pt x="2359" y="1413"/>
                  </a:cubicBezTo>
                  <a:cubicBezTo>
                    <a:pt x="2333" y="1398"/>
                    <a:pt x="2304" y="1387"/>
                    <a:pt x="2274" y="1380"/>
                  </a:cubicBezTo>
                  <a:cubicBezTo>
                    <a:pt x="2239" y="1372"/>
                    <a:pt x="2204" y="1368"/>
                    <a:pt x="2168" y="1368"/>
                  </a:cubicBezTo>
                  <a:close/>
                  <a:moveTo>
                    <a:pt x="2391" y="2090"/>
                  </a:moveTo>
                  <a:cubicBezTo>
                    <a:pt x="1945" y="2090"/>
                    <a:pt x="1945" y="2090"/>
                    <a:pt x="1945" y="2090"/>
                  </a:cubicBezTo>
                  <a:cubicBezTo>
                    <a:pt x="1945" y="1944"/>
                    <a:pt x="1945" y="1944"/>
                    <a:pt x="1945" y="1944"/>
                  </a:cubicBezTo>
                  <a:cubicBezTo>
                    <a:pt x="1945" y="1895"/>
                    <a:pt x="1946" y="1851"/>
                    <a:pt x="1949" y="1813"/>
                  </a:cubicBezTo>
                  <a:cubicBezTo>
                    <a:pt x="1952" y="1779"/>
                    <a:pt x="1956" y="1745"/>
                    <a:pt x="1962" y="1712"/>
                  </a:cubicBezTo>
                  <a:cubicBezTo>
                    <a:pt x="1967" y="1686"/>
                    <a:pt x="1974" y="1661"/>
                    <a:pt x="1983" y="1636"/>
                  </a:cubicBezTo>
                  <a:cubicBezTo>
                    <a:pt x="1990" y="1618"/>
                    <a:pt x="1999" y="1600"/>
                    <a:pt x="2010" y="1584"/>
                  </a:cubicBezTo>
                  <a:cubicBezTo>
                    <a:pt x="2019" y="1570"/>
                    <a:pt x="2031" y="1559"/>
                    <a:pt x="2043" y="1549"/>
                  </a:cubicBezTo>
                  <a:cubicBezTo>
                    <a:pt x="2055" y="1541"/>
                    <a:pt x="2068" y="1534"/>
                    <a:pt x="2081" y="1530"/>
                  </a:cubicBezTo>
                  <a:cubicBezTo>
                    <a:pt x="2095" y="1525"/>
                    <a:pt x="2109" y="1522"/>
                    <a:pt x="2123" y="1521"/>
                  </a:cubicBezTo>
                  <a:cubicBezTo>
                    <a:pt x="2153" y="1518"/>
                    <a:pt x="2183" y="1518"/>
                    <a:pt x="2212" y="1521"/>
                  </a:cubicBezTo>
                  <a:cubicBezTo>
                    <a:pt x="2227" y="1522"/>
                    <a:pt x="2241" y="1525"/>
                    <a:pt x="2254" y="1530"/>
                  </a:cubicBezTo>
                  <a:cubicBezTo>
                    <a:pt x="2268" y="1534"/>
                    <a:pt x="2281" y="1541"/>
                    <a:pt x="2292" y="1549"/>
                  </a:cubicBezTo>
                  <a:cubicBezTo>
                    <a:pt x="2305" y="1559"/>
                    <a:pt x="2316" y="1570"/>
                    <a:pt x="2325" y="1584"/>
                  </a:cubicBezTo>
                  <a:cubicBezTo>
                    <a:pt x="2337" y="1600"/>
                    <a:pt x="2346" y="1618"/>
                    <a:pt x="2353" y="1636"/>
                  </a:cubicBezTo>
                  <a:cubicBezTo>
                    <a:pt x="2362" y="1661"/>
                    <a:pt x="2369" y="1686"/>
                    <a:pt x="2374" y="1712"/>
                  </a:cubicBezTo>
                  <a:cubicBezTo>
                    <a:pt x="2380" y="1745"/>
                    <a:pt x="2384" y="1779"/>
                    <a:pt x="2387" y="1813"/>
                  </a:cubicBezTo>
                  <a:cubicBezTo>
                    <a:pt x="2390" y="1851"/>
                    <a:pt x="2391" y="1895"/>
                    <a:pt x="2391" y="1944"/>
                  </a:cubicBezTo>
                  <a:cubicBezTo>
                    <a:pt x="2391" y="2090"/>
                    <a:pt x="2391" y="2090"/>
                    <a:pt x="2391" y="2090"/>
                  </a:cubicBezTo>
                  <a:close/>
                  <a:moveTo>
                    <a:pt x="1889" y="556"/>
                  </a:moveTo>
                  <a:cubicBezTo>
                    <a:pt x="2042" y="556"/>
                    <a:pt x="2166" y="432"/>
                    <a:pt x="2166" y="278"/>
                  </a:cubicBezTo>
                  <a:cubicBezTo>
                    <a:pt x="2166" y="125"/>
                    <a:pt x="2041" y="0"/>
                    <a:pt x="1888" y="1"/>
                  </a:cubicBezTo>
                  <a:cubicBezTo>
                    <a:pt x="1735" y="1"/>
                    <a:pt x="1610" y="125"/>
                    <a:pt x="1610" y="279"/>
                  </a:cubicBezTo>
                  <a:cubicBezTo>
                    <a:pt x="1611" y="411"/>
                    <a:pt x="1703" y="524"/>
                    <a:pt x="1832" y="551"/>
                  </a:cubicBezTo>
                  <a:cubicBezTo>
                    <a:pt x="1851" y="555"/>
                    <a:pt x="1870" y="556"/>
                    <a:pt x="1889" y="556"/>
                  </a:cubicBezTo>
                  <a:close/>
                  <a:moveTo>
                    <a:pt x="1889" y="148"/>
                  </a:moveTo>
                  <a:cubicBezTo>
                    <a:pt x="1960" y="148"/>
                    <a:pt x="2017" y="206"/>
                    <a:pt x="2017" y="276"/>
                  </a:cubicBezTo>
                  <a:cubicBezTo>
                    <a:pt x="2017" y="347"/>
                    <a:pt x="1959" y="405"/>
                    <a:pt x="1888" y="405"/>
                  </a:cubicBezTo>
                  <a:cubicBezTo>
                    <a:pt x="1817" y="405"/>
                    <a:pt x="1760" y="347"/>
                    <a:pt x="1760" y="276"/>
                  </a:cubicBezTo>
                  <a:cubicBezTo>
                    <a:pt x="1760" y="215"/>
                    <a:pt x="1803" y="163"/>
                    <a:pt x="1863" y="151"/>
                  </a:cubicBezTo>
                  <a:cubicBezTo>
                    <a:pt x="1871" y="149"/>
                    <a:pt x="1880" y="148"/>
                    <a:pt x="1889" y="148"/>
                  </a:cubicBezTo>
                  <a:close/>
                  <a:moveTo>
                    <a:pt x="655" y="556"/>
                  </a:moveTo>
                  <a:cubicBezTo>
                    <a:pt x="809" y="556"/>
                    <a:pt x="933" y="432"/>
                    <a:pt x="933" y="278"/>
                  </a:cubicBezTo>
                  <a:cubicBezTo>
                    <a:pt x="933" y="125"/>
                    <a:pt x="808" y="0"/>
                    <a:pt x="655" y="1"/>
                  </a:cubicBezTo>
                  <a:cubicBezTo>
                    <a:pt x="501" y="1"/>
                    <a:pt x="377" y="125"/>
                    <a:pt x="377" y="279"/>
                  </a:cubicBezTo>
                  <a:cubicBezTo>
                    <a:pt x="377" y="411"/>
                    <a:pt x="470" y="524"/>
                    <a:pt x="599" y="551"/>
                  </a:cubicBezTo>
                  <a:cubicBezTo>
                    <a:pt x="617" y="555"/>
                    <a:pt x="636" y="556"/>
                    <a:pt x="655" y="556"/>
                  </a:cubicBezTo>
                  <a:close/>
                  <a:moveTo>
                    <a:pt x="655" y="148"/>
                  </a:moveTo>
                  <a:cubicBezTo>
                    <a:pt x="726" y="148"/>
                    <a:pt x="784" y="206"/>
                    <a:pt x="783" y="276"/>
                  </a:cubicBezTo>
                  <a:cubicBezTo>
                    <a:pt x="783" y="347"/>
                    <a:pt x="726" y="405"/>
                    <a:pt x="655" y="405"/>
                  </a:cubicBezTo>
                  <a:cubicBezTo>
                    <a:pt x="584" y="405"/>
                    <a:pt x="527" y="347"/>
                    <a:pt x="527" y="276"/>
                  </a:cubicBezTo>
                  <a:cubicBezTo>
                    <a:pt x="527" y="215"/>
                    <a:pt x="570" y="163"/>
                    <a:pt x="629" y="151"/>
                  </a:cubicBezTo>
                  <a:cubicBezTo>
                    <a:pt x="638" y="149"/>
                    <a:pt x="646" y="148"/>
                    <a:pt x="655" y="148"/>
                  </a:cubicBezTo>
                  <a:close/>
                  <a:moveTo>
                    <a:pt x="375" y="1304"/>
                  </a:moveTo>
                  <a:cubicBezTo>
                    <a:pt x="528" y="1304"/>
                    <a:pt x="653" y="1179"/>
                    <a:pt x="652" y="1026"/>
                  </a:cubicBezTo>
                  <a:cubicBezTo>
                    <a:pt x="652" y="872"/>
                    <a:pt x="528" y="748"/>
                    <a:pt x="374" y="748"/>
                  </a:cubicBezTo>
                  <a:cubicBezTo>
                    <a:pt x="221" y="748"/>
                    <a:pt x="97" y="873"/>
                    <a:pt x="97" y="1026"/>
                  </a:cubicBezTo>
                  <a:cubicBezTo>
                    <a:pt x="97" y="1158"/>
                    <a:pt x="190" y="1272"/>
                    <a:pt x="319" y="1298"/>
                  </a:cubicBezTo>
                  <a:cubicBezTo>
                    <a:pt x="337" y="1302"/>
                    <a:pt x="356" y="1304"/>
                    <a:pt x="375" y="1304"/>
                  </a:cubicBezTo>
                  <a:close/>
                  <a:moveTo>
                    <a:pt x="375" y="895"/>
                  </a:moveTo>
                  <a:cubicBezTo>
                    <a:pt x="446" y="895"/>
                    <a:pt x="503" y="953"/>
                    <a:pt x="503" y="1024"/>
                  </a:cubicBezTo>
                  <a:cubicBezTo>
                    <a:pt x="503" y="1095"/>
                    <a:pt x="446" y="1152"/>
                    <a:pt x="375" y="1152"/>
                  </a:cubicBezTo>
                  <a:cubicBezTo>
                    <a:pt x="304" y="1152"/>
                    <a:pt x="246" y="1095"/>
                    <a:pt x="246" y="1024"/>
                  </a:cubicBezTo>
                  <a:cubicBezTo>
                    <a:pt x="246" y="963"/>
                    <a:pt x="289" y="910"/>
                    <a:pt x="349" y="898"/>
                  </a:cubicBezTo>
                  <a:cubicBezTo>
                    <a:pt x="357" y="896"/>
                    <a:pt x="366" y="895"/>
                    <a:pt x="375" y="895"/>
                  </a:cubicBezTo>
                  <a:close/>
                  <a:moveTo>
                    <a:pt x="374" y="1368"/>
                  </a:moveTo>
                  <a:cubicBezTo>
                    <a:pt x="338" y="1368"/>
                    <a:pt x="302" y="1372"/>
                    <a:pt x="267" y="1380"/>
                  </a:cubicBezTo>
                  <a:cubicBezTo>
                    <a:pt x="237" y="1387"/>
                    <a:pt x="208" y="1398"/>
                    <a:pt x="182" y="1413"/>
                  </a:cubicBezTo>
                  <a:cubicBezTo>
                    <a:pt x="158" y="1428"/>
                    <a:pt x="136" y="1445"/>
                    <a:pt x="117" y="1466"/>
                  </a:cubicBezTo>
                  <a:cubicBezTo>
                    <a:pt x="98" y="1488"/>
                    <a:pt x="81" y="1511"/>
                    <a:pt x="68" y="1537"/>
                  </a:cubicBezTo>
                  <a:cubicBezTo>
                    <a:pt x="55" y="1564"/>
                    <a:pt x="43" y="1593"/>
                    <a:pt x="35" y="1622"/>
                  </a:cubicBezTo>
                  <a:cubicBezTo>
                    <a:pt x="26" y="1654"/>
                    <a:pt x="19" y="1687"/>
                    <a:pt x="14" y="1720"/>
                  </a:cubicBezTo>
                  <a:cubicBezTo>
                    <a:pt x="9" y="1754"/>
                    <a:pt x="5" y="1791"/>
                    <a:pt x="3" y="1828"/>
                  </a:cubicBezTo>
                  <a:cubicBezTo>
                    <a:pt x="1" y="1866"/>
                    <a:pt x="0" y="1904"/>
                    <a:pt x="0" y="1944"/>
                  </a:cubicBezTo>
                  <a:cubicBezTo>
                    <a:pt x="0" y="2240"/>
                    <a:pt x="0" y="2240"/>
                    <a:pt x="0" y="2240"/>
                  </a:cubicBezTo>
                  <a:cubicBezTo>
                    <a:pt x="748" y="2240"/>
                    <a:pt x="748" y="2240"/>
                    <a:pt x="748" y="2240"/>
                  </a:cubicBezTo>
                  <a:cubicBezTo>
                    <a:pt x="748" y="1944"/>
                    <a:pt x="748" y="1944"/>
                    <a:pt x="748" y="1944"/>
                  </a:cubicBezTo>
                  <a:cubicBezTo>
                    <a:pt x="748" y="1904"/>
                    <a:pt x="747" y="1866"/>
                    <a:pt x="745" y="1828"/>
                  </a:cubicBezTo>
                  <a:cubicBezTo>
                    <a:pt x="742" y="1791"/>
                    <a:pt x="739" y="1754"/>
                    <a:pt x="734" y="1720"/>
                  </a:cubicBezTo>
                  <a:cubicBezTo>
                    <a:pt x="729" y="1687"/>
                    <a:pt x="722" y="1654"/>
                    <a:pt x="713" y="1622"/>
                  </a:cubicBezTo>
                  <a:cubicBezTo>
                    <a:pt x="704" y="1593"/>
                    <a:pt x="693" y="1564"/>
                    <a:pt x="679" y="1537"/>
                  </a:cubicBezTo>
                  <a:cubicBezTo>
                    <a:pt x="666" y="1511"/>
                    <a:pt x="650" y="1488"/>
                    <a:pt x="631" y="1466"/>
                  </a:cubicBezTo>
                  <a:cubicBezTo>
                    <a:pt x="612" y="1446"/>
                    <a:pt x="590" y="1428"/>
                    <a:pt x="565" y="1413"/>
                  </a:cubicBezTo>
                  <a:cubicBezTo>
                    <a:pt x="539" y="1398"/>
                    <a:pt x="510" y="1387"/>
                    <a:pt x="480" y="1380"/>
                  </a:cubicBezTo>
                  <a:cubicBezTo>
                    <a:pt x="445" y="1372"/>
                    <a:pt x="410" y="1368"/>
                    <a:pt x="374" y="1368"/>
                  </a:cubicBezTo>
                  <a:close/>
                  <a:moveTo>
                    <a:pt x="597" y="2090"/>
                  </a:moveTo>
                  <a:cubicBezTo>
                    <a:pt x="151" y="2090"/>
                    <a:pt x="151" y="2090"/>
                    <a:pt x="151" y="2090"/>
                  </a:cubicBezTo>
                  <a:cubicBezTo>
                    <a:pt x="151" y="1944"/>
                    <a:pt x="151" y="1944"/>
                    <a:pt x="151" y="1944"/>
                  </a:cubicBezTo>
                  <a:cubicBezTo>
                    <a:pt x="151" y="1895"/>
                    <a:pt x="152" y="1851"/>
                    <a:pt x="155" y="1813"/>
                  </a:cubicBezTo>
                  <a:cubicBezTo>
                    <a:pt x="158" y="1779"/>
                    <a:pt x="162" y="1745"/>
                    <a:pt x="168" y="1712"/>
                  </a:cubicBezTo>
                  <a:cubicBezTo>
                    <a:pt x="173" y="1686"/>
                    <a:pt x="180" y="1661"/>
                    <a:pt x="189" y="1636"/>
                  </a:cubicBezTo>
                  <a:cubicBezTo>
                    <a:pt x="196" y="1618"/>
                    <a:pt x="205" y="1600"/>
                    <a:pt x="216" y="1584"/>
                  </a:cubicBezTo>
                  <a:cubicBezTo>
                    <a:pt x="225" y="1570"/>
                    <a:pt x="237" y="1559"/>
                    <a:pt x="249" y="1549"/>
                  </a:cubicBezTo>
                  <a:cubicBezTo>
                    <a:pt x="261" y="1541"/>
                    <a:pt x="274" y="1534"/>
                    <a:pt x="287" y="1530"/>
                  </a:cubicBezTo>
                  <a:cubicBezTo>
                    <a:pt x="301" y="1525"/>
                    <a:pt x="315" y="1522"/>
                    <a:pt x="329" y="1521"/>
                  </a:cubicBezTo>
                  <a:cubicBezTo>
                    <a:pt x="359" y="1518"/>
                    <a:pt x="389" y="1518"/>
                    <a:pt x="418" y="1521"/>
                  </a:cubicBezTo>
                  <a:cubicBezTo>
                    <a:pt x="433" y="1522"/>
                    <a:pt x="447" y="1525"/>
                    <a:pt x="460" y="1530"/>
                  </a:cubicBezTo>
                  <a:cubicBezTo>
                    <a:pt x="474" y="1534"/>
                    <a:pt x="487" y="1541"/>
                    <a:pt x="498" y="1549"/>
                  </a:cubicBezTo>
                  <a:cubicBezTo>
                    <a:pt x="511" y="1559"/>
                    <a:pt x="522" y="1570"/>
                    <a:pt x="531" y="1584"/>
                  </a:cubicBezTo>
                  <a:cubicBezTo>
                    <a:pt x="543" y="1600"/>
                    <a:pt x="552" y="1618"/>
                    <a:pt x="559" y="1636"/>
                  </a:cubicBezTo>
                  <a:cubicBezTo>
                    <a:pt x="568" y="1661"/>
                    <a:pt x="575" y="1686"/>
                    <a:pt x="580" y="1712"/>
                  </a:cubicBezTo>
                  <a:cubicBezTo>
                    <a:pt x="586" y="1745"/>
                    <a:pt x="590" y="1779"/>
                    <a:pt x="593" y="1813"/>
                  </a:cubicBezTo>
                  <a:cubicBezTo>
                    <a:pt x="596" y="1851"/>
                    <a:pt x="597" y="1895"/>
                    <a:pt x="597" y="1944"/>
                  </a:cubicBezTo>
                  <a:cubicBezTo>
                    <a:pt x="597" y="2090"/>
                    <a:pt x="597" y="2090"/>
                    <a:pt x="597" y="209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55246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281F3-9E69-F85C-1405-72BDD655C110}"/>
              </a:ext>
            </a:extLst>
          </p:cNvPr>
          <p:cNvSpPr>
            <a:spLocks noGrp="1"/>
          </p:cNvSpPr>
          <p:nvPr>
            <p:ph type="title"/>
          </p:nvPr>
        </p:nvSpPr>
        <p:spPr/>
        <p:txBody>
          <a:bodyPr/>
          <a:lstStyle/>
          <a:p>
            <a:r>
              <a:rPr lang="en-GB" sz="1800" b="1" dirty="0">
                <a:solidFill>
                  <a:srgbClr val="003299"/>
                </a:solidFill>
              </a:rPr>
              <a:t>The progress made: from foundations to specifics</a:t>
            </a:r>
            <a:endParaRPr lang="en-GB" dirty="0"/>
          </a:p>
        </p:txBody>
      </p:sp>
      <p:sp>
        <p:nvSpPr>
          <p:cNvPr id="3" name="Slide Number Placeholder 2">
            <a:extLst>
              <a:ext uri="{FF2B5EF4-FFF2-40B4-BE49-F238E27FC236}">
                <a16:creationId xmlns:a16="http://schemas.microsoft.com/office/drawing/2014/main" id="{9ACB1EA7-E42D-3F37-33B4-FEC266AA6AA4}"/>
              </a:ext>
            </a:extLst>
          </p:cNvPr>
          <p:cNvSpPr>
            <a:spLocks noGrp="1"/>
          </p:cNvSpPr>
          <p:nvPr>
            <p:ph type="sldNum" sz="quarter" idx="10"/>
          </p:nvPr>
        </p:nvSpPr>
        <p:spPr/>
        <p:txBody>
          <a:bodyPr/>
          <a:lstStyle/>
          <a:p>
            <a:pPr>
              <a:defRPr/>
            </a:pPr>
            <a:fld id="{44320B71-EC71-4A7E-8C8A-9C555B387A1C}" type="slidenum">
              <a:rPr lang="en-GB" smtClean="0"/>
              <a:pPr>
                <a:defRPr/>
              </a:pPr>
              <a:t>8</a:t>
            </a:fld>
            <a:endParaRPr lang="en-GB" dirty="0"/>
          </a:p>
        </p:txBody>
      </p:sp>
      <p:sp>
        <p:nvSpPr>
          <p:cNvPr id="4" name="Rettangolo con angoli arrotondati 29">
            <a:extLst>
              <a:ext uri="{FF2B5EF4-FFF2-40B4-BE49-F238E27FC236}">
                <a16:creationId xmlns:a16="http://schemas.microsoft.com/office/drawing/2014/main" id="{4DEDC3F7-3862-A549-E025-B6D4A638AACA}"/>
              </a:ext>
            </a:extLst>
          </p:cNvPr>
          <p:cNvSpPr/>
          <p:nvPr/>
        </p:nvSpPr>
        <p:spPr>
          <a:xfrm>
            <a:off x="467289" y="1161862"/>
            <a:ext cx="3890399" cy="3475705"/>
          </a:xfrm>
          <a:prstGeom prst="roundRect">
            <a:avLst>
              <a:gd name="adj" fmla="val 8652"/>
            </a:avLst>
          </a:prstGeom>
          <a:solidFill>
            <a:schemeClr val="bg1"/>
          </a:solidFill>
          <a:ln>
            <a:no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DE" dirty="0"/>
          </a:p>
        </p:txBody>
      </p:sp>
      <p:sp>
        <p:nvSpPr>
          <p:cNvPr id="5" name="Rettangolo con angoli arrotondati 29">
            <a:extLst>
              <a:ext uri="{FF2B5EF4-FFF2-40B4-BE49-F238E27FC236}">
                <a16:creationId xmlns:a16="http://schemas.microsoft.com/office/drawing/2014/main" id="{8E7C2B98-3B03-FDBF-4CFC-BC053287DBFF}"/>
              </a:ext>
            </a:extLst>
          </p:cNvPr>
          <p:cNvSpPr/>
          <p:nvPr/>
        </p:nvSpPr>
        <p:spPr>
          <a:xfrm>
            <a:off x="4813521" y="1161862"/>
            <a:ext cx="3862167" cy="3475705"/>
          </a:xfrm>
          <a:prstGeom prst="roundRect">
            <a:avLst>
              <a:gd name="adj" fmla="val 8652"/>
            </a:avLst>
          </a:prstGeom>
          <a:solidFill>
            <a:schemeClr val="bg1"/>
          </a:solidFill>
          <a:ln>
            <a:noFill/>
          </a:ln>
          <a:effectLst>
            <a:outerShdw blurRad="406400" dist="38100" dir="2700000" algn="t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DE" dirty="0"/>
          </a:p>
        </p:txBody>
      </p:sp>
      <p:sp>
        <p:nvSpPr>
          <p:cNvPr id="6" name="Rectangle 5">
            <a:extLst>
              <a:ext uri="{FF2B5EF4-FFF2-40B4-BE49-F238E27FC236}">
                <a16:creationId xmlns:a16="http://schemas.microsoft.com/office/drawing/2014/main" id="{A4B96E46-369A-6114-28B8-C4CB0EDA5D71}"/>
              </a:ext>
            </a:extLst>
          </p:cNvPr>
          <p:cNvSpPr/>
          <p:nvPr/>
        </p:nvSpPr>
        <p:spPr>
          <a:xfrm>
            <a:off x="494643" y="1538978"/>
            <a:ext cx="3876523" cy="3077920"/>
          </a:xfrm>
          <a:prstGeom prst="rect">
            <a:avLst/>
          </a:prstGeom>
          <a:no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324000" tIns="54864" rIns="135000" bIns="54864" rtlCol="0" anchor="t"/>
          <a:lstStyle/>
          <a:p>
            <a:pPr marL="134996" marR="0" lvl="0" indent="-134996" algn="l" defTabSz="685800" rtl="0" eaLnBrk="1" fontAlgn="auto" latinLnBrk="0" hangingPunct="1">
              <a:lnSpc>
                <a:spcPct val="100000"/>
              </a:lnSpc>
              <a:spcBef>
                <a:spcPts val="450"/>
              </a:spcBef>
              <a:spcAft>
                <a:spcPts val="0"/>
              </a:spcAft>
              <a:buClrTx/>
              <a:buSzPct val="100000"/>
              <a:buFont typeface="+mn-lt"/>
              <a:buChar char="•"/>
              <a:tabLst/>
              <a:defRPr/>
            </a:pPr>
            <a:r>
              <a:rPr kumimoji="0" lang="en-GB" sz="1000" b="1" i="0" u="none" strike="noStrike" kern="0" cap="none" spc="0" normalizeH="0" baseline="0" noProof="0" dirty="0">
                <a:ln>
                  <a:noFill/>
                </a:ln>
                <a:solidFill>
                  <a:srgbClr val="000000"/>
                </a:solidFill>
                <a:effectLst/>
                <a:uLnTx/>
                <a:uFillTx/>
                <a:latin typeface="Arial"/>
                <a:ea typeface="+mn-ea"/>
                <a:cs typeface="+mn-cs"/>
              </a:rPr>
              <a:t>Document information</a:t>
            </a:r>
          </a:p>
          <a:p>
            <a:pPr marL="134996" marR="0" lvl="0" indent="-134996" algn="l" defTabSz="685800" rtl="0" eaLnBrk="1" fontAlgn="auto" latinLnBrk="0" hangingPunct="1">
              <a:lnSpc>
                <a:spcPct val="100000"/>
              </a:lnSpc>
              <a:spcBef>
                <a:spcPts val="450"/>
              </a:spcBef>
              <a:spcAft>
                <a:spcPts val="0"/>
              </a:spcAft>
              <a:buClrTx/>
              <a:buSzPct val="100000"/>
              <a:buFont typeface="+mn-lt"/>
              <a:buChar char="•"/>
              <a:tabLst/>
              <a:defRPr/>
            </a:pPr>
            <a:r>
              <a:rPr kumimoji="0" lang="en-GB" sz="1000" b="1" i="0" u="none" strike="noStrike" kern="0" cap="none" spc="0" normalizeH="0" baseline="0" noProof="0" dirty="0">
                <a:ln>
                  <a:noFill/>
                </a:ln>
                <a:solidFill>
                  <a:srgbClr val="000000"/>
                </a:solidFill>
                <a:effectLst/>
                <a:uLnTx/>
                <a:uFillTx/>
                <a:latin typeface="Arial"/>
                <a:ea typeface="+mn-ea"/>
                <a:cs typeface="+mn-cs"/>
              </a:rPr>
              <a:t>Digital euro scheme scope and interplay</a:t>
            </a:r>
          </a:p>
          <a:p>
            <a:pPr marL="134996" marR="0" lvl="0" indent="-134996" algn="l" defTabSz="685800" rtl="0" eaLnBrk="1" fontAlgn="auto" latinLnBrk="0" hangingPunct="1">
              <a:lnSpc>
                <a:spcPct val="100000"/>
              </a:lnSpc>
              <a:spcBef>
                <a:spcPts val="450"/>
              </a:spcBef>
              <a:spcAft>
                <a:spcPts val="0"/>
              </a:spcAft>
              <a:buClrTx/>
              <a:buSzPct val="100000"/>
              <a:buFont typeface="+mn-lt"/>
              <a:buChar char="•"/>
              <a:tabLst/>
              <a:defRPr/>
            </a:pPr>
            <a:r>
              <a:rPr kumimoji="0" lang="en-GB" sz="1000" b="1" i="0" u="none" strike="noStrike" kern="0" cap="none" spc="0" normalizeH="0" baseline="0" noProof="0" dirty="0">
                <a:ln>
                  <a:noFill/>
                </a:ln>
                <a:solidFill>
                  <a:srgbClr val="000000"/>
                </a:solidFill>
                <a:effectLst/>
                <a:uLnTx/>
                <a:uFillTx/>
                <a:latin typeface="Arial"/>
                <a:ea typeface="+mn-ea"/>
                <a:cs typeface="+mn-cs"/>
              </a:rPr>
              <a:t>Functional and operational model</a:t>
            </a:r>
          </a:p>
          <a:p>
            <a:pPr marL="269991" marR="0" lvl="1" indent="-134996" algn="l" defTabSz="685800" rtl="0" eaLnBrk="1" fontAlgn="auto" latinLnBrk="0" hangingPunct="1">
              <a:lnSpc>
                <a:spcPct val="100000"/>
              </a:lnSpc>
              <a:spcBef>
                <a:spcPts val="225"/>
              </a:spcBef>
              <a:spcAft>
                <a:spcPts val="0"/>
              </a:spcAft>
              <a:buClrTx/>
              <a:buSzPct val="100000"/>
              <a:buFont typeface="+mn-lt"/>
              <a:buChar char="–"/>
              <a:tabLst/>
              <a:defRPr/>
            </a:pPr>
            <a:r>
              <a:rPr kumimoji="0" lang="en-GB" sz="1000" b="0" i="0" u="none" strike="noStrike" kern="0" cap="none" spc="0" normalizeH="0" baseline="0" noProof="0" dirty="0">
                <a:ln>
                  <a:noFill/>
                </a:ln>
                <a:solidFill>
                  <a:srgbClr val="000000"/>
                </a:solidFill>
                <a:effectLst/>
                <a:uLnTx/>
                <a:uFillTx/>
                <a:latin typeface="Arial"/>
                <a:ea typeface="+mn-ea"/>
                <a:cs typeface="+mn-cs"/>
              </a:rPr>
              <a:t>High-level E2E flows</a:t>
            </a:r>
          </a:p>
          <a:p>
            <a:pPr marL="269991" marR="0" lvl="1" indent="-134996" algn="l" defTabSz="685800" rtl="0" eaLnBrk="1" fontAlgn="auto" latinLnBrk="0" hangingPunct="1">
              <a:lnSpc>
                <a:spcPct val="100000"/>
              </a:lnSpc>
              <a:spcBef>
                <a:spcPts val="225"/>
              </a:spcBef>
              <a:spcAft>
                <a:spcPts val="0"/>
              </a:spcAft>
              <a:buClrTx/>
              <a:buSzPct val="100000"/>
              <a:buFont typeface="+mn-lt"/>
              <a:buChar char="–"/>
              <a:tabLst/>
              <a:defRPr/>
            </a:pPr>
            <a:r>
              <a:rPr kumimoji="0" lang="en-GB" sz="1000" b="0" i="0" u="none" strike="noStrike" kern="0" cap="none" spc="0" normalizeH="0" baseline="0" noProof="0" dirty="0">
                <a:ln>
                  <a:noFill/>
                </a:ln>
                <a:solidFill>
                  <a:srgbClr val="000000"/>
                </a:solidFill>
                <a:effectLst/>
                <a:uLnTx/>
                <a:uFillTx/>
                <a:latin typeface="Arial"/>
                <a:ea typeface="+mn-ea"/>
                <a:cs typeface="+mn-cs"/>
              </a:rPr>
              <a:t>Identification and authentication</a:t>
            </a:r>
          </a:p>
          <a:p>
            <a:pPr marL="269991" marR="0" lvl="1" indent="-134996" algn="l" defTabSz="685800" rtl="0" eaLnBrk="1" fontAlgn="auto" latinLnBrk="0" hangingPunct="1">
              <a:lnSpc>
                <a:spcPct val="100000"/>
              </a:lnSpc>
              <a:spcBef>
                <a:spcPts val="225"/>
              </a:spcBef>
              <a:spcAft>
                <a:spcPts val="0"/>
              </a:spcAft>
              <a:buClrTx/>
              <a:buSzPct val="100000"/>
              <a:buFont typeface="+mn-lt"/>
              <a:buChar char="–"/>
              <a:tabLst/>
              <a:defRPr/>
            </a:pPr>
            <a:r>
              <a:rPr kumimoji="0" lang="en-GB" sz="1000" b="0" i="0" u="none" strike="noStrike" kern="0" cap="none" spc="0" normalizeH="0" baseline="0" noProof="0" dirty="0">
                <a:ln>
                  <a:noFill/>
                </a:ln>
                <a:solidFill>
                  <a:srgbClr val="000000"/>
                </a:solidFill>
                <a:effectLst/>
                <a:uLnTx/>
                <a:uFillTx/>
                <a:latin typeface="Arial"/>
                <a:ea typeface="+mn-ea"/>
                <a:cs typeface="+mn-cs"/>
              </a:rPr>
              <a:t>Dispute management principles</a:t>
            </a:r>
          </a:p>
          <a:p>
            <a:pPr marL="134996" marR="0" lvl="0" indent="-134996" algn="l" defTabSz="685800" rtl="0" eaLnBrk="1" fontAlgn="auto" latinLnBrk="0" hangingPunct="1">
              <a:lnSpc>
                <a:spcPct val="100000"/>
              </a:lnSpc>
              <a:spcBef>
                <a:spcPts val="450"/>
              </a:spcBef>
              <a:spcAft>
                <a:spcPts val="0"/>
              </a:spcAft>
              <a:buClrTx/>
              <a:buSzPct val="100000"/>
              <a:buFont typeface="+mn-lt"/>
              <a:buChar char="•"/>
              <a:tabLst/>
              <a:defRPr/>
            </a:pPr>
            <a:r>
              <a:rPr kumimoji="0" lang="en-GB" sz="1000" b="1" i="0" u="none" strike="noStrike" kern="0" cap="none" spc="0" normalizeH="0" baseline="0" noProof="0" dirty="0">
                <a:ln>
                  <a:noFill/>
                </a:ln>
                <a:solidFill>
                  <a:srgbClr val="000000"/>
                </a:solidFill>
                <a:effectLst/>
                <a:uLnTx/>
                <a:uFillTx/>
                <a:latin typeface="Arial"/>
                <a:ea typeface="+mn-ea"/>
                <a:cs typeface="+mn-cs"/>
              </a:rPr>
              <a:t>Adherence model</a:t>
            </a:r>
            <a:endParaRPr kumimoji="0" lang="en-GB" sz="1000" b="1" i="0" u="none" strike="noStrike" kern="0" cap="none" spc="0" normalizeH="0" baseline="30000" noProof="0" dirty="0">
              <a:ln>
                <a:noFill/>
              </a:ln>
              <a:solidFill>
                <a:srgbClr val="000000"/>
              </a:solidFill>
              <a:effectLst/>
              <a:uLnTx/>
              <a:uFillTx/>
              <a:latin typeface="Arial"/>
              <a:ea typeface="+mn-ea"/>
              <a:cs typeface="+mn-cs"/>
            </a:endParaRPr>
          </a:p>
          <a:p>
            <a:pPr marL="134996" marR="0" lvl="0" indent="-134996" algn="l" defTabSz="685800" rtl="0" eaLnBrk="1" fontAlgn="auto" latinLnBrk="0" hangingPunct="1">
              <a:lnSpc>
                <a:spcPct val="100000"/>
              </a:lnSpc>
              <a:spcBef>
                <a:spcPts val="450"/>
              </a:spcBef>
              <a:spcAft>
                <a:spcPts val="0"/>
              </a:spcAft>
              <a:buClrTx/>
              <a:buSzPct val="100000"/>
              <a:buFont typeface="+mn-lt"/>
              <a:buChar char="•"/>
              <a:tabLst/>
              <a:defRPr/>
            </a:pPr>
            <a:r>
              <a:rPr kumimoji="0" lang="en-GB" sz="1000" b="1" i="0" u="none" strike="noStrike" kern="0" cap="none" spc="0" normalizeH="0" baseline="0" noProof="0" dirty="0">
                <a:ln>
                  <a:noFill/>
                </a:ln>
                <a:solidFill>
                  <a:srgbClr val="000000"/>
                </a:solidFill>
                <a:effectLst/>
                <a:uLnTx/>
                <a:uFillTx/>
                <a:latin typeface="Arial"/>
                <a:ea typeface="+mn-ea"/>
                <a:cs typeface="+mn-cs"/>
              </a:rPr>
              <a:t>Technical scheme requirements</a:t>
            </a:r>
          </a:p>
          <a:p>
            <a:pPr marL="134996" marR="0" lvl="0" indent="-134996" algn="l" defTabSz="685800" rtl="0" eaLnBrk="1" fontAlgn="auto" latinLnBrk="0" hangingPunct="1">
              <a:lnSpc>
                <a:spcPct val="100000"/>
              </a:lnSpc>
              <a:spcBef>
                <a:spcPts val="450"/>
              </a:spcBef>
              <a:spcAft>
                <a:spcPts val="0"/>
              </a:spcAft>
              <a:buClrTx/>
              <a:buSzPct val="100000"/>
              <a:buFont typeface="+mn-lt"/>
              <a:buChar char="•"/>
              <a:tabLst/>
              <a:defRPr/>
            </a:pPr>
            <a:r>
              <a:rPr kumimoji="0" lang="en-GB" sz="1000" b="1" i="0" u="none" strike="noStrike" kern="0" cap="none" spc="0" normalizeH="0" baseline="0" noProof="0" dirty="0">
                <a:ln>
                  <a:noFill/>
                </a:ln>
                <a:solidFill>
                  <a:srgbClr val="000000"/>
                </a:solidFill>
                <a:effectLst/>
                <a:uLnTx/>
                <a:uFillTx/>
                <a:latin typeface="Arial"/>
                <a:ea typeface="+mn-ea"/>
                <a:cs typeface="+mn-cs"/>
              </a:rPr>
              <a:t>Defined terms and conditions</a:t>
            </a:r>
          </a:p>
          <a:p>
            <a:pPr marL="134996" marR="0" lvl="0" indent="-134996" algn="l" defTabSz="685800" rtl="0" eaLnBrk="1" fontAlgn="auto" latinLnBrk="0" hangingPunct="1">
              <a:lnSpc>
                <a:spcPct val="100000"/>
              </a:lnSpc>
              <a:spcBef>
                <a:spcPts val="450"/>
              </a:spcBef>
              <a:spcAft>
                <a:spcPts val="0"/>
              </a:spcAft>
              <a:buClrTx/>
              <a:buSzPct val="100000"/>
              <a:buFont typeface="+mn-lt"/>
              <a:buChar char="•"/>
              <a:tabLst/>
              <a:defRPr/>
            </a:pPr>
            <a:r>
              <a:rPr kumimoji="0" lang="en-GB" sz="1000" b="1" i="0" u="none" strike="noStrike" kern="0" cap="none" spc="0" normalizeH="0" baseline="0" noProof="0" dirty="0">
                <a:ln>
                  <a:noFill/>
                </a:ln>
                <a:solidFill>
                  <a:srgbClr val="000000"/>
                </a:solidFill>
                <a:effectLst/>
                <a:uLnTx/>
                <a:uFillTx/>
                <a:latin typeface="Arial"/>
                <a:ea typeface="+mn-ea"/>
                <a:cs typeface="+mn-cs"/>
              </a:rPr>
              <a:t>Annexes</a:t>
            </a:r>
          </a:p>
          <a:p>
            <a:pPr marL="269991" marR="0" lvl="1" indent="-134996" algn="l" defTabSz="685800" rtl="0" eaLnBrk="1" fontAlgn="auto" latinLnBrk="0" hangingPunct="1">
              <a:lnSpc>
                <a:spcPct val="100000"/>
              </a:lnSpc>
              <a:spcBef>
                <a:spcPts val="225"/>
              </a:spcBef>
              <a:spcAft>
                <a:spcPts val="0"/>
              </a:spcAft>
              <a:buClrTx/>
              <a:buSzPct val="100000"/>
              <a:buFont typeface="+mn-lt"/>
              <a:buChar char="–"/>
              <a:tabLst/>
              <a:defRPr/>
            </a:pPr>
            <a:r>
              <a:rPr kumimoji="0" lang="en-GB" sz="1000" b="0" i="0" u="none" strike="noStrike" kern="0" cap="none" spc="0" normalizeH="0" baseline="0" noProof="0" dirty="0">
                <a:ln>
                  <a:noFill/>
                </a:ln>
                <a:solidFill>
                  <a:srgbClr val="000000"/>
                </a:solidFill>
                <a:effectLst/>
                <a:uLnTx/>
                <a:uFillTx/>
                <a:latin typeface="Arial"/>
                <a:ea typeface="+mn-ea"/>
                <a:cs typeface="+mn-cs"/>
              </a:rPr>
              <a:t>User journeys</a:t>
            </a:r>
          </a:p>
          <a:p>
            <a:pPr marL="269991" marR="0" lvl="1" indent="-134996" algn="l" defTabSz="685800" rtl="0" eaLnBrk="1" fontAlgn="auto" latinLnBrk="0" hangingPunct="1">
              <a:lnSpc>
                <a:spcPct val="100000"/>
              </a:lnSpc>
              <a:spcBef>
                <a:spcPts val="225"/>
              </a:spcBef>
              <a:spcAft>
                <a:spcPts val="0"/>
              </a:spcAft>
              <a:buClrTx/>
              <a:buSzPct val="100000"/>
              <a:buFont typeface="+mn-lt"/>
              <a:buChar char="–"/>
              <a:tabLst/>
              <a:defRPr/>
            </a:pPr>
            <a:r>
              <a:rPr kumimoji="0" lang="en-GB" sz="1000" b="0" i="0" u="none" strike="noStrike" kern="0" cap="none" spc="0" normalizeH="0" baseline="0" noProof="0" dirty="0">
                <a:ln>
                  <a:noFill/>
                </a:ln>
                <a:solidFill>
                  <a:srgbClr val="000000"/>
                </a:solidFill>
                <a:effectLst/>
                <a:uLnTx/>
                <a:uFillTx/>
                <a:latin typeface="Arial"/>
                <a:ea typeface="+mn-ea"/>
                <a:cs typeface="+mn-cs"/>
              </a:rPr>
              <a:t>Detailed end-to-end flows</a:t>
            </a:r>
          </a:p>
          <a:p>
            <a:pPr marL="269991" marR="0" lvl="1" indent="-134996" algn="l" defTabSz="685800" rtl="0" eaLnBrk="1" fontAlgn="auto" latinLnBrk="0" hangingPunct="1">
              <a:lnSpc>
                <a:spcPct val="100000"/>
              </a:lnSpc>
              <a:spcBef>
                <a:spcPts val="225"/>
              </a:spcBef>
              <a:spcAft>
                <a:spcPts val="0"/>
              </a:spcAft>
              <a:buClrTx/>
              <a:buSzPct val="100000"/>
              <a:buFont typeface="+mn-lt"/>
              <a:buChar char="–"/>
              <a:tabLst/>
              <a:defRPr/>
            </a:pPr>
            <a:r>
              <a:rPr kumimoji="0" lang="en-GB" sz="1000" b="0" i="0" u="none" strike="noStrike" kern="0" cap="none" spc="0" normalizeH="0" baseline="0" noProof="0" dirty="0">
                <a:ln>
                  <a:noFill/>
                </a:ln>
                <a:solidFill>
                  <a:srgbClr val="000000"/>
                </a:solidFill>
                <a:effectLst/>
                <a:uLnTx/>
                <a:uFillTx/>
                <a:latin typeface="Arial"/>
                <a:ea typeface="+mn-ea"/>
                <a:cs typeface="+mn-cs"/>
              </a:rPr>
              <a:t>FAQ</a:t>
            </a:r>
          </a:p>
        </p:txBody>
      </p:sp>
      <p:sp>
        <p:nvSpPr>
          <p:cNvPr id="7" name="TextBox 6">
            <a:extLst>
              <a:ext uri="{FF2B5EF4-FFF2-40B4-BE49-F238E27FC236}">
                <a16:creationId xmlns:a16="http://schemas.microsoft.com/office/drawing/2014/main" id="{7895D956-F287-0C2B-EDD0-CA913E4B219C}"/>
              </a:ext>
            </a:extLst>
          </p:cNvPr>
          <p:cNvSpPr txBox="1"/>
          <p:nvPr/>
        </p:nvSpPr>
        <p:spPr>
          <a:xfrm>
            <a:off x="467289" y="1228770"/>
            <a:ext cx="3890399" cy="261610"/>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03399"/>
                </a:solidFill>
                <a:effectLst/>
                <a:uLnTx/>
                <a:uFillTx/>
                <a:latin typeface="Arial"/>
                <a:ea typeface="+mn-ea"/>
                <a:cs typeface="+mn-cs"/>
              </a:rPr>
              <a:t>Digital euro rulebook </a:t>
            </a:r>
            <a:r>
              <a:rPr kumimoji="0" lang="en-GB" sz="1100" i="0" u="none" strike="noStrike" kern="0" cap="none" spc="0" normalizeH="0" baseline="0" noProof="0" dirty="0">
                <a:ln>
                  <a:noFill/>
                </a:ln>
                <a:solidFill>
                  <a:srgbClr val="003399"/>
                </a:solidFill>
                <a:effectLst/>
                <a:uLnTx/>
                <a:uFillTx/>
                <a:latin typeface="Arial"/>
                <a:ea typeface="+mn-ea"/>
                <a:cs typeface="+mn-cs"/>
              </a:rPr>
              <a:t>[1</a:t>
            </a:r>
            <a:r>
              <a:rPr kumimoji="0" lang="en-GB" sz="1100" i="0" u="none" strike="noStrike" kern="0" cap="none" spc="0" normalizeH="0" noProof="0" dirty="0">
                <a:ln>
                  <a:noFill/>
                </a:ln>
                <a:solidFill>
                  <a:srgbClr val="003399"/>
                </a:solidFill>
                <a:effectLst/>
                <a:uLnTx/>
                <a:uFillTx/>
                <a:latin typeface="Arial"/>
                <a:ea typeface="+mn-ea"/>
                <a:cs typeface="+mn-cs"/>
              </a:rPr>
              <a:t>st</a:t>
            </a:r>
            <a:r>
              <a:rPr kumimoji="0" lang="en-GB" sz="1100" i="0" u="none" strike="noStrike" kern="0" cap="none" spc="0" normalizeH="0" baseline="0" noProof="0" dirty="0">
                <a:ln>
                  <a:noFill/>
                </a:ln>
                <a:solidFill>
                  <a:srgbClr val="003399"/>
                </a:solidFill>
                <a:effectLst/>
                <a:uLnTx/>
                <a:uFillTx/>
                <a:latin typeface="Arial"/>
                <a:ea typeface="+mn-ea"/>
                <a:cs typeface="+mn-cs"/>
              </a:rPr>
              <a:t> draft]</a:t>
            </a:r>
          </a:p>
        </p:txBody>
      </p:sp>
      <p:sp>
        <p:nvSpPr>
          <p:cNvPr id="8" name="Rectangle 7">
            <a:extLst>
              <a:ext uri="{FF2B5EF4-FFF2-40B4-BE49-F238E27FC236}">
                <a16:creationId xmlns:a16="http://schemas.microsoft.com/office/drawing/2014/main" id="{C80990F0-2FEF-3F81-50D0-D935C9B6B984}"/>
              </a:ext>
            </a:extLst>
          </p:cNvPr>
          <p:cNvSpPr/>
          <p:nvPr/>
        </p:nvSpPr>
        <p:spPr>
          <a:xfrm>
            <a:off x="4826746" y="1538978"/>
            <a:ext cx="3849567" cy="3114788"/>
          </a:xfrm>
          <a:prstGeom prst="rect">
            <a:avLst/>
          </a:prstGeom>
          <a:no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324000" tIns="54864" rIns="135000" bIns="54864" rtlCol="0" anchor="t"/>
          <a:lstStyle/>
          <a:p>
            <a:pPr marL="134996" marR="0" lvl="0" indent="-134996" algn="l" defTabSz="685800" rtl="0" eaLnBrk="1" fontAlgn="auto" latinLnBrk="0" hangingPunct="1">
              <a:lnSpc>
                <a:spcPct val="100000"/>
              </a:lnSpc>
              <a:spcBef>
                <a:spcPts val="450"/>
              </a:spcBef>
              <a:spcAft>
                <a:spcPts val="0"/>
              </a:spcAft>
              <a:buClrTx/>
              <a:buSzPct val="100000"/>
              <a:buFont typeface="+mn-lt"/>
              <a:buChar char="•"/>
              <a:tabLst/>
              <a:defRPr/>
            </a:pPr>
            <a:r>
              <a:rPr kumimoji="0" lang="en-GB" sz="1000" b="1" i="0" u="none" strike="noStrike" kern="0" cap="none" spc="0" normalizeH="0" baseline="0" noProof="0" dirty="0">
                <a:ln>
                  <a:noFill/>
                </a:ln>
                <a:solidFill>
                  <a:srgbClr val="000000"/>
                </a:solidFill>
                <a:effectLst/>
                <a:uLnTx/>
                <a:uFillTx/>
                <a:latin typeface="Arial"/>
                <a:ea typeface="+mn-ea"/>
                <a:cs typeface="+mn-cs"/>
              </a:rPr>
              <a:t>Document information</a:t>
            </a:r>
          </a:p>
          <a:p>
            <a:pPr marL="134996" marR="0" lvl="0" indent="-134996" algn="l" defTabSz="685800" rtl="0" eaLnBrk="1" fontAlgn="auto" latinLnBrk="0" hangingPunct="1">
              <a:lnSpc>
                <a:spcPct val="100000"/>
              </a:lnSpc>
              <a:spcBef>
                <a:spcPts val="450"/>
              </a:spcBef>
              <a:spcAft>
                <a:spcPts val="0"/>
              </a:spcAft>
              <a:buClrTx/>
              <a:buSzPct val="100000"/>
              <a:buFont typeface="+mn-lt"/>
              <a:buChar char="•"/>
              <a:tabLst/>
              <a:defRPr/>
            </a:pPr>
            <a:r>
              <a:rPr kumimoji="0" lang="en-GB" sz="1000" b="1" i="0" u="none" strike="noStrike" kern="0" cap="none" spc="0" normalizeH="0" baseline="0" noProof="0" dirty="0">
                <a:ln>
                  <a:noFill/>
                </a:ln>
                <a:solidFill>
                  <a:srgbClr val="000000"/>
                </a:solidFill>
                <a:effectLst/>
                <a:uLnTx/>
                <a:uFillTx/>
                <a:latin typeface="Arial"/>
                <a:ea typeface="+mn-ea"/>
                <a:cs typeface="+mn-cs"/>
              </a:rPr>
              <a:t>Digital euro scheme scope and interplay</a:t>
            </a:r>
          </a:p>
          <a:p>
            <a:pPr marL="134996" marR="0" lvl="0" indent="-134996" algn="l" defTabSz="685800" rtl="0" eaLnBrk="1" fontAlgn="auto" latinLnBrk="0" hangingPunct="1">
              <a:lnSpc>
                <a:spcPct val="100000"/>
              </a:lnSpc>
              <a:spcBef>
                <a:spcPts val="450"/>
              </a:spcBef>
              <a:spcAft>
                <a:spcPts val="0"/>
              </a:spcAft>
              <a:buClrTx/>
              <a:buSzPct val="100000"/>
              <a:buFont typeface="+mn-lt"/>
              <a:buChar char="•"/>
              <a:tabLst/>
              <a:defRPr/>
            </a:pPr>
            <a:r>
              <a:rPr kumimoji="0" lang="en-GB" sz="1000" b="1" i="0" u="none" strike="noStrike" kern="0" cap="none" spc="0" normalizeH="0" baseline="0" noProof="0" dirty="0">
                <a:ln>
                  <a:noFill/>
                </a:ln>
                <a:solidFill>
                  <a:srgbClr val="000000"/>
                </a:solidFill>
                <a:effectLst/>
                <a:uLnTx/>
                <a:uFillTx/>
                <a:latin typeface="Arial"/>
                <a:ea typeface="+mn-ea"/>
                <a:cs typeface="+mn-cs"/>
              </a:rPr>
              <a:t>Functional and operational model</a:t>
            </a:r>
          </a:p>
          <a:p>
            <a:pPr marL="269991" marR="0" lvl="1" indent="-134996" algn="l" defTabSz="685800" rtl="0" eaLnBrk="1" fontAlgn="auto" latinLnBrk="0" hangingPunct="1">
              <a:lnSpc>
                <a:spcPct val="100000"/>
              </a:lnSpc>
              <a:spcBef>
                <a:spcPts val="225"/>
              </a:spcBef>
              <a:spcAft>
                <a:spcPts val="0"/>
              </a:spcAft>
              <a:buClrTx/>
              <a:buSzPct val="100000"/>
              <a:buFont typeface="+mn-lt"/>
              <a:buChar char="–"/>
              <a:tabLst/>
              <a:defRPr/>
            </a:pPr>
            <a:r>
              <a:rPr kumimoji="0" lang="en-GB" sz="1000" b="0" i="0" u="none" strike="noStrike" kern="0" cap="none" spc="0" normalizeH="0" baseline="0" noProof="0" dirty="0">
                <a:ln>
                  <a:noFill/>
                </a:ln>
                <a:solidFill>
                  <a:srgbClr val="003299"/>
                </a:solidFill>
                <a:effectLst/>
                <a:uLnTx/>
                <a:uFillTx/>
                <a:latin typeface="Arial"/>
                <a:ea typeface="+mn-ea"/>
                <a:cs typeface="+mn-cs"/>
              </a:rPr>
              <a:t>Minimum UX standards</a:t>
            </a:r>
          </a:p>
          <a:p>
            <a:pPr marL="269991" marR="0" lvl="1" indent="-134996" algn="l" defTabSz="685800" rtl="0" eaLnBrk="1" fontAlgn="auto" latinLnBrk="0" hangingPunct="1">
              <a:lnSpc>
                <a:spcPct val="100000"/>
              </a:lnSpc>
              <a:spcBef>
                <a:spcPts val="225"/>
              </a:spcBef>
              <a:spcAft>
                <a:spcPts val="0"/>
              </a:spcAft>
              <a:buClrTx/>
              <a:buSzPct val="100000"/>
              <a:buFont typeface="+mn-lt"/>
              <a:buChar char="–"/>
              <a:tabLst/>
              <a:defRPr/>
            </a:pPr>
            <a:r>
              <a:rPr kumimoji="0" lang="en-GB" sz="1000" b="0" i="0" u="none" strike="noStrike" kern="0" cap="none" spc="0" normalizeH="0" baseline="0" noProof="0" dirty="0">
                <a:ln>
                  <a:noFill/>
                </a:ln>
                <a:solidFill>
                  <a:srgbClr val="003299"/>
                </a:solidFill>
                <a:effectLst/>
                <a:uLnTx/>
                <a:uFillTx/>
                <a:latin typeface="Arial"/>
                <a:ea typeface="+mn-ea"/>
                <a:cs typeface="+mn-cs"/>
              </a:rPr>
              <a:t>Dispute management</a:t>
            </a:r>
          </a:p>
          <a:p>
            <a:pPr marL="134996" marR="0" lvl="0" indent="-134996" algn="l" defTabSz="685800" rtl="0" eaLnBrk="1" fontAlgn="auto" latinLnBrk="0" hangingPunct="1">
              <a:lnSpc>
                <a:spcPct val="100000"/>
              </a:lnSpc>
              <a:spcBef>
                <a:spcPts val="450"/>
              </a:spcBef>
              <a:spcAft>
                <a:spcPts val="0"/>
              </a:spcAft>
              <a:buClrTx/>
              <a:buSzPct val="100000"/>
              <a:buFont typeface="+mn-lt"/>
              <a:buChar char="•"/>
              <a:tabLst/>
              <a:defRPr/>
            </a:pPr>
            <a:r>
              <a:rPr kumimoji="0" lang="en-GB" sz="1000" b="1" i="0" u="none" strike="noStrike" kern="0" cap="none" spc="0" normalizeH="0" baseline="0" noProof="0" dirty="0">
                <a:ln>
                  <a:noFill/>
                </a:ln>
                <a:solidFill>
                  <a:srgbClr val="000000"/>
                </a:solidFill>
                <a:effectLst/>
                <a:uLnTx/>
                <a:uFillTx/>
                <a:latin typeface="Arial"/>
                <a:ea typeface="+mn-ea"/>
                <a:cs typeface="+mn-cs"/>
              </a:rPr>
              <a:t>Adherence model</a:t>
            </a:r>
            <a:endParaRPr kumimoji="0" lang="en-GB" sz="1000" b="1" i="0" u="none" strike="noStrike" kern="0" cap="none" spc="0" normalizeH="0" baseline="30000" noProof="0" dirty="0">
              <a:ln>
                <a:noFill/>
              </a:ln>
              <a:solidFill>
                <a:srgbClr val="000000"/>
              </a:solidFill>
              <a:effectLst/>
              <a:uLnTx/>
              <a:uFillTx/>
              <a:latin typeface="Arial"/>
              <a:ea typeface="+mn-ea"/>
              <a:cs typeface="+mn-cs"/>
            </a:endParaRPr>
          </a:p>
          <a:p>
            <a:pPr marL="134996" marR="0" lvl="0" indent="-134996" algn="l" defTabSz="685800" rtl="0" eaLnBrk="1" fontAlgn="auto" latinLnBrk="0" hangingPunct="1">
              <a:lnSpc>
                <a:spcPct val="100000"/>
              </a:lnSpc>
              <a:spcBef>
                <a:spcPts val="450"/>
              </a:spcBef>
              <a:spcAft>
                <a:spcPts val="0"/>
              </a:spcAft>
              <a:buClrTx/>
              <a:buSzPct val="100000"/>
              <a:buFont typeface="+mn-lt"/>
              <a:buChar char="•"/>
              <a:tabLst/>
              <a:defRPr/>
            </a:pPr>
            <a:r>
              <a:rPr kumimoji="0" lang="en-GB" sz="1000" b="1" i="0" u="none" strike="noStrike" kern="0" cap="none" spc="0" normalizeH="0" baseline="0" noProof="0" dirty="0">
                <a:ln>
                  <a:noFill/>
                </a:ln>
                <a:solidFill>
                  <a:srgbClr val="000000"/>
                </a:solidFill>
                <a:effectLst/>
                <a:uLnTx/>
                <a:uFillTx/>
                <a:latin typeface="Arial"/>
                <a:ea typeface="+mn-ea"/>
                <a:cs typeface="+mn-cs"/>
              </a:rPr>
              <a:t>Technical scheme requirements</a:t>
            </a:r>
          </a:p>
          <a:p>
            <a:pPr marL="269991" marR="0" lvl="1" indent="-134996" algn="l" defTabSz="685800" rtl="0" eaLnBrk="1" fontAlgn="auto" latinLnBrk="0" hangingPunct="1">
              <a:lnSpc>
                <a:spcPct val="100000"/>
              </a:lnSpc>
              <a:spcBef>
                <a:spcPts val="225"/>
              </a:spcBef>
              <a:spcAft>
                <a:spcPts val="0"/>
              </a:spcAft>
              <a:buClrTx/>
              <a:buSzPct val="100000"/>
              <a:buFont typeface="+mn-lt"/>
              <a:buChar char="–"/>
              <a:tabLst/>
              <a:defRPr/>
            </a:pPr>
            <a:r>
              <a:rPr kumimoji="0" lang="en-GB" sz="1000" b="0" i="0" u="none" strike="noStrike" kern="0" cap="none" spc="0" normalizeH="0" baseline="0" noProof="0" dirty="0">
                <a:ln>
                  <a:noFill/>
                </a:ln>
                <a:solidFill>
                  <a:srgbClr val="003299"/>
                </a:solidFill>
                <a:effectLst/>
                <a:uLnTx/>
                <a:uFillTx/>
                <a:latin typeface="Arial"/>
                <a:ea typeface="+mn-ea"/>
                <a:cs typeface="+mn-cs"/>
              </a:rPr>
              <a:t>Interface standards and specifications</a:t>
            </a:r>
          </a:p>
          <a:p>
            <a:pPr marL="134996" marR="0" lvl="0" indent="-134996" algn="l" defTabSz="685800" rtl="0" eaLnBrk="1" fontAlgn="auto" latinLnBrk="0" hangingPunct="1">
              <a:lnSpc>
                <a:spcPct val="100000"/>
              </a:lnSpc>
              <a:spcBef>
                <a:spcPts val="450"/>
              </a:spcBef>
              <a:spcAft>
                <a:spcPts val="0"/>
              </a:spcAft>
              <a:buClrTx/>
              <a:buSzPct val="100000"/>
              <a:buFont typeface="+mn-lt"/>
              <a:buChar char="•"/>
              <a:tabLst/>
              <a:defRPr/>
            </a:pPr>
            <a:r>
              <a:rPr kumimoji="0" lang="en-GB" sz="1000" b="1" i="0" u="none" strike="noStrike" kern="0" cap="none" spc="0" normalizeH="0" baseline="0" noProof="0" dirty="0">
                <a:ln>
                  <a:noFill/>
                </a:ln>
                <a:solidFill>
                  <a:srgbClr val="003299"/>
                </a:solidFill>
                <a:effectLst/>
                <a:uLnTx/>
                <a:uFillTx/>
                <a:latin typeface="Arial"/>
                <a:ea typeface="+mn-ea"/>
                <a:cs typeface="+mn-cs"/>
              </a:rPr>
              <a:t>Risk management</a:t>
            </a:r>
          </a:p>
          <a:p>
            <a:pPr marL="134996" marR="0" lvl="0" indent="-134996" algn="l" defTabSz="685800" rtl="0" eaLnBrk="1" fontAlgn="auto" latinLnBrk="0" hangingPunct="1">
              <a:lnSpc>
                <a:spcPct val="100000"/>
              </a:lnSpc>
              <a:spcBef>
                <a:spcPts val="450"/>
              </a:spcBef>
              <a:spcAft>
                <a:spcPts val="0"/>
              </a:spcAft>
              <a:buClrTx/>
              <a:buSzPct val="100000"/>
              <a:buFont typeface="+mn-lt"/>
              <a:buChar char="•"/>
              <a:tabLst/>
              <a:defRPr/>
            </a:pPr>
            <a:r>
              <a:rPr kumimoji="0" lang="en-GB" sz="1000" b="1" i="0" u="none" strike="noStrike" kern="0" cap="none" spc="0" normalizeH="0" baseline="0" noProof="0" dirty="0">
                <a:ln>
                  <a:noFill/>
                </a:ln>
                <a:solidFill>
                  <a:srgbClr val="003299"/>
                </a:solidFill>
                <a:effectLst/>
                <a:uLnTx/>
                <a:uFillTx/>
                <a:latin typeface="Arial"/>
                <a:ea typeface="+mn-ea"/>
                <a:cs typeface="+mn-cs"/>
              </a:rPr>
              <a:t>Scheme management</a:t>
            </a:r>
          </a:p>
          <a:p>
            <a:pPr marL="134996" marR="0" lvl="0" indent="-134996" algn="l" defTabSz="685800" rtl="0" eaLnBrk="1" fontAlgn="auto" latinLnBrk="0" hangingPunct="1">
              <a:lnSpc>
                <a:spcPct val="100000"/>
              </a:lnSpc>
              <a:spcBef>
                <a:spcPts val="450"/>
              </a:spcBef>
              <a:spcAft>
                <a:spcPts val="0"/>
              </a:spcAft>
              <a:buClrTx/>
              <a:buSzPct val="100000"/>
              <a:buFont typeface="+mn-lt"/>
              <a:buChar char="•"/>
              <a:tabLst/>
              <a:defRPr/>
            </a:pPr>
            <a:r>
              <a:rPr kumimoji="0" lang="en-GB" sz="1000" b="1" i="0" u="none" strike="noStrike" kern="0" cap="none" spc="0" normalizeH="0" baseline="0" noProof="0" dirty="0">
                <a:ln>
                  <a:noFill/>
                </a:ln>
                <a:solidFill>
                  <a:srgbClr val="000000"/>
                </a:solidFill>
                <a:effectLst/>
                <a:uLnTx/>
                <a:uFillTx/>
                <a:latin typeface="Arial"/>
                <a:ea typeface="+mn-ea"/>
                <a:cs typeface="+mn-cs"/>
              </a:rPr>
              <a:t>Defined terms and conditions</a:t>
            </a:r>
          </a:p>
          <a:p>
            <a:pPr marL="134996" marR="0" lvl="0" indent="-134996" algn="l" defTabSz="685800" rtl="0" eaLnBrk="1" fontAlgn="auto" latinLnBrk="0" hangingPunct="1">
              <a:lnSpc>
                <a:spcPct val="100000"/>
              </a:lnSpc>
              <a:spcBef>
                <a:spcPts val="450"/>
              </a:spcBef>
              <a:spcAft>
                <a:spcPts val="0"/>
              </a:spcAft>
              <a:buClrTx/>
              <a:buSzPct val="100000"/>
              <a:buFont typeface="+mn-lt"/>
              <a:buChar char="•"/>
              <a:tabLst/>
              <a:defRPr/>
            </a:pPr>
            <a:r>
              <a:rPr kumimoji="0" lang="en-GB" sz="1000" b="1" i="0" u="none" strike="noStrike" kern="0" cap="none" spc="0" normalizeH="0" baseline="0" noProof="0" dirty="0">
                <a:ln>
                  <a:noFill/>
                </a:ln>
                <a:solidFill>
                  <a:srgbClr val="000000"/>
                </a:solidFill>
                <a:effectLst/>
                <a:uLnTx/>
                <a:uFillTx/>
                <a:latin typeface="Arial"/>
                <a:ea typeface="+mn-ea"/>
                <a:cs typeface="+mn-cs"/>
              </a:rPr>
              <a:t>Annexes</a:t>
            </a:r>
          </a:p>
          <a:p>
            <a:pPr marL="269991" marR="0" lvl="1" indent="-134996" algn="l" defTabSz="685800" rtl="0" eaLnBrk="1" fontAlgn="auto" latinLnBrk="0" hangingPunct="1">
              <a:lnSpc>
                <a:spcPct val="100000"/>
              </a:lnSpc>
              <a:spcBef>
                <a:spcPts val="225"/>
              </a:spcBef>
              <a:spcAft>
                <a:spcPts val="0"/>
              </a:spcAft>
              <a:buClrTx/>
              <a:buSzPct val="100000"/>
              <a:buFont typeface="+mn-lt"/>
              <a:buChar char="–"/>
              <a:tabLst/>
              <a:defRPr/>
            </a:pPr>
            <a:r>
              <a:rPr kumimoji="0" lang="en-GB" sz="1000" b="0" i="0" u="none" strike="noStrike" kern="0" cap="none" spc="0" normalizeH="0" baseline="0" noProof="0" dirty="0">
                <a:ln>
                  <a:noFill/>
                </a:ln>
                <a:solidFill>
                  <a:srgbClr val="003299"/>
                </a:solidFill>
                <a:effectLst/>
                <a:uLnTx/>
                <a:uFillTx/>
                <a:latin typeface="Arial"/>
                <a:ea typeface="+mn-ea"/>
                <a:cs typeface="+mn-cs"/>
              </a:rPr>
              <a:t>Branding standards</a:t>
            </a:r>
          </a:p>
          <a:p>
            <a:pPr marL="269991" marR="0" lvl="1" indent="-134996" algn="l" defTabSz="685800" rtl="0" eaLnBrk="1" fontAlgn="auto" latinLnBrk="0" hangingPunct="1">
              <a:lnSpc>
                <a:spcPct val="100000"/>
              </a:lnSpc>
              <a:spcBef>
                <a:spcPts val="225"/>
              </a:spcBef>
              <a:spcAft>
                <a:spcPts val="0"/>
              </a:spcAft>
              <a:buClrTx/>
              <a:buSzPct val="100000"/>
              <a:buFont typeface="+mn-lt"/>
              <a:buChar char="–"/>
              <a:tabLst/>
              <a:defRPr/>
            </a:pPr>
            <a:r>
              <a:rPr kumimoji="0" lang="en-GB" sz="1000" b="0" i="0" u="none" strike="noStrike" kern="0" cap="none" spc="0" normalizeH="0" baseline="0" noProof="0" dirty="0">
                <a:ln>
                  <a:noFill/>
                </a:ln>
                <a:solidFill>
                  <a:srgbClr val="003299"/>
                </a:solidFill>
                <a:effectLst/>
                <a:uLnTx/>
                <a:uFillTx/>
                <a:latin typeface="Arial"/>
                <a:ea typeface="+mn-ea"/>
                <a:cs typeface="+mn-cs"/>
              </a:rPr>
              <a:t>Detailed technical specifications, implementation guidelines, certification-related documentation</a:t>
            </a:r>
            <a:endParaRPr kumimoji="0" lang="en-GB" sz="1000" b="1" i="0" u="none" strike="noStrike" kern="0" cap="none" spc="0" normalizeH="0" baseline="0" noProof="0" dirty="0">
              <a:ln>
                <a:noFill/>
              </a:ln>
              <a:solidFill>
                <a:srgbClr val="003299"/>
              </a:solidFill>
              <a:effectLst/>
              <a:uLnTx/>
              <a:uFillTx/>
              <a:latin typeface="Arial"/>
              <a:ea typeface="+mn-ea"/>
              <a:cs typeface="+mn-cs"/>
            </a:endParaRPr>
          </a:p>
        </p:txBody>
      </p:sp>
      <p:sp>
        <p:nvSpPr>
          <p:cNvPr id="9" name="TextBox 8">
            <a:extLst>
              <a:ext uri="{FF2B5EF4-FFF2-40B4-BE49-F238E27FC236}">
                <a16:creationId xmlns:a16="http://schemas.microsoft.com/office/drawing/2014/main" id="{98651ED5-5707-4441-712A-7501DF1A1E5E}"/>
              </a:ext>
            </a:extLst>
          </p:cNvPr>
          <p:cNvSpPr txBox="1"/>
          <p:nvPr/>
        </p:nvSpPr>
        <p:spPr>
          <a:xfrm>
            <a:off x="4813268" y="1228770"/>
            <a:ext cx="3862167" cy="261610"/>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03399"/>
                </a:solidFill>
                <a:effectLst/>
                <a:uLnTx/>
                <a:uFillTx/>
                <a:latin typeface="Arial"/>
                <a:ea typeface="+mn-ea"/>
                <a:cs typeface="+mn-cs"/>
              </a:rPr>
              <a:t>Digital euro rulebook </a:t>
            </a:r>
            <a:r>
              <a:rPr kumimoji="0" lang="en-GB" sz="1100" i="0" u="none" strike="noStrike" kern="0" cap="none" spc="0" normalizeH="0" baseline="0" noProof="0" dirty="0">
                <a:ln>
                  <a:noFill/>
                </a:ln>
                <a:solidFill>
                  <a:srgbClr val="003399"/>
                </a:solidFill>
                <a:effectLst/>
                <a:uLnTx/>
                <a:uFillTx/>
                <a:latin typeface="Arial"/>
                <a:ea typeface="+mn-ea"/>
                <a:cs typeface="+mn-cs"/>
              </a:rPr>
              <a:t>[2</a:t>
            </a:r>
            <a:r>
              <a:rPr kumimoji="0" lang="en-GB" sz="1100" i="0" u="none" strike="noStrike" kern="0" cap="none" spc="0" normalizeH="0" noProof="0" dirty="0">
                <a:ln>
                  <a:noFill/>
                </a:ln>
                <a:solidFill>
                  <a:srgbClr val="003399"/>
                </a:solidFill>
                <a:effectLst/>
                <a:uLnTx/>
                <a:uFillTx/>
                <a:latin typeface="Arial"/>
                <a:ea typeface="+mn-ea"/>
                <a:cs typeface="+mn-cs"/>
              </a:rPr>
              <a:t>nd</a:t>
            </a:r>
            <a:r>
              <a:rPr kumimoji="0" lang="en-GB" sz="1100" i="0" u="none" strike="noStrike" kern="0" cap="none" spc="0" normalizeH="0" baseline="0" noProof="0" dirty="0">
                <a:ln>
                  <a:noFill/>
                </a:ln>
                <a:solidFill>
                  <a:srgbClr val="003399"/>
                </a:solidFill>
                <a:effectLst/>
                <a:uLnTx/>
                <a:uFillTx/>
                <a:latin typeface="Arial"/>
                <a:ea typeface="+mn-ea"/>
                <a:cs typeface="+mn-cs"/>
              </a:rPr>
              <a:t> draft]</a:t>
            </a:r>
          </a:p>
        </p:txBody>
      </p:sp>
      <p:sp>
        <p:nvSpPr>
          <p:cNvPr id="10" name="Arrow: Right 9">
            <a:extLst>
              <a:ext uri="{FF2B5EF4-FFF2-40B4-BE49-F238E27FC236}">
                <a16:creationId xmlns:a16="http://schemas.microsoft.com/office/drawing/2014/main" id="{9FF4FA48-DE81-404E-1B7F-BE022EA766FE}"/>
              </a:ext>
            </a:extLst>
          </p:cNvPr>
          <p:cNvSpPr/>
          <p:nvPr/>
        </p:nvSpPr>
        <p:spPr bwMode="auto">
          <a:xfrm>
            <a:off x="3707481" y="2504986"/>
            <a:ext cx="857375" cy="717456"/>
          </a:xfrm>
          <a:prstGeom prst="rightArrow">
            <a:avLst>
              <a:gd name="adj1" fmla="val 50000"/>
              <a:gd name="adj2" fmla="val 32254"/>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Tree>
    <p:extLst>
      <p:ext uri="{BB962C8B-B14F-4D97-AF65-F5344CB8AC3E}">
        <p14:creationId xmlns:p14="http://schemas.microsoft.com/office/powerpoint/2010/main" val="591908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96017E-A1B9-387F-3F10-07050E5C2313}"/>
              </a:ext>
            </a:extLst>
          </p:cNvPr>
          <p:cNvSpPr>
            <a:spLocks noGrp="1"/>
          </p:cNvSpPr>
          <p:nvPr>
            <p:ph type="body" sz="quarter" idx="15"/>
          </p:nvPr>
        </p:nvSpPr>
        <p:spPr/>
        <p:txBody>
          <a:bodyPr/>
          <a:lstStyle/>
          <a:p>
            <a:r>
              <a:rPr lang="en-GB" dirty="0"/>
              <a:t>Holding limits</a:t>
            </a:r>
          </a:p>
        </p:txBody>
      </p:sp>
      <p:sp>
        <p:nvSpPr>
          <p:cNvPr id="3" name="Text Placeholder 2">
            <a:extLst>
              <a:ext uri="{FF2B5EF4-FFF2-40B4-BE49-F238E27FC236}">
                <a16:creationId xmlns:a16="http://schemas.microsoft.com/office/drawing/2014/main" id="{CB355837-C938-72BC-9AF4-C38D13419BEA}"/>
              </a:ext>
            </a:extLst>
          </p:cNvPr>
          <p:cNvSpPr>
            <a:spLocks noGrp="1"/>
          </p:cNvSpPr>
          <p:nvPr>
            <p:ph type="body" sz="quarter" idx="16"/>
          </p:nvPr>
        </p:nvSpPr>
        <p:spPr/>
        <p:txBody>
          <a:bodyPr/>
          <a:lstStyle/>
          <a:p>
            <a:endParaRPr lang="en-GB" dirty="0"/>
          </a:p>
        </p:txBody>
      </p:sp>
      <p:sp>
        <p:nvSpPr>
          <p:cNvPr id="11" name="Text Placeholder 10">
            <a:extLst>
              <a:ext uri="{FF2B5EF4-FFF2-40B4-BE49-F238E27FC236}">
                <a16:creationId xmlns:a16="http://schemas.microsoft.com/office/drawing/2014/main" id="{DF7F8F26-B6A4-DEE6-2F5D-6F5B69CA7F50}"/>
              </a:ext>
            </a:extLst>
          </p:cNvPr>
          <p:cNvSpPr>
            <a:spLocks noGrp="1"/>
          </p:cNvSpPr>
          <p:nvPr>
            <p:ph type="body" sz="quarter" idx="17"/>
          </p:nvPr>
        </p:nvSpPr>
        <p:spPr/>
        <p:txBody>
          <a:bodyPr>
            <a:normAutofit fontScale="92500" lnSpcReduction="10000"/>
          </a:bodyPr>
          <a:lstStyle/>
          <a:p>
            <a:r>
              <a:rPr lang="en-US" dirty="0"/>
              <a:t>3</a:t>
            </a:r>
            <a:endParaRPr lang="en-GB" dirty="0"/>
          </a:p>
        </p:txBody>
      </p:sp>
    </p:spTree>
    <p:extLst>
      <p:ext uri="{BB962C8B-B14F-4D97-AF65-F5344CB8AC3E}">
        <p14:creationId xmlns:p14="http://schemas.microsoft.com/office/powerpoint/2010/main" val="31135626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GENDA_2" val="-1"/>
</p:tagLst>
</file>

<file path=ppt/tags/tag10.xml><?xml version="1.0" encoding="utf-8"?>
<p:tagLst xmlns:a="http://schemas.openxmlformats.org/drawingml/2006/main" xmlns:r="http://schemas.openxmlformats.org/officeDocument/2006/relationships" xmlns:p="http://schemas.openxmlformats.org/presentationml/2006/main">
  <p:tag name="AGENDA_2_ASSOC" val="-1"/>
</p:tagLst>
</file>

<file path=ppt/tags/tag11.xml><?xml version="1.0" encoding="utf-8"?>
<p:tagLst xmlns:a="http://schemas.openxmlformats.org/drawingml/2006/main" xmlns:r="http://schemas.openxmlformats.org/officeDocument/2006/relationships" xmlns:p="http://schemas.openxmlformats.org/presentationml/2006/main">
  <p:tag name="AGENDA_3_ASSOC" val="-1"/>
</p:tagLst>
</file>

<file path=ppt/tags/tag12.xml><?xml version="1.0" encoding="utf-8"?>
<p:tagLst xmlns:a="http://schemas.openxmlformats.org/drawingml/2006/main" xmlns:r="http://schemas.openxmlformats.org/officeDocument/2006/relationships" xmlns:p="http://schemas.openxmlformats.org/presentationml/2006/main">
  <p:tag name="AGENDA_2" val="-1"/>
</p:tagLst>
</file>

<file path=ppt/tags/tag13.xml><?xml version="1.0" encoding="utf-8"?>
<p:tagLst xmlns:a="http://schemas.openxmlformats.org/drawingml/2006/main" xmlns:r="http://schemas.openxmlformats.org/officeDocument/2006/relationships" xmlns:p="http://schemas.openxmlformats.org/presentationml/2006/main">
  <p:tag name="AGENDA_3" val="-1"/>
</p:tagLst>
</file>

<file path=ppt/tags/tag14.xml><?xml version="1.0" encoding="utf-8"?>
<p:tagLst xmlns:a="http://schemas.openxmlformats.org/drawingml/2006/main" xmlns:r="http://schemas.openxmlformats.org/officeDocument/2006/relationships" xmlns:p="http://schemas.openxmlformats.org/presentationml/2006/main">
  <p:tag name="AGENDA_1" val="-1"/>
</p:tagLst>
</file>

<file path=ppt/tags/tag15.xml><?xml version="1.0" encoding="utf-8"?>
<p:tagLst xmlns:a="http://schemas.openxmlformats.org/drawingml/2006/main" xmlns:r="http://schemas.openxmlformats.org/officeDocument/2006/relationships" xmlns:p="http://schemas.openxmlformats.org/presentationml/2006/main">
  <p:tag name="AGENDA_1_ASSOC" val="-1"/>
</p:tagLst>
</file>

<file path=ppt/tags/tag16.xml><?xml version="1.0" encoding="utf-8"?>
<p:tagLst xmlns:a="http://schemas.openxmlformats.org/drawingml/2006/main" xmlns:r="http://schemas.openxmlformats.org/officeDocument/2006/relationships" xmlns:p="http://schemas.openxmlformats.org/presentationml/2006/main">
  <p:tag name="AGENDA_2_ASSOC" val="-1"/>
</p:tagLst>
</file>

<file path=ppt/tags/tag17.xml><?xml version="1.0" encoding="utf-8"?>
<p:tagLst xmlns:a="http://schemas.openxmlformats.org/drawingml/2006/main" xmlns:r="http://schemas.openxmlformats.org/officeDocument/2006/relationships" xmlns:p="http://schemas.openxmlformats.org/presentationml/2006/main">
  <p:tag name="AGENDA_3_ASSOC" val="-1"/>
</p:tagLst>
</file>

<file path=ppt/tags/tag18.xml><?xml version="1.0" encoding="utf-8"?>
<p:tagLst xmlns:a="http://schemas.openxmlformats.org/drawingml/2006/main" xmlns:r="http://schemas.openxmlformats.org/officeDocument/2006/relationships" xmlns:p="http://schemas.openxmlformats.org/presentationml/2006/main">
  <p:tag name="AGENDA_2" val="-1"/>
</p:tagLst>
</file>

<file path=ppt/tags/tag19.xml><?xml version="1.0" encoding="utf-8"?>
<p:tagLst xmlns:a="http://schemas.openxmlformats.org/drawingml/2006/main" xmlns:r="http://schemas.openxmlformats.org/officeDocument/2006/relationships" xmlns:p="http://schemas.openxmlformats.org/presentationml/2006/main">
  <p:tag name="AGENDA_3" val="-1"/>
</p:tagLst>
</file>

<file path=ppt/tags/tag2.xml><?xml version="1.0" encoding="utf-8"?>
<p:tagLst xmlns:a="http://schemas.openxmlformats.org/drawingml/2006/main" xmlns:r="http://schemas.openxmlformats.org/officeDocument/2006/relationships" xmlns:p="http://schemas.openxmlformats.org/presentationml/2006/main">
  <p:tag name="AGENDA_2" val="-1"/>
</p:tagLst>
</file>

<file path=ppt/tags/tag20.xml><?xml version="1.0" encoding="utf-8"?>
<p:tagLst xmlns:a="http://schemas.openxmlformats.org/drawingml/2006/main" xmlns:r="http://schemas.openxmlformats.org/officeDocument/2006/relationships" xmlns:p="http://schemas.openxmlformats.org/presentationml/2006/main">
  <p:tag name="AGENDA_1" val="-1"/>
</p:tagLst>
</file>

<file path=ppt/tags/tag21.xml><?xml version="1.0" encoding="utf-8"?>
<p:tagLst xmlns:a="http://schemas.openxmlformats.org/drawingml/2006/main" xmlns:r="http://schemas.openxmlformats.org/officeDocument/2006/relationships" xmlns:p="http://schemas.openxmlformats.org/presentationml/2006/main">
  <p:tag name="AGENDA_2_ASSOC" val="-1"/>
</p:tagLst>
</file>

<file path=ppt/tags/tag22.xml><?xml version="1.0" encoding="utf-8"?>
<p:tagLst xmlns:a="http://schemas.openxmlformats.org/drawingml/2006/main" xmlns:r="http://schemas.openxmlformats.org/officeDocument/2006/relationships" xmlns:p="http://schemas.openxmlformats.org/presentationml/2006/main">
  <p:tag name="AGENDA_3_ASSOC" val="-1"/>
</p:tagLst>
</file>

<file path=ppt/tags/tag23.xml><?xml version="1.0" encoding="utf-8"?>
<p:tagLst xmlns:a="http://schemas.openxmlformats.org/drawingml/2006/main" xmlns:r="http://schemas.openxmlformats.org/officeDocument/2006/relationships" xmlns:p="http://schemas.openxmlformats.org/presentationml/2006/main">
  <p:tag name="AGENDA_2" val="-1"/>
</p:tagLst>
</file>

<file path=ppt/tags/tag24.xml><?xml version="1.0" encoding="utf-8"?>
<p:tagLst xmlns:a="http://schemas.openxmlformats.org/drawingml/2006/main" xmlns:r="http://schemas.openxmlformats.org/officeDocument/2006/relationships" xmlns:p="http://schemas.openxmlformats.org/presentationml/2006/main">
  <p:tag name="AGENDA_3" val="-1"/>
</p:tagLst>
</file>

<file path=ppt/tags/tag25.xml><?xml version="1.0" encoding="utf-8"?>
<p:tagLst xmlns:a="http://schemas.openxmlformats.org/drawingml/2006/main" xmlns:r="http://schemas.openxmlformats.org/officeDocument/2006/relationships" xmlns:p="http://schemas.openxmlformats.org/presentationml/2006/main">
  <p:tag name="AGENDA_2" val="-1"/>
</p:tagLst>
</file>

<file path=ppt/tags/tag26.xml><?xml version="1.0" encoding="utf-8"?>
<p:tagLst xmlns:a="http://schemas.openxmlformats.org/drawingml/2006/main" xmlns:r="http://schemas.openxmlformats.org/officeDocument/2006/relationships" xmlns:p="http://schemas.openxmlformats.org/presentationml/2006/main">
  <p:tag name="AGENDA_2" val="-1"/>
</p:tagLst>
</file>

<file path=ppt/tags/tag27.xml><?xml version="1.0" encoding="utf-8"?>
<p:tagLst xmlns:a="http://schemas.openxmlformats.org/drawingml/2006/main" xmlns:r="http://schemas.openxmlformats.org/officeDocument/2006/relationships" xmlns:p="http://schemas.openxmlformats.org/presentationml/2006/main">
  <p:tag name="AGENDA_2" val="-1"/>
</p:tagLst>
</file>

<file path=ppt/tags/tag28.xml><?xml version="1.0" encoding="utf-8"?>
<p:tagLst xmlns:a="http://schemas.openxmlformats.org/drawingml/2006/main" xmlns:r="http://schemas.openxmlformats.org/officeDocument/2006/relationships" xmlns:p="http://schemas.openxmlformats.org/presentationml/2006/main">
  <p:tag name="AGENDA_2" val="-1"/>
</p:tagLst>
</file>

<file path=ppt/tags/tag29.xml><?xml version="1.0" encoding="utf-8"?>
<p:tagLst xmlns:a="http://schemas.openxmlformats.org/drawingml/2006/main" xmlns:r="http://schemas.openxmlformats.org/officeDocument/2006/relationships" xmlns:p="http://schemas.openxmlformats.org/presentationml/2006/main">
  <p:tag name="AGENDA_2" val="-1"/>
</p:tagLst>
</file>

<file path=ppt/tags/tag3.xml><?xml version="1.0" encoding="utf-8"?>
<p:tagLst xmlns:a="http://schemas.openxmlformats.org/drawingml/2006/main" xmlns:r="http://schemas.openxmlformats.org/officeDocument/2006/relationships" xmlns:p="http://schemas.openxmlformats.org/presentationml/2006/main">
  <p:tag name="AGENDA_2" val="-1"/>
</p:tagLst>
</file>

<file path=ppt/tags/tag30.xml><?xml version="1.0" encoding="utf-8"?>
<p:tagLst xmlns:a="http://schemas.openxmlformats.org/drawingml/2006/main" xmlns:r="http://schemas.openxmlformats.org/officeDocument/2006/relationships" xmlns:p="http://schemas.openxmlformats.org/presentationml/2006/main">
  <p:tag name="AGENDA_2" val="-1"/>
</p:tagLst>
</file>

<file path=ppt/tags/tag4.xml><?xml version="1.0" encoding="utf-8"?>
<p:tagLst xmlns:a="http://schemas.openxmlformats.org/drawingml/2006/main" xmlns:r="http://schemas.openxmlformats.org/officeDocument/2006/relationships" xmlns:p="http://schemas.openxmlformats.org/presentationml/2006/main">
  <p:tag name="AGENDA_2" val="-1"/>
</p:tagLst>
</file>

<file path=ppt/tags/tag5.xml><?xml version="1.0" encoding="utf-8"?>
<p:tagLst xmlns:a="http://schemas.openxmlformats.org/drawingml/2006/main" xmlns:r="http://schemas.openxmlformats.org/officeDocument/2006/relationships" xmlns:p="http://schemas.openxmlformats.org/presentationml/2006/main">
  <p:tag name="AGENDA_2" val="-1"/>
</p:tagLst>
</file>

<file path=ppt/tags/tag6.xml><?xml version="1.0" encoding="utf-8"?>
<p:tagLst xmlns:a="http://schemas.openxmlformats.org/drawingml/2006/main" xmlns:r="http://schemas.openxmlformats.org/officeDocument/2006/relationships" xmlns:p="http://schemas.openxmlformats.org/presentationml/2006/main">
  <p:tag name="AGENDA_2" val="-1"/>
</p:tagLst>
</file>

<file path=ppt/tags/tag7.xml><?xml version="1.0" encoding="utf-8"?>
<p:tagLst xmlns:a="http://schemas.openxmlformats.org/drawingml/2006/main" xmlns:r="http://schemas.openxmlformats.org/officeDocument/2006/relationships" xmlns:p="http://schemas.openxmlformats.org/presentationml/2006/main">
  <p:tag name="AGENDA_2" val="-1"/>
</p:tagLst>
</file>

<file path=ppt/tags/tag8.xml><?xml version="1.0" encoding="utf-8"?>
<p:tagLst xmlns:a="http://schemas.openxmlformats.org/drawingml/2006/main" xmlns:r="http://schemas.openxmlformats.org/officeDocument/2006/relationships" xmlns:p="http://schemas.openxmlformats.org/presentationml/2006/main">
  <p:tag name="AGENDA_2" val="-1"/>
</p:tagLst>
</file>

<file path=ppt/tags/tag9.xml><?xml version="1.0" encoding="utf-8"?>
<p:tagLst xmlns:a="http://schemas.openxmlformats.org/drawingml/2006/main" xmlns:r="http://schemas.openxmlformats.org/officeDocument/2006/relationships" xmlns:p="http://schemas.openxmlformats.org/presentationml/2006/main">
  <p:tag name="AGENDA_1_ASSOC" val="-1"/>
</p:tagLst>
</file>

<file path=ppt/theme/theme1.xml><?xml version="1.0" encoding="utf-8"?>
<a:theme xmlns:a="http://schemas.openxmlformats.org/drawingml/2006/main" name="ECB Default 16x9">
  <a:themeElements>
    <a:clrScheme name="Custom 6">
      <a:dk1>
        <a:srgbClr val="2C2C2C"/>
      </a:dk1>
      <a:lt1>
        <a:srgbClr val="FFFFFF"/>
      </a:lt1>
      <a:dk2>
        <a:srgbClr val="003399"/>
      </a:dk2>
      <a:lt2>
        <a:srgbClr val="BEBEBE"/>
      </a:lt2>
      <a:accent1>
        <a:srgbClr val="003399"/>
      </a:accent1>
      <a:accent2>
        <a:srgbClr val="FA32B3"/>
      </a:accent2>
      <a:accent3>
        <a:srgbClr val="13CF99"/>
      </a:accent3>
      <a:accent4>
        <a:srgbClr val="343CF7"/>
      </a:accent4>
      <a:accent5>
        <a:srgbClr val="FEDEF2"/>
      </a:accent5>
      <a:accent6>
        <a:srgbClr val="E5FCF6"/>
      </a:accent6>
      <a:hlink>
        <a:srgbClr val="4078B8"/>
      </a:hlink>
      <a:folHlink>
        <a:srgbClr val="4078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CB Default 16x9">
  <a:themeElements>
    <a:clrScheme name="___FINAL___ECB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5FA3DB"/>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89B3E09D04EA43B8F232B09C017DA7" ma:contentTypeVersion="14" ma:contentTypeDescription="Create a new document." ma:contentTypeScope="" ma:versionID="5efd7149a22a282ad20bdf3facc456e1">
  <xsd:schema xmlns:xsd="http://www.w3.org/2001/XMLSchema" xmlns:xs="http://www.w3.org/2001/XMLSchema" xmlns:p="http://schemas.microsoft.com/office/2006/metadata/properties" xmlns:ns3="33663776-e47a-40df-938c-c5421c9dffec" xmlns:ns4="c10cf921-c9d9-4b77-8768-797e65d8d82d" targetNamespace="http://schemas.microsoft.com/office/2006/metadata/properties" ma:root="true" ma:fieldsID="c800289500842939b937dea5949413f8" ns3:_="" ns4:_="">
    <xsd:import namespace="33663776-e47a-40df-938c-c5421c9dffec"/>
    <xsd:import namespace="c10cf921-c9d9-4b77-8768-797e65d8d82d"/>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3776-e47a-40df-938c-c5421c9dffec"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0cf921-c9d9-4b77-8768-797e65d8d82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3663776-e47a-40df-938c-c5421c9dffec" xsi:nil="true"/>
  </documentManagement>
</p:properties>
</file>

<file path=customXml/itemProps1.xml><?xml version="1.0" encoding="utf-8"?>
<ds:datastoreItem xmlns:ds="http://schemas.openxmlformats.org/officeDocument/2006/customXml" ds:itemID="{A019DE7D-9C9E-47FC-BCB8-4DA0112ACD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63776-e47a-40df-938c-c5421c9dffec"/>
    <ds:schemaRef ds:uri="c10cf921-c9d9-4b77-8768-797e65d8d8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FFDEC2-3856-4D75-B2D3-8C1166EB4DD9}">
  <ds:schemaRefs>
    <ds:schemaRef ds:uri="http://schemas.microsoft.com/sharepoint/v3/contenttype/forms"/>
  </ds:schemaRefs>
</ds:datastoreItem>
</file>

<file path=customXml/itemProps3.xml><?xml version="1.0" encoding="utf-8"?>
<ds:datastoreItem xmlns:ds="http://schemas.openxmlformats.org/officeDocument/2006/customXml" ds:itemID="{3E820E9E-D408-49E6-8862-30C96D6E0D6A}">
  <ds:schemaRefs>
    <ds:schemaRef ds:uri="33663776-e47a-40df-938c-c5421c9dffec"/>
    <ds:schemaRef ds:uri="http://purl.org/dc/elements/1.1/"/>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c10cf921-c9d9-4b77-8768-797e65d8d82d"/>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23096</TotalTime>
  <Words>1513</Words>
  <Application>Microsoft Office PowerPoint</Application>
  <PresentationFormat>On-screen Show (16:9)</PresentationFormat>
  <Paragraphs>247</Paragraphs>
  <Slides>21</Slides>
  <Notes>2</Notes>
  <HiddenSlides>4</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Arial Black</vt:lpstr>
      <vt:lpstr>Calibri</vt:lpstr>
      <vt:lpstr>Open Sans</vt:lpstr>
      <vt:lpstr>Times</vt:lpstr>
      <vt:lpstr>ヒラギノ角ゴ Pro W3</vt:lpstr>
      <vt:lpstr>ECB Default 16x9</vt:lpstr>
      <vt:lpstr>1_ECB Default 16x9</vt:lpstr>
      <vt:lpstr>DIGITAL EURO Cash in a digital age</vt:lpstr>
      <vt:lpstr>PowerPoint Presentation</vt:lpstr>
      <vt:lpstr>After 25 years, the euro prepares for the digital age</vt:lpstr>
      <vt:lpstr>PowerPoint Presentation</vt:lpstr>
      <vt:lpstr>Intermediaries would play a key role in digital euro distribution</vt:lpstr>
      <vt:lpstr>A digital euro would provide pan-European rails for private solutions…</vt:lpstr>
      <vt:lpstr>PowerPoint Presentation</vt:lpstr>
      <vt:lpstr>The progress made: from foundations to specifics</vt:lpstr>
      <vt:lpstr>PowerPoint Presentation</vt:lpstr>
      <vt:lpstr>PowerPoint Presentation</vt:lpstr>
      <vt:lpstr>PowerPoint Presentation</vt:lpstr>
      <vt:lpstr>PowerPoint Presentation</vt:lpstr>
      <vt:lpstr>Use cases: overview</vt:lpstr>
      <vt:lpstr>Provision of digital euro offline solution</vt:lpstr>
      <vt:lpstr>Funding and defunding of digital euro offline wallet</vt:lpstr>
      <vt:lpstr>AML and forgery check during (de)funding operation </vt:lpstr>
      <vt:lpstr>Online Reconciliation </vt:lpstr>
      <vt:lpstr>PowerPoint Presentation</vt:lpstr>
      <vt:lpstr>A fair and balanced compensation model* for digital euro </vt:lpstr>
      <vt:lpstr>Compensation model provisions according to the draft legal act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background title slide</dc:title>
  <dc:creator>Parravicini, Federica</dc:creator>
  <cp:lastModifiedBy>Jemila Benchikh</cp:lastModifiedBy>
  <cp:revision>177</cp:revision>
  <dcterms:created xsi:type="dcterms:W3CDTF">2023-12-06T12:49:33Z</dcterms:created>
  <dcterms:modified xsi:type="dcterms:W3CDTF">2024-05-06T14:45:22Z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3da18b0-dae3-4c1e-8278-86f688a3028c_Enabled">
    <vt:lpwstr>true</vt:lpwstr>
  </property>
  <property fmtid="{D5CDD505-2E9C-101B-9397-08002B2CF9AE}" pid="3" name="MSIP_Label_23da18b0-dae3-4c1e-8278-86f688a3028c_SetDate">
    <vt:lpwstr>2024-05-03T15:05:33Z</vt:lpwstr>
  </property>
  <property fmtid="{D5CDD505-2E9C-101B-9397-08002B2CF9AE}" pid="4" name="MSIP_Label_23da18b0-dae3-4c1e-8278-86f688a3028c_Method">
    <vt:lpwstr>Standard</vt:lpwstr>
  </property>
  <property fmtid="{D5CDD505-2E9C-101B-9397-08002B2CF9AE}" pid="5" name="MSIP_Label_23da18b0-dae3-4c1e-8278-86f688a3028c_Name">
    <vt:lpwstr>ECB-RESTRICTED</vt:lpwstr>
  </property>
  <property fmtid="{D5CDD505-2E9C-101B-9397-08002B2CF9AE}" pid="6" name="MSIP_Label_23da18b0-dae3-4c1e-8278-86f688a3028c_SiteId">
    <vt:lpwstr>b84ee435-4816-49d2-8d92-e740dbda4064</vt:lpwstr>
  </property>
  <property fmtid="{D5CDD505-2E9C-101B-9397-08002B2CF9AE}" pid="7" name="MSIP_Label_23da18b0-dae3-4c1e-8278-86f688a3028c_ActionId">
    <vt:lpwstr>532344cb-5e89-45ac-9506-4d637a50da20</vt:lpwstr>
  </property>
  <property fmtid="{D5CDD505-2E9C-101B-9397-08002B2CF9AE}" pid="8" name="MSIP_Label_23da18b0-dae3-4c1e-8278-86f688a3028c_ContentBits">
    <vt:lpwstr>0</vt:lpwstr>
  </property>
  <property fmtid="{D5CDD505-2E9C-101B-9397-08002B2CF9AE}" pid="9" name="ContentTypeId">
    <vt:lpwstr>0x010100CF89B3E09D04EA43B8F232B09C017DA7</vt:lpwstr>
  </property>
</Properties>
</file>